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sldIdLst>
    <p:sldId id="784" r:id="rId3"/>
    <p:sldId id="645" r:id="rId4"/>
    <p:sldId id="688" r:id="rId6"/>
    <p:sldId id="788" r:id="rId7"/>
    <p:sldId id="787" r:id="rId8"/>
    <p:sldId id="789" r:id="rId9"/>
    <p:sldId id="790" r:id="rId10"/>
    <p:sldId id="791" r:id="rId11"/>
    <p:sldId id="792" r:id="rId12"/>
    <p:sldId id="793" r:id="rId13"/>
    <p:sldId id="689" r:id="rId14"/>
    <p:sldId id="794" r:id="rId15"/>
    <p:sldId id="795" r:id="rId16"/>
    <p:sldId id="797" r:id="rId17"/>
    <p:sldId id="796" r:id="rId18"/>
    <p:sldId id="798" r:id="rId19"/>
    <p:sldId id="799" r:id="rId20"/>
    <p:sldId id="800" r:id="rId21"/>
    <p:sldId id="801" r:id="rId22"/>
    <p:sldId id="802" r:id="rId23"/>
    <p:sldId id="690" r:id="rId24"/>
    <p:sldId id="691" r:id="rId25"/>
    <p:sldId id="692" r:id="rId26"/>
    <p:sldId id="693" r:id="rId27"/>
    <p:sldId id="694" r:id="rId28"/>
    <p:sldId id="695" r:id="rId29"/>
    <p:sldId id="696" r:id="rId30"/>
    <p:sldId id="785" r:id="rId31"/>
    <p:sldId id="697" r:id="rId32"/>
    <p:sldId id="698" r:id="rId33"/>
    <p:sldId id="699" r:id="rId34"/>
    <p:sldId id="786" r:id="rId35"/>
    <p:sldId id="701" r:id="rId36"/>
    <p:sldId id="730" r:id="rId37"/>
    <p:sldId id="803" r:id="rId38"/>
    <p:sldId id="804" r:id="rId39"/>
    <p:sldId id="805" r:id="rId40"/>
    <p:sldId id="806" r:id="rId41"/>
    <p:sldId id="807" r:id="rId42"/>
    <p:sldId id="808" r:id="rId43"/>
    <p:sldId id="811" r:id="rId44"/>
    <p:sldId id="812" r:id="rId45"/>
    <p:sldId id="813" r:id="rId46"/>
    <p:sldId id="809" r:id="rId47"/>
    <p:sldId id="810" r:id="rId48"/>
    <p:sldId id="815" r:id="rId49"/>
    <p:sldId id="814" r:id="rId50"/>
    <p:sldId id="816" r:id="rId51"/>
    <p:sldId id="817" r:id="rId52"/>
    <p:sldId id="833" r:id="rId53"/>
    <p:sldId id="834" r:id="rId54"/>
    <p:sldId id="818" r:id="rId55"/>
    <p:sldId id="819" r:id="rId56"/>
    <p:sldId id="820" r:id="rId57"/>
    <p:sldId id="821" r:id="rId58"/>
    <p:sldId id="822" r:id="rId59"/>
    <p:sldId id="823" r:id="rId60"/>
    <p:sldId id="824" r:id="rId61"/>
    <p:sldId id="825" r:id="rId62"/>
    <p:sldId id="826" r:id="rId63"/>
    <p:sldId id="827" r:id="rId64"/>
    <p:sldId id="828" r:id="rId65"/>
    <p:sldId id="829" r:id="rId66"/>
    <p:sldId id="830" r:id="rId67"/>
    <p:sldId id="831" r:id="rId68"/>
    <p:sldId id="832" r:id="rId69"/>
    <p:sldId id="835" r:id="rId70"/>
    <p:sldId id="836" r:id="rId71"/>
    <p:sldId id="837" r:id="rId72"/>
    <p:sldId id="838" r:id="rId73"/>
    <p:sldId id="704" r:id="rId74"/>
    <p:sldId id="705" r:id="rId75"/>
    <p:sldId id="706" r:id="rId76"/>
    <p:sldId id="707" r:id="rId77"/>
    <p:sldId id="708" r:id="rId78"/>
    <p:sldId id="709" r:id="rId79"/>
    <p:sldId id="710" r:id="rId80"/>
    <p:sldId id="711" r:id="rId81"/>
    <p:sldId id="731" r:id="rId82"/>
    <p:sldId id="714" r:id="rId83"/>
    <p:sldId id="713" r:id="rId84"/>
    <p:sldId id="715" r:id="rId85"/>
    <p:sldId id="839" r:id="rId86"/>
    <p:sldId id="716" r:id="rId87"/>
    <p:sldId id="717" r:id="rId88"/>
    <p:sldId id="718" r:id="rId89"/>
    <p:sldId id="719" r:id="rId90"/>
    <p:sldId id="720" r:id="rId91"/>
    <p:sldId id="721" r:id="rId92"/>
    <p:sldId id="722" r:id="rId93"/>
    <p:sldId id="723" r:id="rId94"/>
    <p:sldId id="724" r:id="rId95"/>
    <p:sldId id="725" r:id="rId96"/>
    <p:sldId id="726" r:id="rId97"/>
    <p:sldId id="727" r:id="rId98"/>
    <p:sldId id="729" r:id="rId9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1E1"/>
    <a:srgbClr val="4F80BD"/>
    <a:srgbClr val="E3FDBE"/>
    <a:srgbClr val="DCFDAB"/>
    <a:srgbClr val="FFAAA9"/>
    <a:srgbClr val="DBFDAA"/>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2" autoAdjust="0"/>
    <p:restoredTop sz="96272" autoAdjust="0"/>
  </p:normalViewPr>
  <p:slideViewPr>
    <p:cSldViewPr snapToGrid="0" showGuides="1">
      <p:cViewPr varScale="1">
        <p:scale>
          <a:sx n="69" d="100"/>
          <a:sy n="69" d="100"/>
        </p:scale>
        <p:origin x="705" y="39"/>
      </p:cViewPr>
      <p:guideLst>
        <p:guide orient="horz" pos="2084"/>
        <p:guide pos="2880"/>
      </p:guideLst>
    </p:cSldViewPr>
  </p:slideViewPr>
  <p:notesTextViewPr>
    <p:cViewPr>
      <p:scale>
        <a:sx n="1" d="1"/>
        <a:sy n="1" d="1"/>
      </p:scale>
      <p:origin x="0" y="0"/>
    </p:cViewPr>
  </p:notesTextViewPr>
  <p:sorterViewPr>
    <p:cViewPr>
      <p:scale>
        <a:sx n="100" d="100"/>
        <a:sy n="100" d="100"/>
      </p:scale>
      <p:origin x="0" y="637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cap="rnd" cmpd="sng" algn="ctr">
              <a:noFill/>
              <a:prstDash val="solid"/>
              <a:round/>
            </a:ln>
            <a:effectLst/>
          </c:spPr>
          <c:marker>
            <c:symbol val="circle"/>
            <c:size val="5"/>
            <c:spPr>
              <a:solidFill>
                <a:schemeClr val="accent1"/>
              </a:solidFill>
              <a:ln w="9525" cap="flat" cmpd="sng" algn="ctr">
                <a:solidFill>
                  <a:schemeClr val="accent1"/>
                </a:solidFill>
                <a:prstDash val="solid"/>
                <a:round/>
              </a:ln>
              <a:effectLst/>
            </c:spPr>
          </c:marker>
          <c:dLbls>
            <c:delete val="1"/>
          </c:dLbls>
          <c:trendline>
            <c:spPr>
              <a:ln w="9525" cap="rnd" cmpd="sng" algn="ctr">
                <a:solidFill>
                  <a:schemeClr val="tx1"/>
                </a:solidFill>
                <a:prstDash val="solid"/>
                <a:round/>
              </a:ln>
              <a:effectLst/>
            </c:spPr>
            <c:trendlineType val="linear"/>
            <c:dispRSqr val="0"/>
            <c:dispEq val="0"/>
          </c:trendline>
          <c:xVal>
            <c:numRef>
              <c:f>Sheet1!$B$2:$I$2</c:f>
              <c:numCache>
                <c:formatCode>General</c:formatCode>
                <c:ptCount val="8"/>
                <c:pt idx="0">
                  <c:v>5.1</c:v>
                </c:pt>
                <c:pt idx="1">
                  <c:v>8.2</c:v>
                </c:pt>
                <c:pt idx="2">
                  <c:v>11.5</c:v>
                </c:pt>
                <c:pt idx="3">
                  <c:v>13.9</c:v>
                </c:pt>
                <c:pt idx="4">
                  <c:v>15.1</c:v>
                </c:pt>
                <c:pt idx="5">
                  <c:v>16.2</c:v>
                </c:pt>
                <c:pt idx="6">
                  <c:v>19.6</c:v>
                </c:pt>
                <c:pt idx="7">
                  <c:v>23.3</c:v>
                </c:pt>
              </c:numCache>
            </c:numRef>
          </c:xVal>
          <c:yVal>
            <c:numRef>
              <c:f>Sheet1!$B$3:$I$3</c:f>
              <c:numCache>
                <c:formatCode>General</c:formatCode>
                <c:ptCount val="8"/>
                <c:pt idx="0">
                  <c:v>2.14</c:v>
                </c:pt>
                <c:pt idx="1">
                  <c:v>4.62</c:v>
                </c:pt>
                <c:pt idx="2">
                  <c:v>8.24</c:v>
                </c:pt>
                <c:pt idx="3">
                  <c:v>11.24</c:v>
                </c:pt>
                <c:pt idx="4">
                  <c:v>13.99</c:v>
                </c:pt>
                <c:pt idx="5">
                  <c:v>16.33</c:v>
                </c:pt>
                <c:pt idx="6">
                  <c:v>19.23</c:v>
                </c:pt>
                <c:pt idx="7">
                  <c:v>28.74</c:v>
                </c:pt>
              </c:numCache>
            </c:numRef>
          </c:yVal>
          <c:smooth val="0"/>
        </c:ser>
        <c:ser>
          <c:idx val="1"/>
          <c:order val="1"/>
          <c:spPr>
            <a:ln w="19050" cap="rnd" cmpd="sng" algn="ctr">
              <a:noFill/>
              <a:prstDash val="solid"/>
              <a:round/>
            </a:ln>
            <a:effectLst/>
          </c:spPr>
          <c:marker>
            <c:symbol val="circle"/>
            <c:size val="5"/>
            <c:spPr>
              <a:solidFill>
                <a:schemeClr val="bg1">
                  <a:alpha val="0"/>
                </a:schemeClr>
              </a:solidFill>
              <a:ln w="0" cap="flat" cmpd="sng" algn="ctr">
                <a:noFill/>
                <a:prstDash val="solid"/>
                <a:round/>
              </a:ln>
              <a:effectLst/>
            </c:spPr>
          </c:marker>
          <c:dLbls>
            <c:delete val="1"/>
          </c:dLbls>
          <c:trendline>
            <c:spPr>
              <a:ln w="19050" cap="rnd" cmpd="sng" algn="ctr">
                <a:solidFill>
                  <a:schemeClr val="accent2"/>
                </a:solidFill>
                <a:prstDash val="sysDot"/>
                <a:round/>
              </a:ln>
              <a:effectLst/>
            </c:spPr>
            <c:trendlineType val="linear"/>
            <c:dispRSqr val="0"/>
            <c:dispEq val="0"/>
          </c:trendline>
          <c:xVal>
            <c:numRef>
              <c:f>Sheet1!$B$2:$I$2</c:f>
              <c:numCache>
                <c:formatCode>General</c:formatCode>
                <c:ptCount val="8"/>
                <c:pt idx="0">
                  <c:v>5.1</c:v>
                </c:pt>
                <c:pt idx="1">
                  <c:v>8.2</c:v>
                </c:pt>
                <c:pt idx="2">
                  <c:v>11.5</c:v>
                </c:pt>
                <c:pt idx="3">
                  <c:v>13.9</c:v>
                </c:pt>
                <c:pt idx="4">
                  <c:v>15.1</c:v>
                </c:pt>
                <c:pt idx="5">
                  <c:v>16.2</c:v>
                </c:pt>
                <c:pt idx="6">
                  <c:v>19.6</c:v>
                </c:pt>
                <c:pt idx="7">
                  <c:v>23.3</c:v>
                </c:pt>
              </c:numCache>
            </c:numRef>
          </c:xVal>
          <c:yVal>
            <c:numRef>
              <c:f>Sheet1!$B$4:$I$4</c:f>
              <c:numCache>
                <c:formatCode>General</c:formatCode>
                <c:ptCount val="8"/>
                <c:pt idx="0">
                  <c:v>0</c:v>
                </c:pt>
                <c:pt idx="1">
                  <c:v>6</c:v>
                </c:pt>
                <c:pt idx="2">
                  <c:v>10</c:v>
                </c:pt>
                <c:pt idx="3">
                  <c:v>15</c:v>
                </c:pt>
                <c:pt idx="4">
                  <c:v>19</c:v>
                </c:pt>
                <c:pt idx="5">
                  <c:v>24</c:v>
                </c:pt>
                <c:pt idx="6">
                  <c:v>29</c:v>
                </c:pt>
                <c:pt idx="7">
                  <c:v>39</c:v>
                </c:pt>
              </c:numCache>
            </c:numRef>
          </c:yVal>
          <c:smooth val="0"/>
        </c:ser>
        <c:ser>
          <c:idx val="2"/>
          <c:order val="2"/>
          <c:spPr>
            <a:ln w="19050" cap="rnd" cmpd="sng" algn="ctr">
              <a:noFill/>
              <a:prstDash val="solid"/>
              <a:round/>
            </a:ln>
            <a:effectLst/>
          </c:spPr>
          <c:marker>
            <c:symbol val="circle"/>
            <c:size val="5"/>
            <c:spPr>
              <a:solidFill>
                <a:schemeClr val="bg1">
                  <a:alpha val="0"/>
                </a:schemeClr>
              </a:solidFill>
              <a:ln w="9525" cap="flat" cmpd="sng" algn="ctr">
                <a:noFill/>
                <a:prstDash val="solid"/>
                <a:round/>
              </a:ln>
              <a:effectLst/>
            </c:spPr>
          </c:marker>
          <c:dLbls>
            <c:delete val="1"/>
          </c:dLbls>
          <c:trendline>
            <c:spPr>
              <a:ln w="19050" cap="rnd" cmpd="sng" algn="ctr">
                <a:solidFill>
                  <a:schemeClr val="accent3"/>
                </a:solidFill>
                <a:prstDash val="sysDot"/>
                <a:round/>
              </a:ln>
              <a:effectLst/>
            </c:spPr>
            <c:trendlineType val="linear"/>
            <c:dispRSqr val="0"/>
            <c:dispEq val="0"/>
          </c:trendline>
          <c:xVal>
            <c:numRef>
              <c:f>Sheet1!$B$2:$I$2</c:f>
              <c:numCache>
                <c:formatCode>General</c:formatCode>
                <c:ptCount val="8"/>
                <c:pt idx="0">
                  <c:v>5.1</c:v>
                </c:pt>
                <c:pt idx="1">
                  <c:v>8.2</c:v>
                </c:pt>
                <c:pt idx="2">
                  <c:v>11.5</c:v>
                </c:pt>
                <c:pt idx="3">
                  <c:v>13.9</c:v>
                </c:pt>
                <c:pt idx="4">
                  <c:v>15.1</c:v>
                </c:pt>
                <c:pt idx="5">
                  <c:v>16.2</c:v>
                </c:pt>
                <c:pt idx="6">
                  <c:v>19.6</c:v>
                </c:pt>
                <c:pt idx="7">
                  <c:v>23.3</c:v>
                </c:pt>
              </c:numCache>
            </c:numRef>
          </c:xVal>
          <c:yVal>
            <c:numRef>
              <c:f>Sheet1!$B$5:$I$5</c:f>
              <c:numCache>
                <c:formatCode>General</c:formatCode>
                <c:ptCount val="8"/>
                <c:pt idx="0">
                  <c:v>7</c:v>
                </c:pt>
                <c:pt idx="1">
                  <c:v>8</c:v>
                </c:pt>
                <c:pt idx="2">
                  <c:v>10</c:v>
                </c:pt>
                <c:pt idx="3">
                  <c:v>12</c:v>
                </c:pt>
                <c:pt idx="4">
                  <c:v>14.5</c:v>
                </c:pt>
                <c:pt idx="5">
                  <c:v>15</c:v>
                </c:pt>
                <c:pt idx="6">
                  <c:v>16</c:v>
                </c:pt>
                <c:pt idx="7">
                  <c:v>18</c:v>
                </c:pt>
              </c:numCache>
            </c:numRef>
          </c:yVal>
          <c:smooth val="0"/>
        </c:ser>
        <c:dLbls>
          <c:showLegendKey val="0"/>
          <c:showVal val="0"/>
          <c:showCatName val="0"/>
          <c:showSerName val="0"/>
          <c:showPercent val="0"/>
          <c:showBubbleSize val="0"/>
        </c:dLbls>
        <c:axId val="154013056"/>
        <c:axId val="154126208"/>
      </c:scatterChart>
      <c:valAx>
        <c:axId val="154013056"/>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4126208"/>
        <c:crosses val="autoZero"/>
        <c:crossBetween val="midCat"/>
      </c:valAx>
      <c:valAx>
        <c:axId val="15412620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54013056"/>
        <c:crosses val="autoZero"/>
        <c:crossBetween val="midCat"/>
      </c:valAx>
      <c:spPr>
        <a:noFill/>
        <a:ln>
          <a:noFill/>
        </a:ln>
        <a:effectLst/>
      </c:spPr>
    </c:plotArea>
    <c:plotVisOnly val="1"/>
    <c:dispBlanksAs val="gap"/>
    <c:showDLblsOverMax val="0"/>
    <c:extLst>
      <c:ext uri="{0b15fc19-7d7d-44ad-8c2d-2c3a37ce22c3}">
        <chartProps xmlns="https://web.wps.cn/et/2018/main" chartId="{c0cdad5d-8bed-4262-b102-178088550f73}"/>
      </c:ext>
    </c:extLst>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1143000" y="685800"/>
            <a:ext cx="4572000" cy="3429000"/>
          </a:xfrm>
        </p:spPr>
      </p:sp>
      <p:sp>
        <p:nvSpPr>
          <p:cNvPr id="19458" name="备注占位符 2"/>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fld>
            <a:endParaRPr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1143000" y="685800"/>
            <a:ext cx="4572000" cy="3429000"/>
          </a:xfrm>
        </p:spPr>
      </p:sp>
      <p:sp>
        <p:nvSpPr>
          <p:cNvPr id="19458" name="备注占位符 2"/>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fld>
            <a:endParaRPr lang="en-US" altLang="zh-CN"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1143000" y="685800"/>
            <a:ext cx="4572000" cy="3429000"/>
          </a:xfrm>
        </p:spPr>
      </p:sp>
      <p:sp>
        <p:nvSpPr>
          <p:cNvPr id="19458" name="备注占位符 2"/>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fld>
            <a:endParaRPr lang="en-US" altLang="zh-CN" sz="12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endParaRPr lang="zh-CN" altLang="en-US"/>
          </a:p>
        </p:txBody>
      </p:sp>
      <p:sp>
        <p:nvSpPr>
          <p:cNvPr id="3" name="Rectangle 2"/>
          <p:cNvSpPr>
            <a:spLocks noGrp="1" noChangeArrowheads="1"/>
          </p:cNvSpPr>
          <p:nvPr>
            <p:ph type="sldNum" sz="quarter" idx="10"/>
          </p:nvPr>
        </p:nvSpPr>
        <p:spPr/>
        <p:txBody>
          <a:bodyPr/>
          <a:lstStyle>
            <a:lvl1pPr>
              <a:defRPr/>
            </a:lvl1pPr>
          </a:lstStyle>
          <a:p>
            <a:pPr>
              <a:defRPr/>
            </a:pPr>
            <a:fld id="{564B43B8-EC4A-5743-9CA4-764B42BFAC9D}" type="slidenum">
              <a:rPr lang="zh-CN" altLang="en-US"/>
            </a:fld>
            <a:endParaRPr lang="en-US" altLang="zh-CN" sz="13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A42E54B1-0884-4633-8327-893DAA1E511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845B6709-067F-4154-9C9A-D56718F28438}"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D8D4C65-E77B-45F2-BD81-CFF9643C0CCF}"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file:///C:\Users\jiaji\Desktop\&#36229;&#32423;&#39532;&#37324;&#22885;.mp4"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hyperlink" Target="https://www.icourse163.org/course/ZJU-100337702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chart" Target="../charts/chart1.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76.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0" Type="http://schemas.openxmlformats.org/officeDocument/2006/relationships/slideLayout" Target="../slideLayouts/slideLayout2.xml"/><Relationship Id="rId1" Type="http://schemas.openxmlformats.org/officeDocument/2006/relationships/image" Target="../media/image67.png"/></Relationships>
</file>

<file path=ppt/slides/_rels/slide77.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image" Target="../media/image82.png"/><Relationship Id="rId7" Type="http://schemas.openxmlformats.org/officeDocument/2006/relationships/image" Target="../media/image81.png"/><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0" Type="http://schemas.openxmlformats.org/officeDocument/2006/relationships/slideLayout" Target="../slideLayouts/slideLayout2.xml"/><Relationship Id="rId1" Type="http://schemas.openxmlformats.org/officeDocument/2006/relationships/image" Target="../media/image75.png"/></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79718" y="3134310"/>
            <a:ext cx="7772400" cy="2095500"/>
          </a:xfrm>
        </p:spPr>
        <p:txBody>
          <a:bodyPr>
            <a:normAutofit fontScale="90000"/>
          </a:bodyPr>
          <a:lstStyle/>
          <a:p>
            <a:pPr algn="ctr">
              <a:lnSpc>
                <a:spcPct val="100000"/>
              </a:lnSpc>
            </a:pPr>
            <a:r>
              <a:rPr lang="zh-CN" altLang="en-US" sz="8800" b="1" spc="600" dirty="0">
                <a:latin typeface="华文行楷" panose="02010800040101010101" pitchFamily="2" charset="-122"/>
                <a:ea typeface="华文行楷" panose="02010800040101010101" pitchFamily="2" charset="-122"/>
                <a:cs typeface="微软雅黑" panose="020B0503020204020204" pitchFamily="34" charset="-122"/>
              </a:rPr>
              <a:t>机器学习与</a:t>
            </a:r>
            <a:br>
              <a:rPr lang="en-US" altLang="zh-CN" sz="8800" b="1" spc="600" dirty="0">
                <a:latin typeface="华文行楷" panose="02010800040101010101" pitchFamily="2" charset="-122"/>
                <a:ea typeface="华文行楷" panose="02010800040101010101" pitchFamily="2" charset="-122"/>
                <a:cs typeface="微软雅黑" panose="020B0503020204020204" pitchFamily="34" charset="-122"/>
              </a:rPr>
            </a:br>
            <a:r>
              <a:rPr lang="zh-CN" altLang="en-US" sz="8800" b="1" spc="600" dirty="0">
                <a:latin typeface="华文行楷" panose="02010800040101010101" pitchFamily="2" charset="-122"/>
                <a:ea typeface="华文行楷" panose="02010800040101010101" pitchFamily="2" charset="-122"/>
                <a:cs typeface="微软雅黑" panose="020B0503020204020204" pitchFamily="34" charset="-122"/>
              </a:rPr>
              <a:t>监督学习</a:t>
            </a:r>
            <a:endParaRPr lang="zh-CN" altLang="en-US" sz="8800" spc="600" dirty="0">
              <a:latin typeface="华文行楷" panose="02010800040101010101" pitchFamily="2" charset="-122"/>
              <a:ea typeface="华文行楷" panose="02010800040101010101" pitchFamily="2" charset="-122"/>
            </a:endParaRPr>
          </a:p>
        </p:txBody>
      </p:sp>
      <p:sp>
        <p:nvSpPr>
          <p:cNvPr id="5" name="矩形 4"/>
          <p:cNvSpPr/>
          <p:nvPr/>
        </p:nvSpPr>
        <p:spPr>
          <a:xfrm>
            <a:off x="4877151" y="530758"/>
            <a:ext cx="3775393" cy="400110"/>
          </a:xfrm>
          <a:prstGeom prst="rect">
            <a:avLst/>
          </a:prstGeom>
        </p:spPr>
        <p:txBody>
          <a:bodyPr wrap="none">
            <a:spAutoFit/>
          </a:bodyPr>
          <a:lstStyle/>
          <a:p>
            <a:r>
              <a:rPr lang="en-US" altLang="zh-CN" sz="2000" dirty="0"/>
              <a:t>《</a:t>
            </a:r>
            <a:r>
              <a:rPr lang="zh-CN" altLang="en-US" sz="2000" dirty="0"/>
              <a:t>人工智能导论：模型与算法</a:t>
            </a:r>
            <a:r>
              <a:rPr lang="en-US" altLang="zh-CN" sz="2000" dirty="0"/>
              <a:t>》</a:t>
            </a:r>
            <a:endParaRPr lang="zh-CN" altLang="en-US" sz="2000" dirty="0"/>
          </a:p>
        </p:txBody>
      </p:sp>
      <p:sp>
        <p:nvSpPr>
          <p:cNvPr id="8" name="标题 1"/>
          <p:cNvSpPr txBox="1"/>
          <p:nvPr/>
        </p:nvSpPr>
        <p:spPr>
          <a:xfrm>
            <a:off x="679718" y="1435909"/>
            <a:ext cx="7772400" cy="1240032"/>
          </a:xfrm>
          <a:prstGeom prst="rect">
            <a:avLst/>
          </a:prstGeom>
        </p:spPr>
        <p:txBody>
          <a:bodyPr vert="horz" lIns="91440" tIns="144000" rIns="91440" bIns="45720" rtlCol="0" anchor="b">
            <a:normAutofit/>
          </a:bodyPr>
          <a:lstStyle>
            <a:lvl1pPr algn="ctr" defTabSz="914400" rtl="0" eaLnBrk="1" latinLnBrk="0" hangingPunct="1">
              <a:lnSpc>
                <a:spcPct val="90000"/>
              </a:lnSpc>
              <a:spcBef>
                <a:spcPct val="0"/>
              </a:spcBef>
              <a:buNone/>
              <a:defRPr sz="4800" kern="1200">
                <a:solidFill>
                  <a:srgbClr val="C00000"/>
                </a:solidFill>
                <a:latin typeface="+mj-lt"/>
                <a:ea typeface="+mj-ea"/>
                <a:cs typeface="+mj-cs"/>
              </a:defRPr>
            </a:lvl1pPr>
          </a:lstStyle>
          <a:p>
            <a:pPr>
              <a:lnSpc>
                <a:spcPct val="100000"/>
              </a:lnSpc>
            </a:pPr>
            <a:r>
              <a:rPr lang="zh-CN" altLang="en-US" sz="6600" b="1" spc="600" dirty="0">
                <a:solidFill>
                  <a:schemeClr val="tx1"/>
                </a:solidFill>
                <a:latin typeface="华文行楷" panose="02010800040101010101" pitchFamily="2" charset="-122"/>
                <a:ea typeface="华文行楷" panose="02010800040101010101" pitchFamily="2" charset="-122"/>
                <a:cs typeface="微软雅黑" panose="020B0503020204020204" pitchFamily="34" charset="-122"/>
              </a:rPr>
              <a:t>第 </a:t>
            </a:r>
            <a:r>
              <a:rPr lang="en-US" altLang="zh-CN" sz="6600" b="1" spc="600" dirty="0">
                <a:solidFill>
                  <a:schemeClr val="tx1"/>
                </a:solidFill>
                <a:latin typeface="华文行楷" panose="02010800040101010101" pitchFamily="2" charset="-122"/>
                <a:ea typeface="华文行楷" panose="02010800040101010101" pitchFamily="2" charset="-122"/>
                <a:cs typeface="微软雅黑" panose="020B0503020204020204" pitchFamily="34" charset="-122"/>
              </a:rPr>
              <a:t>4 </a:t>
            </a:r>
            <a:r>
              <a:rPr lang="zh-CN" altLang="en-US" sz="6600" b="1" spc="600" dirty="0">
                <a:solidFill>
                  <a:schemeClr val="tx1"/>
                </a:solidFill>
                <a:latin typeface="华文行楷" panose="02010800040101010101" pitchFamily="2" charset="-122"/>
                <a:ea typeface="华文行楷" panose="02010800040101010101" pitchFamily="2" charset="-122"/>
                <a:cs typeface="微软雅黑" panose="020B0503020204020204" pitchFamily="34" charset="-122"/>
              </a:rPr>
              <a:t>章</a:t>
            </a:r>
            <a:endParaRPr lang="zh-CN" altLang="en-US" sz="6600" spc="600" dirty="0">
              <a:solidFill>
                <a:schemeClr val="tx1"/>
              </a:solidFill>
              <a:latin typeface="华文行楷" panose="02010800040101010101" pitchFamily="2" charset="-122"/>
              <a:ea typeface="华文行楷"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00617" y="1923308"/>
            <a:ext cx="3808147" cy="1716880"/>
          </a:xfrm>
          <a:prstGeom prst="rect">
            <a:avLst/>
          </a:prstGeom>
          <a:ln w="19050">
            <a:solidFill>
              <a:schemeClr val="tx2"/>
            </a:solidFill>
          </a:ln>
        </p:spPr>
        <p:txBody>
          <a:bodyPr wrap="square">
            <a:spAutoFit/>
          </a:bodyPr>
          <a:lstStyle/>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监督学习</a:t>
            </a:r>
            <a:endParaRPr lang="en-US" altLang="zh-CN" sz="2800" dirty="0">
              <a:solidFill>
                <a:srgbClr val="FF0000"/>
              </a:solidFill>
              <a:ea typeface="黑体" panose="02010609060101010101" pitchFamily="49" charset="-122"/>
              <a:cs typeface="Times New Roman" panose="02020603050405020304" pitchFamily="18" charset="0"/>
            </a:endParaRPr>
          </a:p>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无监督学习</a:t>
            </a:r>
            <a:endParaRPr lang="en-US" altLang="zh-CN" sz="2800" dirty="0">
              <a:solidFill>
                <a:srgbClr val="FF0000"/>
              </a:solidFill>
              <a:ea typeface="黑体" panose="02010609060101010101" pitchFamily="49" charset="-122"/>
              <a:cs typeface="Times New Roman" panose="02020603050405020304" pitchFamily="18" charset="0"/>
            </a:endParaRPr>
          </a:p>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强化学习</a:t>
            </a:r>
            <a:endParaRPr lang="en-US" altLang="zh-CN"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机器学习的分类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5" name="文本框 4"/>
          <p:cNvSpPr txBox="1"/>
          <p:nvPr/>
        </p:nvSpPr>
        <p:spPr>
          <a:xfrm>
            <a:off x="474949" y="1055885"/>
            <a:ext cx="3882305" cy="584775"/>
          </a:xfrm>
          <a:prstGeom prst="rect">
            <a:avLst/>
          </a:prstGeom>
          <a:solidFill>
            <a:schemeClr val="accent4">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zh-CN" altLang="en-US" sz="3200" dirty="0">
                <a:solidFill>
                  <a:srgbClr val="C00000"/>
                </a:solidFill>
                <a:ea typeface="方正姚体" panose="02010601030101010101" pitchFamily="2" charset="-122"/>
              </a:rPr>
              <a:t>基于学习方式的分类</a:t>
            </a:r>
            <a:endParaRPr lang="zh-CN" altLang="en-US" sz="3200" dirty="0">
              <a:solidFill>
                <a:srgbClr val="C00000"/>
              </a:solidFill>
              <a:ea typeface="方正姚体" panose="02010601030101010101" pitchFamily="2" charset="-122"/>
            </a:endParaRPr>
          </a:p>
        </p:txBody>
      </p:sp>
      <p:sp>
        <p:nvSpPr>
          <p:cNvPr id="6" name="文本框 5"/>
          <p:cNvSpPr txBox="1"/>
          <p:nvPr/>
        </p:nvSpPr>
        <p:spPr>
          <a:xfrm>
            <a:off x="4786745" y="1034367"/>
            <a:ext cx="3882305" cy="584775"/>
          </a:xfrm>
          <a:prstGeom prst="rect">
            <a:avLst/>
          </a:prstGeom>
          <a:solidFill>
            <a:schemeClr val="accent4">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zh-CN" altLang="en-US" sz="3200" dirty="0">
                <a:solidFill>
                  <a:srgbClr val="C00000"/>
                </a:solidFill>
                <a:ea typeface="方正姚体" panose="02010601030101010101" pitchFamily="2" charset="-122"/>
              </a:rPr>
              <a:t>基于学习任务的分类</a:t>
            </a:r>
            <a:endParaRPr lang="zh-CN" altLang="en-US" sz="3200" dirty="0">
              <a:solidFill>
                <a:srgbClr val="C00000"/>
              </a:solidFill>
              <a:ea typeface="方正姚体" panose="02010601030101010101" pitchFamily="2" charset="-122"/>
            </a:endParaRPr>
          </a:p>
        </p:txBody>
      </p:sp>
      <p:sp>
        <p:nvSpPr>
          <p:cNvPr id="7" name="矩形 6"/>
          <p:cNvSpPr/>
          <p:nvPr/>
        </p:nvSpPr>
        <p:spPr>
          <a:xfrm>
            <a:off x="4835236" y="1923308"/>
            <a:ext cx="3808147" cy="2277034"/>
          </a:xfrm>
          <a:prstGeom prst="rect">
            <a:avLst/>
          </a:prstGeom>
          <a:ln w="19050">
            <a:solidFill>
              <a:schemeClr val="tx2"/>
            </a:solidFill>
          </a:ln>
        </p:spPr>
        <p:txBody>
          <a:bodyPr wrap="square">
            <a:spAutoFit/>
          </a:bodyPr>
          <a:lstStyle/>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分类</a:t>
            </a:r>
            <a:endParaRPr lang="en-US" altLang="zh-CN" sz="2800" dirty="0">
              <a:solidFill>
                <a:srgbClr val="FF0000"/>
              </a:solidFill>
              <a:ea typeface="黑体" panose="02010609060101010101" pitchFamily="49" charset="-122"/>
              <a:cs typeface="Times New Roman" panose="02020603050405020304" pitchFamily="18" charset="0"/>
            </a:endParaRPr>
          </a:p>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回归</a:t>
            </a:r>
            <a:endParaRPr lang="en-US" altLang="zh-CN" sz="2800" dirty="0">
              <a:solidFill>
                <a:srgbClr val="FF0000"/>
              </a:solidFill>
              <a:ea typeface="黑体" panose="02010609060101010101" pitchFamily="49" charset="-122"/>
              <a:cs typeface="Times New Roman" panose="02020603050405020304" pitchFamily="18" charset="0"/>
            </a:endParaRPr>
          </a:p>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聚类</a:t>
            </a:r>
            <a:endParaRPr lang="en-US" altLang="zh-CN" sz="2800" dirty="0">
              <a:solidFill>
                <a:srgbClr val="FF0000"/>
              </a:solidFill>
              <a:ea typeface="黑体" panose="02010609060101010101" pitchFamily="49" charset="-122"/>
              <a:cs typeface="Times New Roman" panose="02020603050405020304" pitchFamily="18" charset="0"/>
            </a:endParaRPr>
          </a:p>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降维</a:t>
            </a:r>
            <a:endParaRPr lang="en-US" altLang="zh-CN" sz="2800" dirty="0">
              <a:ea typeface="黑体" panose="02010609060101010101" pitchFamily="49" charset="-122"/>
              <a:cs typeface="Times New Roman" panose="02020603050405020304" pitchFamily="18" charset="0"/>
            </a:endParaRPr>
          </a:p>
        </p:txBody>
      </p:sp>
      <p:grpSp>
        <p:nvGrpSpPr>
          <p:cNvPr id="29" name="组合 28"/>
          <p:cNvGrpSpPr/>
          <p:nvPr/>
        </p:nvGrpSpPr>
        <p:grpSpPr>
          <a:xfrm>
            <a:off x="2507673" y="2266950"/>
            <a:ext cx="2279072" cy="547255"/>
            <a:chOff x="2507673" y="2057400"/>
            <a:chExt cx="2279072" cy="547255"/>
          </a:xfrm>
        </p:grpSpPr>
        <p:cxnSp>
          <p:nvCxnSpPr>
            <p:cNvPr id="3" name="直接箭头连接符 2"/>
            <p:cNvCxnSpPr/>
            <p:nvPr/>
          </p:nvCxnSpPr>
          <p:spPr>
            <a:xfrm flipH="1">
              <a:off x="2507673" y="2057400"/>
              <a:ext cx="2223654"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2563091" y="2057400"/>
              <a:ext cx="2223654" cy="54725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813050" y="2814205"/>
            <a:ext cx="2077604" cy="1099611"/>
            <a:chOff x="2813050" y="2604655"/>
            <a:chExt cx="2077604" cy="1099611"/>
          </a:xfrm>
        </p:grpSpPr>
        <p:cxnSp>
          <p:nvCxnSpPr>
            <p:cNvPr id="15" name="直接箭头连接符 14"/>
            <p:cNvCxnSpPr/>
            <p:nvPr/>
          </p:nvCxnSpPr>
          <p:spPr>
            <a:xfrm flipH="1" flipV="1">
              <a:off x="2813050" y="2604655"/>
              <a:ext cx="2022186" cy="55235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2908300" y="2626173"/>
              <a:ext cx="1982354" cy="107809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750"/>
                                        <p:tgtEl>
                                          <p:spTgt spid="11">
                                            <p:txEl>
                                              <p:pRg st="0" end="0"/>
                                            </p:txEl>
                                          </p:spTgt>
                                        </p:tgtEl>
                                      </p:cBhvr>
                                    </p:animEffect>
                                  </p:childTnLst>
                                </p:cTn>
                              </p:par>
                            </p:childTnLst>
                          </p:cTn>
                        </p:par>
                        <p:par>
                          <p:cTn id="17" fill="hold">
                            <p:stCondLst>
                              <p:cond delay="1000"/>
                            </p:stCondLst>
                            <p:childTnLst>
                              <p:par>
                                <p:cTn id="18" presetID="10" presetClass="entr" presetSubtype="0" fill="hold" nodeType="afterEffect">
                                  <p:stCondLst>
                                    <p:cond delay="50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750"/>
                                        <p:tgtEl>
                                          <p:spTgt spid="11">
                                            <p:txEl>
                                              <p:pRg st="1" end="1"/>
                                            </p:txEl>
                                          </p:spTgt>
                                        </p:tgtEl>
                                      </p:cBhvr>
                                    </p:animEffect>
                                  </p:childTnLst>
                                </p:cTn>
                              </p:par>
                            </p:childTnLst>
                          </p:cTn>
                        </p:par>
                        <p:par>
                          <p:cTn id="21" fill="hold">
                            <p:stCondLst>
                              <p:cond delay="2500"/>
                            </p:stCondLst>
                            <p:childTnLst>
                              <p:par>
                                <p:cTn id="22" presetID="10" presetClass="entr" presetSubtype="0" fill="hold" nodeType="afterEffect">
                                  <p:stCondLst>
                                    <p:cond delay="50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750"/>
                                        <p:tgtEl>
                                          <p:spTgt spid="1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750"/>
                                        <p:tgtEl>
                                          <p:spTgt spid="7">
                                            <p:txEl>
                                              <p:pRg st="0" end="0"/>
                                            </p:txEl>
                                          </p:spTgt>
                                        </p:tgtEl>
                                      </p:cBhvr>
                                    </p:animEffect>
                                  </p:childTnLst>
                                </p:cTn>
                              </p:par>
                            </p:childTnLst>
                          </p:cTn>
                        </p:par>
                        <p:par>
                          <p:cTn id="30" fill="hold">
                            <p:stCondLst>
                              <p:cond delay="1000"/>
                            </p:stCondLst>
                            <p:childTnLst>
                              <p:par>
                                <p:cTn id="31" presetID="10" presetClass="entr" presetSubtype="0" fill="hold" nodeType="afterEffect">
                                  <p:stCondLst>
                                    <p:cond delay="50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750"/>
                                        <p:tgtEl>
                                          <p:spTgt spid="7">
                                            <p:txEl>
                                              <p:pRg st="1" end="1"/>
                                            </p:txEl>
                                          </p:spTgt>
                                        </p:tgtEl>
                                      </p:cBhvr>
                                    </p:animEffect>
                                  </p:childTnLst>
                                </p:cTn>
                              </p:par>
                            </p:childTnLst>
                          </p:cTn>
                        </p:par>
                        <p:par>
                          <p:cTn id="34" fill="hold">
                            <p:stCondLst>
                              <p:cond delay="2500"/>
                            </p:stCondLst>
                            <p:childTnLst>
                              <p:par>
                                <p:cTn id="35" presetID="10" presetClass="entr" presetSubtype="0" fill="hold" nodeType="afterEffect">
                                  <p:stCondLst>
                                    <p:cond delay="50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750"/>
                                        <p:tgtEl>
                                          <p:spTgt spid="7">
                                            <p:txEl>
                                              <p:pRg st="2" end="2"/>
                                            </p:txEl>
                                          </p:spTgt>
                                        </p:tgtEl>
                                      </p:cBhvr>
                                    </p:animEffect>
                                  </p:childTnLst>
                                </p:cTn>
                              </p:par>
                            </p:childTnLst>
                          </p:cTn>
                        </p:par>
                        <p:par>
                          <p:cTn id="38" fill="hold">
                            <p:stCondLst>
                              <p:cond delay="4000"/>
                            </p:stCondLst>
                            <p:childTnLst>
                              <p:par>
                                <p:cTn id="39" presetID="10" presetClass="entr" presetSubtype="0" fill="hold" nodeType="afterEffect">
                                  <p:stCondLst>
                                    <p:cond delay="500"/>
                                  </p:stCondLst>
                                  <p:childTnLst>
                                    <p:set>
                                      <p:cBhvr>
                                        <p:cTn id="40" dur="1" fill="hold">
                                          <p:stCondLst>
                                            <p:cond delay="0"/>
                                          </p:stCondLst>
                                        </p:cTn>
                                        <p:tgtEl>
                                          <p:spTgt spid="7">
                                            <p:txEl>
                                              <p:pRg st="3" end="3"/>
                                            </p:txEl>
                                          </p:spTgt>
                                        </p:tgtEl>
                                        <p:attrNameLst>
                                          <p:attrName>style.visibility</p:attrName>
                                        </p:attrNameLst>
                                      </p:cBhvr>
                                      <p:to>
                                        <p:strVal val="visible"/>
                                      </p:to>
                                    </p:set>
                                    <p:animEffect transition="in" filter="fade">
                                      <p:cBhvr>
                                        <p:cTn id="41" dur="750"/>
                                        <p:tgtEl>
                                          <p:spTgt spid="7">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right)">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right)">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1127" y="1111247"/>
            <a:ext cx="5778408" cy="5116371"/>
            <a:chOff x="491127" y="1111247"/>
            <a:chExt cx="5778408" cy="5116371"/>
          </a:xfrm>
        </p:grpSpPr>
        <p:sp>
          <p:nvSpPr>
            <p:cNvPr id="33" name="圆角矩形 32"/>
            <p:cNvSpPr/>
            <p:nvPr/>
          </p:nvSpPr>
          <p:spPr>
            <a:xfrm>
              <a:off x="491127" y="1111247"/>
              <a:ext cx="5778408" cy="5116371"/>
            </a:xfrm>
            <a:prstGeom prst="roundRect">
              <a:avLst>
                <a:gd name="adj" fmla="val 10838"/>
              </a:avLst>
            </a:prstGeom>
            <a:solidFill>
              <a:srgbClr val="E7BB01">
                <a:lumMod val="40000"/>
                <a:lumOff val="60000"/>
              </a:srgbClr>
            </a:solidFill>
            <a:ln w="25400" cap="flat" cmpd="sng" algn="ctr">
              <a:solidFill>
                <a:srgbClr val="00E4A8">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000" i="0" u="none" strike="noStrike" kern="0" cap="none" spc="0" normalizeH="0" baseline="0" noProof="0">
                <a:ln>
                  <a:noFill/>
                </a:ln>
                <a:solidFill>
                  <a:srgbClr val="FFFFFF"/>
                </a:solidFill>
                <a:effectLst/>
                <a:uLnTx/>
                <a:uFillTx/>
                <a:latin typeface="Tahoma" panose="020B0604030504040204"/>
                <a:ea typeface="宋体" panose="02010600030101010101" pitchFamily="2" charset="-122"/>
                <a:cs typeface="+mn-cs"/>
              </a:endParaRPr>
            </a:p>
          </p:txBody>
        </p:sp>
        <p:sp>
          <p:nvSpPr>
            <p:cNvPr id="34" name="圆角矩形 33"/>
            <p:cNvSpPr/>
            <p:nvPr/>
          </p:nvSpPr>
          <p:spPr bwMode="auto">
            <a:xfrm>
              <a:off x="668631" y="1482436"/>
              <a:ext cx="5447034" cy="1238250"/>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20000"/>
                </a:lnSpc>
                <a:spcBef>
                  <a:spcPct val="0"/>
                </a:spcBef>
                <a:spcAft>
                  <a:spcPct val="0"/>
                </a:spcAft>
                <a:buClrTx/>
                <a:buSzTx/>
                <a:buFontTx/>
                <a:buNone/>
                <a:defRPr/>
              </a:pPr>
              <a:r>
                <a:rPr lang="zh-CN" altLang="en-US" sz="2800"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监督学习</a:t>
              </a:r>
              <a:r>
                <a:rPr lang="en-US" altLang="zh-CN" sz="2400"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(supervised learning)</a:t>
              </a:r>
              <a:endParaRPr kumimoji="0" lang="en-US" altLang="zh-CN" sz="2400" i="0" u="none" strike="noStrike" kern="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数据有标签、一般为回归或分类等任务</a:t>
              </a:r>
              <a:endParaRPr kumimoji="0" lang="en-US" altLang="zh-CN"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圆角矩形 34"/>
            <p:cNvSpPr/>
            <p:nvPr/>
          </p:nvSpPr>
          <p:spPr bwMode="auto">
            <a:xfrm>
              <a:off x="716131" y="3043659"/>
              <a:ext cx="5399533" cy="122760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lnSpc>
                  <a:spcPct val="120000"/>
                </a:lnSpc>
                <a:spcBef>
                  <a:spcPct val="0"/>
                </a:spcBef>
                <a:spcAft>
                  <a:spcPct val="0"/>
                </a:spcAft>
                <a:defRPr/>
              </a:pPr>
              <a:r>
                <a:rPr kumimoji="0" lang="zh-CN" altLang="en-US" sz="2800" i="0" u="none" strike="noStrike" kern="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无监督学习</a:t>
              </a:r>
              <a:r>
                <a:rPr lang="en-US" altLang="zh-CN" sz="2000"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(un-supervised learning)</a:t>
              </a:r>
              <a:endParaRPr kumimoji="0" lang="en-US" altLang="zh-CN" sz="20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数据无标签、一般为聚类或降维任务</a:t>
              </a:r>
              <a:endParaRPr kumimoji="0" lang="en-US" altLang="zh-CN"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圆角矩形 35"/>
            <p:cNvSpPr/>
            <p:nvPr/>
          </p:nvSpPr>
          <p:spPr bwMode="auto">
            <a:xfrm>
              <a:off x="761602" y="4594241"/>
              <a:ext cx="5354062" cy="122760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lnSpc>
                  <a:spcPct val="120000"/>
                </a:lnSpc>
                <a:spcBef>
                  <a:spcPct val="0"/>
                </a:spcBef>
                <a:spcAft>
                  <a:spcPct val="0"/>
                </a:spcAft>
                <a:defRPr/>
              </a:pPr>
              <a:r>
                <a:rPr kumimoji="0" lang="zh-CN" altLang="en-US" sz="2800" i="0" u="none" strike="noStrike" kern="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强化学习</a:t>
              </a:r>
              <a:r>
                <a:rPr lang="en-US" altLang="zh-CN" sz="2000"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(reinforcement learning)</a:t>
              </a:r>
              <a:endParaRPr lang="en-US" altLang="zh-CN" sz="2000"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序列数据决策学习，从环境交互中学习</a:t>
              </a:r>
              <a:endParaRPr kumimoji="0" lang="en-US" altLang="zh-CN" sz="28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机器学习的分类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74772" y="1172356"/>
            <a:ext cx="8182096" cy="4513287"/>
          </a:xfrm>
          <a:prstGeom prst="rect">
            <a:avLst/>
          </a:prstGeom>
          <a:ln w="19050">
            <a:noFill/>
          </a:ln>
        </p:spPr>
        <p:txBody>
          <a:bodyPr wrap="square">
            <a:spAutoFit/>
          </a:bodyPr>
          <a:lstStyle/>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监督学习与无监督学习的区别</a:t>
            </a:r>
            <a:endParaRPr lang="en-US" altLang="zh-CN" sz="2800" dirty="0">
              <a:solidFill>
                <a:srgbClr val="FF0000"/>
              </a:solidFill>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ea typeface="黑体" panose="02010609060101010101" pitchFamily="49" charset="-122"/>
                <a:cs typeface="Times New Roman" panose="02020603050405020304" pitchFamily="18" charset="0"/>
              </a:rPr>
              <a:t>敲西瓜案例：</a:t>
            </a:r>
            <a:endParaRPr lang="en-US" altLang="zh-CN" sz="2800" dirty="0">
              <a:ea typeface="黑体" panose="02010609060101010101" pitchFamily="49" charset="-122"/>
              <a:cs typeface="Times New Roman" panose="02020603050405020304" pitchFamily="18" charset="0"/>
            </a:endParaRPr>
          </a:p>
          <a:p>
            <a:pPr algn="just">
              <a:lnSpc>
                <a:spcPct val="130000"/>
              </a:lnSpc>
            </a:pPr>
            <a:r>
              <a:rPr lang="en-US" altLang="zh-CN" sz="2800" dirty="0">
                <a:ea typeface="黑体" panose="02010609060101010101" pitchFamily="49" charset="-122"/>
                <a:cs typeface="Times New Roman" panose="02020603050405020304" pitchFamily="18" charset="0"/>
              </a:rPr>
              <a:t>    </a:t>
            </a:r>
            <a:r>
              <a:rPr lang="zh-CN" altLang="en-US" sz="2800" dirty="0">
                <a:ea typeface="黑体" panose="02010609060101010101" pitchFamily="49" charset="-122"/>
                <a:cs typeface="Times New Roman" panose="02020603050405020304" pitchFamily="18" charset="0"/>
              </a:rPr>
              <a:t>利用</a:t>
            </a:r>
            <a:r>
              <a:rPr lang="zh-CN" altLang="en-US" sz="2800" dirty="0">
                <a:solidFill>
                  <a:srgbClr val="FF0000"/>
                </a:solidFill>
                <a:ea typeface="黑体" panose="02010609060101010101" pitchFamily="49" charset="-122"/>
                <a:cs typeface="Times New Roman" panose="02020603050405020304" pitchFamily="18" charset="0"/>
              </a:rPr>
              <a:t>监督学习</a:t>
            </a:r>
            <a:r>
              <a:rPr lang="zh-CN" altLang="en-US" sz="2800" dirty="0">
                <a:ea typeface="黑体" panose="02010609060101010101" pitchFamily="49" charset="-122"/>
                <a:cs typeface="Times New Roman" panose="02020603050405020304" pitchFamily="18" charset="0"/>
              </a:rPr>
              <a:t>实现西瓜好坏的判断，首先需要每个瓜的敲瓜声音数据，同时需要一位行家给出各个瓜好坏的标签，慢慢学习并找到声音与瓜的好坏之间的规律，以后买瓜便能判断好坏。</a:t>
            </a:r>
            <a:endParaRPr lang="en-US" altLang="zh-CN" sz="2800" dirty="0">
              <a:ea typeface="黑体" panose="02010609060101010101" pitchFamily="49" charset="-122"/>
              <a:cs typeface="Times New Roman" panose="02020603050405020304" pitchFamily="18" charset="0"/>
            </a:endParaRPr>
          </a:p>
          <a:p>
            <a:pPr algn="just">
              <a:lnSpc>
                <a:spcPct val="130000"/>
              </a:lnSpc>
            </a:pPr>
            <a:r>
              <a:rPr lang="en-US" altLang="zh-CN" sz="2800" dirty="0">
                <a:ea typeface="黑体" panose="02010609060101010101" pitchFamily="49" charset="-122"/>
                <a:cs typeface="Times New Roman" panose="02020603050405020304" pitchFamily="18" charset="0"/>
              </a:rPr>
              <a:t>    </a:t>
            </a:r>
            <a:r>
              <a:rPr lang="zh-CN" altLang="en-US" sz="2800" dirty="0">
                <a:solidFill>
                  <a:srgbClr val="FF0000"/>
                </a:solidFill>
                <a:ea typeface="黑体" panose="02010609060101010101" pitchFamily="49" charset="-122"/>
                <a:cs typeface="Times New Roman" panose="02020603050405020304" pitchFamily="18" charset="0"/>
              </a:rPr>
              <a:t>无监督学习</a:t>
            </a:r>
            <a:r>
              <a:rPr lang="zh-CN" altLang="en-US" sz="2800" dirty="0">
                <a:ea typeface="黑体" panose="02010609060101010101" pitchFamily="49" charset="-122"/>
                <a:cs typeface="Times New Roman" panose="02020603050405020304" pitchFamily="18" charset="0"/>
              </a:rPr>
              <a:t>在买瓜过程中没有行家帮忙，只能对瓜的声音进行分类，以后买瓜时能分辨声音种类。</a:t>
            </a:r>
            <a:endParaRPr lang="zh-CN" altLang="en-US"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机器学习的分类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75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75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75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74772" y="1102196"/>
            <a:ext cx="8182096" cy="592213"/>
          </a:xfrm>
          <a:prstGeom prst="rect">
            <a:avLst/>
          </a:prstGeom>
          <a:ln w="19050">
            <a:noFill/>
          </a:ln>
        </p:spPr>
        <p:txBody>
          <a:bodyPr wrap="square">
            <a:spAutoFit/>
          </a:bodyPr>
          <a:lstStyle/>
          <a:p>
            <a:pPr marL="342900" indent="-342900">
              <a:lnSpc>
                <a:spcPct val="130000"/>
              </a:lnSpc>
              <a:buFont typeface="Arial" panose="020B0604020202020204" pitchFamily="34" charset="0"/>
              <a:buChar char="•"/>
            </a:pPr>
            <a:r>
              <a:rPr lang="zh-CN" altLang="en-US" sz="2800" dirty="0">
                <a:ea typeface="黑体" panose="02010609060101010101" pitchFamily="49" charset="-122"/>
                <a:cs typeface="Times New Roman" panose="02020603050405020304" pitchFamily="18" charset="0"/>
              </a:rPr>
              <a:t>敲西瓜案例：</a:t>
            </a:r>
            <a:endParaRPr lang="en-US" altLang="zh-CN"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机器学习的分类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graphicFrame>
        <p:nvGraphicFramePr>
          <p:cNvPr id="2" name="表格 2"/>
          <p:cNvGraphicFramePr>
            <a:graphicFrameLocks noGrp="1"/>
          </p:cNvGraphicFramePr>
          <p:nvPr/>
        </p:nvGraphicFramePr>
        <p:xfrm>
          <a:off x="574772" y="1853669"/>
          <a:ext cx="8098778" cy="4009202"/>
        </p:xfrm>
        <a:graphic>
          <a:graphicData uri="http://schemas.openxmlformats.org/drawingml/2006/table">
            <a:tbl>
              <a:tblPr firstRow="1" bandRow="1">
                <a:tableStyleId>{5C22544A-7EE6-4342-B048-85BDC9FD1C3A}</a:tableStyleId>
              </a:tblPr>
              <a:tblGrid>
                <a:gridCol w="1429806"/>
                <a:gridCol w="3420914"/>
                <a:gridCol w="3248058"/>
              </a:tblGrid>
              <a:tr h="473595">
                <a:tc>
                  <a:txBody>
                    <a:bodyPr/>
                    <a:lstStyle/>
                    <a:p>
                      <a:pPr algn="ctr">
                        <a:lnSpc>
                          <a:spcPct val="130000"/>
                        </a:lnSpc>
                      </a:pPr>
                      <a:endParaRPr lang="zh-CN" altLang="en-US" sz="2400" b="0" dirty="0"/>
                    </a:p>
                  </a:txBody>
                  <a:tcPr/>
                </a:tc>
                <a:tc>
                  <a:txBody>
                    <a:bodyPr/>
                    <a:lstStyle/>
                    <a:p>
                      <a:pPr algn="ctr">
                        <a:lnSpc>
                          <a:spcPct val="130000"/>
                        </a:lnSpc>
                      </a:pPr>
                      <a:r>
                        <a:rPr lang="zh-CN" altLang="en-US" sz="2400" b="0" dirty="0"/>
                        <a:t>监督学习</a:t>
                      </a:r>
                      <a:endParaRPr lang="zh-CN" altLang="en-US" sz="2400" b="0" dirty="0"/>
                    </a:p>
                  </a:txBody>
                  <a:tcPr/>
                </a:tc>
                <a:tc>
                  <a:txBody>
                    <a:bodyPr/>
                    <a:lstStyle/>
                    <a:p>
                      <a:pPr algn="ctr">
                        <a:lnSpc>
                          <a:spcPct val="130000"/>
                        </a:lnSpc>
                      </a:pPr>
                      <a:r>
                        <a:rPr lang="zh-CN" altLang="en-US" sz="2400" b="0" dirty="0"/>
                        <a:t>无监督学习</a:t>
                      </a:r>
                      <a:endParaRPr lang="zh-CN" altLang="en-US" sz="2400" b="0" dirty="0"/>
                    </a:p>
                  </a:txBody>
                  <a:tcPr/>
                </a:tc>
              </a:tr>
              <a:tr h="473595">
                <a:tc>
                  <a:txBody>
                    <a:bodyPr/>
                    <a:lstStyle/>
                    <a:p>
                      <a:pPr algn="ctr">
                        <a:lnSpc>
                          <a:spcPct val="130000"/>
                        </a:lnSpc>
                      </a:pPr>
                      <a:r>
                        <a:rPr lang="zh-CN" altLang="en-US" sz="2400" b="0" dirty="0"/>
                        <a:t>数据特征</a:t>
                      </a:r>
                      <a:endParaRPr lang="zh-CN" altLang="en-US" sz="2400" b="0" dirty="0"/>
                    </a:p>
                  </a:txBody>
                  <a:tcPr/>
                </a:tc>
                <a:tc>
                  <a:txBody>
                    <a:bodyPr/>
                    <a:lstStyle/>
                    <a:p>
                      <a:pPr algn="ctr">
                        <a:lnSpc>
                          <a:spcPct val="130000"/>
                        </a:lnSpc>
                      </a:pPr>
                      <a:r>
                        <a:rPr lang="zh-CN" altLang="en-US" sz="2400" b="0" dirty="0"/>
                        <a:t>敲瓜声音</a:t>
                      </a:r>
                      <a:endParaRPr lang="zh-CN" altLang="en-US" sz="2400" b="0" dirty="0"/>
                    </a:p>
                  </a:txBody>
                  <a:tcPr/>
                </a:tc>
                <a:tc>
                  <a:txBody>
                    <a:bodyPr/>
                    <a:lstStyle/>
                    <a:p>
                      <a:pPr algn="ctr">
                        <a:lnSpc>
                          <a:spcPct val="130000"/>
                        </a:lnSpc>
                      </a:pPr>
                      <a:r>
                        <a:rPr lang="zh-CN" altLang="en-US" sz="2400" b="0" dirty="0"/>
                        <a:t>敲瓜声音</a:t>
                      </a:r>
                      <a:endParaRPr lang="zh-CN" altLang="en-US" sz="2400" b="0" dirty="0"/>
                    </a:p>
                  </a:txBody>
                  <a:tcPr/>
                </a:tc>
              </a:tr>
              <a:tr h="473595">
                <a:tc>
                  <a:txBody>
                    <a:bodyPr/>
                    <a:lstStyle/>
                    <a:p>
                      <a:pPr algn="ctr">
                        <a:lnSpc>
                          <a:spcPct val="130000"/>
                        </a:lnSpc>
                      </a:pPr>
                      <a:r>
                        <a:rPr lang="zh-CN" altLang="en-US" sz="2400" b="0" dirty="0"/>
                        <a:t>数据标签</a:t>
                      </a:r>
                      <a:endParaRPr lang="zh-CN" altLang="en-US" sz="2400" b="0" dirty="0"/>
                    </a:p>
                  </a:txBody>
                  <a:tcPr/>
                </a:tc>
                <a:tc>
                  <a:txBody>
                    <a:bodyPr/>
                    <a:lstStyle/>
                    <a:p>
                      <a:pPr algn="ctr">
                        <a:lnSpc>
                          <a:spcPct val="130000"/>
                        </a:lnSpc>
                      </a:pPr>
                      <a:r>
                        <a:rPr lang="zh-CN" altLang="en-US" sz="2400" b="0" dirty="0"/>
                        <a:t>好瓜和坏瓜</a:t>
                      </a:r>
                      <a:endParaRPr lang="zh-CN" altLang="en-US" sz="2400" b="0" dirty="0"/>
                    </a:p>
                  </a:txBody>
                  <a:tcPr/>
                </a:tc>
                <a:tc>
                  <a:txBody>
                    <a:bodyPr/>
                    <a:lstStyle/>
                    <a:p>
                      <a:pPr algn="ctr">
                        <a:lnSpc>
                          <a:spcPct val="130000"/>
                        </a:lnSpc>
                      </a:pPr>
                      <a:r>
                        <a:rPr lang="zh-CN" altLang="en-US" sz="2400" b="0" dirty="0"/>
                        <a:t>无标签</a:t>
                      </a:r>
                      <a:endParaRPr lang="zh-CN" altLang="en-US" sz="2400" b="0" dirty="0"/>
                    </a:p>
                  </a:txBody>
                  <a:tcPr/>
                </a:tc>
              </a:tr>
              <a:tr h="473595">
                <a:tc>
                  <a:txBody>
                    <a:bodyPr/>
                    <a:lstStyle/>
                    <a:p>
                      <a:pPr algn="ctr">
                        <a:lnSpc>
                          <a:spcPct val="130000"/>
                        </a:lnSpc>
                      </a:pPr>
                      <a:r>
                        <a:rPr lang="zh-CN" altLang="en-US" sz="2400" b="0" dirty="0"/>
                        <a:t>模型本质</a:t>
                      </a:r>
                      <a:endParaRPr lang="zh-CN" altLang="en-US" sz="2400" b="0" dirty="0"/>
                    </a:p>
                  </a:txBody>
                  <a:tcPr/>
                </a:tc>
                <a:tc>
                  <a:txBody>
                    <a:bodyPr/>
                    <a:lstStyle/>
                    <a:p>
                      <a:pPr algn="l">
                        <a:lnSpc>
                          <a:spcPct val="130000"/>
                        </a:lnSpc>
                      </a:pPr>
                      <a:r>
                        <a:rPr lang="zh-CN" altLang="en-US" sz="2400" b="0" dirty="0"/>
                        <a:t>找到敲瓜声音（特征）与是否是好瓜（标签）之间的关系</a:t>
                      </a:r>
                      <a:endParaRPr lang="zh-CN" altLang="en-US" sz="2400" b="0" dirty="0"/>
                    </a:p>
                  </a:txBody>
                  <a:tcPr/>
                </a:tc>
                <a:tc>
                  <a:txBody>
                    <a:bodyPr/>
                    <a:lstStyle/>
                    <a:p>
                      <a:pPr algn="l">
                        <a:lnSpc>
                          <a:spcPct val="130000"/>
                        </a:lnSpc>
                      </a:pPr>
                      <a:r>
                        <a:rPr lang="zh-CN" altLang="en-US" sz="2400" b="0" dirty="0"/>
                        <a:t>对敲瓜声音（特征）进行分类并对声音类别打标签：清脆、沉闷</a:t>
                      </a:r>
                      <a:endParaRPr lang="zh-CN" altLang="en-US" sz="2400" b="0" dirty="0"/>
                    </a:p>
                  </a:txBody>
                  <a:tcPr/>
                </a:tc>
              </a:tr>
              <a:tr h="473595">
                <a:tc>
                  <a:txBody>
                    <a:bodyPr/>
                    <a:lstStyle/>
                    <a:p>
                      <a:pPr algn="ctr">
                        <a:lnSpc>
                          <a:spcPct val="130000"/>
                        </a:lnSpc>
                      </a:pPr>
                      <a:r>
                        <a:rPr lang="zh-CN" altLang="en-US" sz="2400" b="0" dirty="0"/>
                        <a:t>模型功能</a:t>
                      </a:r>
                      <a:endParaRPr lang="zh-CN" altLang="en-US" sz="2400" b="0" dirty="0"/>
                    </a:p>
                  </a:txBody>
                  <a:tcPr/>
                </a:tc>
                <a:tc>
                  <a:txBody>
                    <a:bodyPr/>
                    <a:lstStyle/>
                    <a:p>
                      <a:pPr algn="l">
                        <a:lnSpc>
                          <a:spcPct val="130000"/>
                        </a:lnSpc>
                      </a:pPr>
                      <a:r>
                        <a:rPr lang="zh-CN" altLang="en-US" sz="2400" b="0" dirty="0"/>
                        <a:t>通过敲瓜声音预测瓜的好坏</a:t>
                      </a:r>
                      <a:endParaRPr lang="zh-CN" altLang="en-US" sz="2400" b="0" dirty="0"/>
                    </a:p>
                  </a:txBody>
                  <a:tcPr/>
                </a:tc>
                <a:tc>
                  <a:txBody>
                    <a:bodyPr/>
                    <a:lstStyle/>
                    <a:p>
                      <a:pPr algn="l">
                        <a:lnSpc>
                          <a:spcPct val="130000"/>
                        </a:lnSpc>
                      </a:pPr>
                      <a:r>
                        <a:rPr lang="zh-CN" altLang="en-US" sz="2400" b="0" dirty="0"/>
                        <a:t>通过敲瓜声音判断声音类别</a:t>
                      </a:r>
                      <a:endParaRPr lang="zh-CN" altLang="en-US" sz="2400" b="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机器学习的分类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7" name="文本框 6"/>
          <p:cNvSpPr txBox="1"/>
          <p:nvPr/>
        </p:nvSpPr>
        <p:spPr>
          <a:xfrm>
            <a:off x="620720" y="1072345"/>
            <a:ext cx="4572000" cy="592213"/>
          </a:xfrm>
          <a:prstGeom prst="rect">
            <a:avLst/>
          </a:prstGeom>
          <a:noFill/>
        </p:spPr>
        <p:txBody>
          <a:bodyPr wrap="square">
            <a:spAutoFit/>
          </a:bodyPr>
          <a:lstStyle/>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hlinkClick r:id="rId1" action="ppaction://hlinkfile"/>
              </a:rPr>
              <a:t>超级马里奥</a:t>
            </a:r>
            <a:endParaRPr lang="en-US" altLang="zh-CN" sz="2800" dirty="0">
              <a:solidFill>
                <a:srgbClr val="FF0000"/>
              </a:solidFill>
              <a:ea typeface="黑体" panose="02010609060101010101" pitchFamily="49" charset="-122"/>
              <a:cs typeface="Times New Roman" panose="02020603050405020304" pitchFamily="18" charset="0"/>
            </a:endParaRPr>
          </a:p>
        </p:txBody>
      </p:sp>
      <p:sp>
        <p:nvSpPr>
          <p:cNvPr id="9" name="矩形 8"/>
          <p:cNvSpPr/>
          <p:nvPr/>
        </p:nvSpPr>
        <p:spPr>
          <a:xfrm>
            <a:off x="574772" y="1781122"/>
            <a:ext cx="8182096" cy="4197559"/>
          </a:xfrm>
          <a:prstGeom prst="rect">
            <a:avLst/>
          </a:prstGeom>
          <a:ln w="19050">
            <a:noFill/>
          </a:ln>
        </p:spPr>
        <p:txBody>
          <a:bodyPr wrap="square">
            <a:spAutoFit/>
          </a:bodyPr>
          <a:lstStyle/>
          <a:p>
            <a:pPr marL="342900" indent="-342900" algn="just">
              <a:lnSpc>
                <a:spcPct val="130000"/>
              </a:lnSpc>
              <a:buFont typeface="Arial" panose="020B0604020202020204" pitchFamily="34" charset="0"/>
              <a:buChar char="•"/>
            </a:pPr>
            <a:r>
              <a:rPr lang="zh-CN" altLang="en-US" sz="2600" dirty="0">
                <a:ea typeface="黑体" panose="02010609060101010101" pitchFamily="49" charset="-122"/>
                <a:cs typeface="Times New Roman" panose="02020603050405020304" pitchFamily="18" charset="0"/>
              </a:rPr>
              <a:t>智能体（马里奥）从环境（</a:t>
            </a:r>
            <a:r>
              <a:rPr lang="en-US" altLang="zh-CN" sz="2600" dirty="0">
                <a:ea typeface="黑体" panose="02010609060101010101" pitchFamily="49" charset="-122"/>
                <a:cs typeface="Times New Roman" panose="02020603050405020304" pitchFamily="18" charset="0"/>
              </a:rPr>
              <a:t>Environment</a:t>
            </a:r>
            <a:r>
              <a:rPr lang="zh-CN" altLang="en-US" sz="2600" dirty="0">
                <a:ea typeface="黑体" panose="02010609060101010101" pitchFamily="49" charset="-122"/>
                <a:cs typeface="Times New Roman" panose="02020603050405020304" pitchFamily="18" charset="0"/>
              </a:rPr>
              <a:t>）中接收状态（</a:t>
            </a:r>
            <a:r>
              <a:rPr lang="en-US" altLang="zh-CN" sz="2600" dirty="0">
                <a:ea typeface="黑体" panose="02010609060101010101" pitchFamily="49" charset="-122"/>
                <a:cs typeface="Times New Roman" panose="02020603050405020304" pitchFamily="18" charset="0"/>
              </a:rPr>
              <a:t>State</a:t>
            </a:r>
            <a:r>
              <a:rPr lang="zh-CN" altLang="en-US" sz="2600" dirty="0">
                <a:ea typeface="黑体" panose="02010609060101010101" pitchFamily="49" charset="-122"/>
                <a:cs typeface="Times New Roman" panose="02020603050405020304" pitchFamily="18" charset="0"/>
              </a:rPr>
              <a:t>），包括位置、时间等信息，基于该状态马里奥可以向左</a:t>
            </a:r>
            <a:r>
              <a:rPr lang="en-US" altLang="zh-CN" sz="2600" dirty="0">
                <a:ea typeface="黑体" panose="02010609060101010101" pitchFamily="49" charset="-122"/>
                <a:cs typeface="Times New Roman" panose="02020603050405020304" pitchFamily="18" charset="0"/>
              </a:rPr>
              <a:t>/</a:t>
            </a:r>
            <a:r>
              <a:rPr lang="zh-CN" altLang="en-US" sz="2600" dirty="0">
                <a:ea typeface="黑体" panose="02010609060101010101" pitchFamily="49" charset="-122"/>
                <a:cs typeface="Times New Roman" panose="02020603050405020304" pitchFamily="18" charset="0"/>
              </a:rPr>
              <a:t>右移动，也可以蹲下</a:t>
            </a:r>
            <a:r>
              <a:rPr lang="en-US" altLang="zh-CN" sz="2600" dirty="0">
                <a:ea typeface="黑体" panose="02010609060101010101" pitchFamily="49" charset="-122"/>
                <a:cs typeface="Times New Roman" panose="02020603050405020304" pitchFamily="18" charset="0"/>
              </a:rPr>
              <a:t>/</a:t>
            </a:r>
            <a:r>
              <a:rPr lang="zh-CN" altLang="en-US" sz="2600" dirty="0">
                <a:ea typeface="黑体" panose="02010609060101010101" pitchFamily="49" charset="-122"/>
                <a:cs typeface="Times New Roman" panose="02020603050405020304" pitchFamily="18" charset="0"/>
              </a:rPr>
              <a:t>跳跃，这些动作（</a:t>
            </a:r>
            <a:r>
              <a:rPr lang="en-US" altLang="zh-CN" sz="2600" dirty="0">
                <a:ea typeface="黑体" panose="02010609060101010101" pitchFamily="49" charset="-122"/>
                <a:cs typeface="Times New Roman" panose="02020603050405020304" pitchFamily="18" charset="0"/>
              </a:rPr>
              <a:t>Action</a:t>
            </a:r>
            <a:r>
              <a:rPr lang="zh-CN" altLang="en-US" sz="2600" dirty="0">
                <a:ea typeface="黑体" panose="02010609060101010101" pitchFamily="49" charset="-122"/>
                <a:cs typeface="Times New Roman" panose="02020603050405020304" pitchFamily="18" charset="0"/>
              </a:rPr>
              <a:t>）是随机的。假设马里奥不断撞问号砖块、获得金币，或吃蘑菇得到成长，环境输出正强化信号和新的状态给马里奥；如果碰到怪物、扣掉能量，输出负强化信号。马里奥根据强化信号和当前状态选择能使其收到正强化信号概率增大的下一个动作，循环。</a:t>
            </a:r>
            <a:endParaRPr lang="zh-CN" altLang="en-US" sz="2600" dirty="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678682" y="3380509"/>
            <a:ext cx="8182096" cy="2272673"/>
          </a:xfrm>
          <a:prstGeom prst="rect">
            <a:avLst/>
          </a:prstGeom>
          <a:ln w="19050">
            <a:noFill/>
          </a:ln>
        </p:spPr>
        <p:txBody>
          <a:bodyPr wrap="square">
            <a:spAutoFit/>
          </a:bodyPr>
          <a:lstStyle/>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强化学习与监督学习的区别</a:t>
            </a:r>
            <a:endParaRPr lang="en-US" altLang="zh-CN" sz="2800" dirty="0">
              <a:solidFill>
                <a:srgbClr val="FF0000"/>
              </a:solidFill>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ea typeface="黑体" panose="02010609060101010101" pitchFamily="49" charset="-122"/>
                <a:cs typeface="Times New Roman" panose="02020603050405020304" pitchFamily="18" charset="0"/>
              </a:rPr>
              <a:t>强化学习：没有标签，只有一个时间延迟的奖励。由环境提供的强化信号是对智能体动作行为好坏的评价，而非一个产生正确动作的指令。</a:t>
            </a:r>
            <a:endParaRPr lang="zh-CN" altLang="en-US"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机器学习的分类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03845" y="930343"/>
            <a:ext cx="6272492" cy="22968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Effect transition="in" filter="fade">
                                      <p:cBhvr>
                                        <p:cTn id="19" dur="75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74772" y="1156327"/>
            <a:ext cx="2992773" cy="4513287"/>
          </a:xfrm>
          <a:prstGeom prst="rect">
            <a:avLst/>
          </a:prstGeom>
          <a:ln w="19050">
            <a:solidFill>
              <a:schemeClr val="accent6"/>
            </a:solidFill>
          </a:ln>
        </p:spPr>
        <p:txBody>
          <a:bodyPr wrap="square">
            <a:spAutoFit/>
          </a:bodyPr>
          <a:lstStyle/>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分类</a:t>
            </a:r>
            <a:endParaRPr lang="en-US" altLang="zh-CN" sz="2800" dirty="0">
              <a:solidFill>
                <a:srgbClr val="FF0000"/>
              </a:solidFill>
              <a:ea typeface="黑体" panose="02010609060101010101" pitchFamily="49" charset="-122"/>
              <a:cs typeface="Times New Roman" panose="02020603050405020304" pitchFamily="18" charset="0"/>
            </a:endParaRPr>
          </a:p>
          <a:p>
            <a:pPr>
              <a:lnSpc>
                <a:spcPct val="130000"/>
              </a:lnSpc>
            </a:pPr>
            <a:r>
              <a:rPr lang="zh-CN" altLang="en-US" sz="2800" dirty="0">
                <a:ea typeface="黑体" panose="02010609060101010101" pitchFamily="49" charset="-122"/>
                <a:cs typeface="Times New Roman" panose="02020603050405020304" pitchFamily="18" charset="0"/>
              </a:rPr>
              <a:t>    对离散型随机变量建模或预测的监督学习算法。</a:t>
            </a:r>
            <a:endParaRPr lang="en-US" altLang="zh-CN" sz="2800" dirty="0">
              <a:ea typeface="黑体" panose="02010609060101010101" pitchFamily="49" charset="-122"/>
              <a:cs typeface="Times New Roman" panose="02020603050405020304" pitchFamily="18" charset="0"/>
            </a:endParaRPr>
          </a:p>
          <a:p>
            <a:pPr marL="457200" indent="-4572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分类算法：</a:t>
            </a:r>
            <a:endParaRPr lang="en-US" altLang="zh-CN" sz="2800" dirty="0">
              <a:solidFill>
                <a:srgbClr val="FF0000"/>
              </a:solidFill>
              <a:ea typeface="黑体" panose="02010609060101010101" pitchFamily="49" charset="-122"/>
              <a:cs typeface="Times New Roman" panose="02020603050405020304" pitchFamily="18" charset="0"/>
            </a:endParaRPr>
          </a:p>
          <a:p>
            <a:pPr>
              <a:lnSpc>
                <a:spcPct val="130000"/>
              </a:lnSpc>
            </a:pPr>
            <a:r>
              <a:rPr lang="zh-CN" altLang="en-US" sz="2800" dirty="0">
                <a:ea typeface="黑体" panose="02010609060101010101" pitchFamily="49" charset="-122"/>
                <a:cs typeface="Times New Roman" panose="02020603050405020304" pitchFamily="18" charset="0"/>
              </a:rPr>
              <a:t>    逻辑回归、分类树、支持向量机、朴素贝叶斯</a:t>
            </a:r>
            <a:endParaRPr lang="zh-CN" altLang="en-US"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机器学习的分类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733802" y="1384927"/>
            <a:ext cx="5064967" cy="39511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75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750"/>
                                        <p:tgtEl>
                                          <p:spTgt spid="11">
                                            <p:txEl>
                                              <p:pRg st="2" end="2"/>
                                            </p:txEl>
                                          </p:spTgt>
                                        </p:tgtEl>
                                      </p:cBhvr>
                                    </p:animEffect>
                                  </p:childTnLst>
                                </p:cTn>
                              </p:par>
                            </p:childTnLst>
                          </p:cTn>
                        </p:par>
                        <p:par>
                          <p:cTn id="18" fill="hold">
                            <p:stCondLst>
                              <p:cond delay="1000"/>
                            </p:stCondLst>
                            <p:childTnLst>
                              <p:par>
                                <p:cTn id="19" presetID="10" presetClass="entr" presetSubtype="0" fill="hold" nodeType="afterEffect">
                                  <p:stCondLst>
                                    <p:cond delay="50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10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74772" y="1156327"/>
            <a:ext cx="8015046" cy="2832827"/>
          </a:xfrm>
          <a:prstGeom prst="rect">
            <a:avLst/>
          </a:prstGeom>
          <a:ln w="19050">
            <a:solidFill>
              <a:schemeClr val="accent6"/>
            </a:solidFill>
          </a:ln>
        </p:spPr>
        <p:txBody>
          <a:bodyPr wrap="square">
            <a:spAutoFit/>
          </a:bodyPr>
          <a:lstStyle/>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回归</a:t>
            </a:r>
            <a:endParaRPr lang="en-US" altLang="zh-CN" sz="2800" dirty="0">
              <a:solidFill>
                <a:srgbClr val="FF0000"/>
              </a:solidFill>
              <a:ea typeface="黑体" panose="02010609060101010101" pitchFamily="49" charset="-122"/>
              <a:cs typeface="Times New Roman" panose="02020603050405020304" pitchFamily="18" charset="0"/>
            </a:endParaRPr>
          </a:p>
          <a:p>
            <a:pPr algn="just">
              <a:lnSpc>
                <a:spcPct val="130000"/>
              </a:lnSpc>
            </a:pPr>
            <a:r>
              <a:rPr lang="zh-CN" altLang="en-US" sz="2800" dirty="0">
                <a:ea typeface="黑体" panose="02010609060101010101" pitchFamily="49" charset="-122"/>
                <a:cs typeface="Times New Roman" panose="02020603050405020304" pitchFamily="18" charset="0"/>
              </a:rPr>
              <a:t>    对数值型连续随机变量进行预测和建模的监督学习算法。其实质是研究多个变量之间的因果关系，可以表明多个变量对某一变量的影响强度，也可以比较衡量不同尺度变量之间的的相互影响。</a:t>
            </a:r>
            <a:endParaRPr lang="zh-CN" altLang="en-US"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机器学习的分类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6" name="矩形 5"/>
          <p:cNvSpPr/>
          <p:nvPr/>
        </p:nvSpPr>
        <p:spPr>
          <a:xfrm>
            <a:off x="561167" y="4285259"/>
            <a:ext cx="8015046" cy="1716880"/>
          </a:xfrm>
          <a:prstGeom prst="rect">
            <a:avLst/>
          </a:prstGeom>
          <a:ln w="19050">
            <a:solidFill>
              <a:schemeClr val="accent6"/>
            </a:solidFill>
          </a:ln>
        </p:spPr>
        <p:txBody>
          <a:bodyPr wrap="square">
            <a:spAutoFit/>
          </a:bodyPr>
          <a:lstStyle/>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回归与分类的区别</a:t>
            </a:r>
            <a:endParaRPr lang="en-US" altLang="zh-CN" sz="2800" dirty="0">
              <a:solidFill>
                <a:srgbClr val="FF0000"/>
              </a:solidFill>
              <a:ea typeface="黑体" panose="02010609060101010101" pitchFamily="49" charset="-122"/>
              <a:cs typeface="Times New Roman" panose="02020603050405020304" pitchFamily="18" charset="0"/>
            </a:endParaRPr>
          </a:p>
          <a:p>
            <a:pPr algn="just">
              <a:lnSpc>
                <a:spcPct val="130000"/>
              </a:lnSpc>
            </a:pPr>
            <a:r>
              <a:rPr lang="zh-CN" altLang="en-US" sz="2800" dirty="0">
                <a:ea typeface="黑体" panose="02010609060101010101" pitchFamily="49" charset="-122"/>
                <a:cs typeface="Times New Roman" panose="02020603050405020304" pitchFamily="18" charset="0"/>
              </a:rPr>
              <a:t>    两者输出不同，分类问题输出的值是离散且定性的；回归问题输出的值是连续且定量的。</a:t>
            </a:r>
            <a:endParaRPr lang="zh-CN" altLang="en-US" sz="2800" dirty="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75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74772" y="1156327"/>
            <a:ext cx="8015046" cy="5077800"/>
          </a:xfrm>
          <a:prstGeom prst="rect">
            <a:avLst/>
          </a:prstGeom>
          <a:ln w="19050">
            <a:solidFill>
              <a:schemeClr val="accent6"/>
            </a:solidFill>
          </a:ln>
        </p:spPr>
        <p:txBody>
          <a:bodyPr wrap="square">
            <a:spAutoFit/>
          </a:bodyPr>
          <a:lstStyle/>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回归与分类</a:t>
            </a:r>
            <a:r>
              <a:rPr lang="en-US" altLang="zh-CN" sz="2800" dirty="0">
                <a:solidFill>
                  <a:srgbClr val="FF0000"/>
                </a:solidFill>
                <a:ea typeface="黑体" panose="02010609060101010101" pitchFamily="49" charset="-122"/>
                <a:cs typeface="Times New Roman" panose="02020603050405020304" pitchFamily="18" charset="0"/>
              </a:rPr>
              <a:t>——</a:t>
            </a:r>
            <a:r>
              <a:rPr lang="zh-CN" altLang="en-US" sz="2800" dirty="0">
                <a:solidFill>
                  <a:srgbClr val="FF0000"/>
                </a:solidFill>
                <a:ea typeface="黑体" panose="02010609060101010101" pitchFamily="49" charset="-122"/>
                <a:cs typeface="Times New Roman" panose="02020603050405020304" pitchFamily="18" charset="0"/>
              </a:rPr>
              <a:t>天气预报</a:t>
            </a:r>
            <a:endParaRPr lang="en-US" altLang="zh-CN" sz="2800" dirty="0">
              <a:solidFill>
                <a:srgbClr val="FF0000"/>
              </a:solidFill>
              <a:ea typeface="黑体" panose="02010609060101010101" pitchFamily="49" charset="-122"/>
              <a:cs typeface="Times New Roman" panose="02020603050405020304" pitchFamily="18" charset="0"/>
            </a:endParaRPr>
          </a:p>
          <a:p>
            <a:pPr algn="just">
              <a:lnSpc>
                <a:spcPct val="130000"/>
              </a:lnSpc>
            </a:pPr>
            <a:r>
              <a:rPr lang="zh-CN" altLang="en-US" sz="2800" dirty="0">
                <a:ea typeface="黑体" panose="02010609060101010101" pitchFamily="49" charset="-122"/>
                <a:cs typeface="Times New Roman" panose="02020603050405020304" pitchFamily="18" charset="0"/>
              </a:rPr>
              <a:t>    天气可分为晴天或雨天两类，想要预测下周一的天气，只有晴天或雨天两个选择，即分类；若想预测下周一的最高温度，可通过前几天的温度情况预测出一个温度值，只要在合理范围内即可，这就是回归。</a:t>
            </a:r>
            <a:endParaRPr lang="en-US" altLang="zh-CN" sz="2800" dirty="0">
              <a:ea typeface="黑体" panose="02010609060101010101" pitchFamily="49" charset="-122"/>
              <a:cs typeface="Times New Roman" panose="02020603050405020304" pitchFamily="18" charset="0"/>
            </a:endParaRPr>
          </a:p>
          <a:p>
            <a:pPr marL="457200" indent="-4572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回归算法</a:t>
            </a:r>
            <a:endParaRPr lang="en-US" altLang="zh-CN" sz="2800" dirty="0">
              <a:solidFill>
                <a:srgbClr val="FF0000"/>
              </a:solidFill>
              <a:ea typeface="黑体" panose="02010609060101010101" pitchFamily="49" charset="-122"/>
              <a:cs typeface="Times New Roman" panose="02020603050405020304" pitchFamily="18" charset="0"/>
            </a:endParaRPr>
          </a:p>
          <a:p>
            <a:pPr algn="just">
              <a:lnSpc>
                <a:spcPct val="130000"/>
              </a:lnSpc>
            </a:pPr>
            <a:r>
              <a:rPr lang="en-US" altLang="zh-CN" sz="2800" dirty="0">
                <a:solidFill>
                  <a:srgbClr val="FF0000"/>
                </a:solidFill>
                <a:ea typeface="黑体" panose="02010609060101010101" pitchFamily="49" charset="-122"/>
                <a:cs typeface="Times New Roman" panose="02020603050405020304" pitchFamily="18" charset="0"/>
              </a:rPr>
              <a:t>     </a:t>
            </a:r>
            <a:r>
              <a:rPr lang="zh-CN" altLang="en-US" sz="2800" dirty="0">
                <a:ea typeface="黑体" panose="02010609060101010101" pitchFamily="49" charset="-122"/>
                <a:cs typeface="Times New Roman" panose="02020603050405020304" pitchFamily="18" charset="0"/>
              </a:rPr>
              <a:t>线性</a:t>
            </a:r>
            <a:r>
              <a:rPr lang="en-US" altLang="zh-CN" sz="2800" dirty="0">
                <a:ea typeface="黑体" panose="02010609060101010101" pitchFamily="49" charset="-122"/>
                <a:cs typeface="Times New Roman" panose="02020603050405020304" pitchFamily="18" charset="0"/>
              </a:rPr>
              <a:t>/</a:t>
            </a:r>
            <a:r>
              <a:rPr lang="zh-CN" altLang="en-US" sz="2800" dirty="0">
                <a:ea typeface="黑体" panose="02010609060101010101" pitchFamily="49" charset="-122"/>
                <a:cs typeface="Times New Roman" panose="02020603050405020304" pitchFamily="18" charset="0"/>
              </a:rPr>
              <a:t>非线性回归、支持向量机回归、高斯过程回归。</a:t>
            </a:r>
            <a:endParaRPr lang="zh-CN" altLang="en-US"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机器学习的分类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75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750"/>
                                        <p:tgtEl>
                                          <p:spTgt spid="11">
                                            <p:txEl>
                                              <p:pRg st="2" end="2"/>
                                            </p:txEl>
                                          </p:spTgt>
                                        </p:tgtEl>
                                      </p:cBhvr>
                                    </p:animEffect>
                                  </p:childTnLst>
                                </p:cTn>
                              </p:par>
                            </p:childTnLst>
                          </p:cTn>
                        </p:par>
                        <p:par>
                          <p:cTn id="18" fill="hold">
                            <p:stCondLst>
                              <p:cond delay="1000"/>
                            </p:stCondLst>
                            <p:childTnLst>
                              <p:par>
                                <p:cTn id="19" presetID="10" presetClass="entr" presetSubtype="0" fill="hold" nodeType="afterEffect">
                                  <p:stCondLst>
                                    <p:cond delay="50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10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74772" y="1156327"/>
            <a:ext cx="7980410" cy="5073440"/>
          </a:xfrm>
          <a:prstGeom prst="rect">
            <a:avLst/>
          </a:prstGeom>
          <a:ln w="19050">
            <a:solidFill>
              <a:schemeClr val="accent6"/>
            </a:solidFill>
          </a:ln>
        </p:spPr>
        <p:txBody>
          <a:bodyPr wrap="square">
            <a:spAutoFit/>
          </a:bodyPr>
          <a:lstStyle/>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聚类</a:t>
            </a:r>
            <a:r>
              <a:rPr lang="zh-CN" altLang="en-US" sz="2800" dirty="0">
                <a:ea typeface="黑体" panose="02010609060101010101" pitchFamily="49" charset="-122"/>
                <a:cs typeface="Times New Roman" panose="02020603050405020304" pitchFamily="18" charset="0"/>
              </a:rPr>
              <a:t>    </a:t>
            </a:r>
            <a:endParaRPr lang="en-US" altLang="zh-CN" sz="2800" dirty="0">
              <a:ea typeface="黑体" panose="02010609060101010101" pitchFamily="49" charset="-122"/>
              <a:cs typeface="Times New Roman" panose="02020603050405020304" pitchFamily="18" charset="0"/>
            </a:endParaRPr>
          </a:p>
          <a:p>
            <a:pPr algn="just">
              <a:lnSpc>
                <a:spcPct val="130000"/>
              </a:lnSpc>
            </a:pPr>
            <a:r>
              <a:rPr lang="en-US" altLang="zh-CN" sz="2800" dirty="0">
                <a:ea typeface="黑体" panose="02010609060101010101" pitchFamily="49" charset="-122"/>
                <a:cs typeface="Times New Roman" panose="02020603050405020304" pitchFamily="18" charset="0"/>
              </a:rPr>
              <a:t>    </a:t>
            </a:r>
            <a:r>
              <a:rPr lang="zh-CN" altLang="en-US" sz="2800" dirty="0">
                <a:ea typeface="黑体" panose="02010609060101010101" pitchFamily="49" charset="-122"/>
                <a:cs typeface="Times New Roman" panose="02020603050405020304" pitchFamily="18" charset="0"/>
              </a:rPr>
              <a:t>无监督学习，基于数据内部结构寻找观察样本的自然族群。在没有训练的条件下，根据相似性对无标签数据进行归纳分类，不关心具体是什么。</a:t>
            </a:r>
            <a:endParaRPr lang="en-US" altLang="zh-CN" sz="2800" dirty="0">
              <a:ea typeface="黑体" panose="02010609060101010101" pitchFamily="49" charset="-122"/>
              <a:cs typeface="Times New Roman" panose="02020603050405020304" pitchFamily="18" charset="0"/>
            </a:endParaRPr>
          </a:p>
          <a:p>
            <a:pPr marL="457200" indent="-4572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聚类算法</a:t>
            </a:r>
            <a:endParaRPr lang="en-US" altLang="zh-CN" sz="2800" dirty="0">
              <a:solidFill>
                <a:srgbClr val="FF0000"/>
              </a:solidFill>
              <a:ea typeface="黑体" panose="02010609060101010101" pitchFamily="49" charset="-122"/>
              <a:cs typeface="Times New Roman" panose="02020603050405020304" pitchFamily="18" charset="0"/>
            </a:endParaRPr>
          </a:p>
          <a:p>
            <a:pPr algn="just">
              <a:lnSpc>
                <a:spcPct val="130000"/>
              </a:lnSpc>
            </a:pPr>
            <a:r>
              <a:rPr lang="en-US" altLang="zh-CN" sz="2800" dirty="0">
                <a:solidFill>
                  <a:srgbClr val="FF0000"/>
                </a:solidFill>
                <a:ea typeface="黑体" panose="02010609060101010101" pitchFamily="49" charset="-122"/>
                <a:cs typeface="Times New Roman" panose="02020603050405020304" pitchFamily="18" charset="0"/>
              </a:rPr>
              <a:t>     </a:t>
            </a:r>
            <a:r>
              <a:rPr lang="en-US" altLang="zh-CN" sz="2800" dirty="0">
                <a:ea typeface="黑体" panose="02010609060101010101" pitchFamily="49" charset="-122"/>
                <a:cs typeface="Times New Roman" panose="02020603050405020304" pitchFamily="18" charset="0"/>
              </a:rPr>
              <a:t>K</a:t>
            </a:r>
            <a:r>
              <a:rPr lang="zh-CN" altLang="en-US" sz="2800" dirty="0">
                <a:ea typeface="黑体" panose="02010609060101010101" pitchFamily="49" charset="-122"/>
                <a:cs typeface="Times New Roman" panose="02020603050405020304" pitchFamily="18" charset="0"/>
              </a:rPr>
              <a:t>均值聚类、</a:t>
            </a:r>
            <a:endParaRPr lang="en-US" altLang="zh-CN" sz="2800" dirty="0">
              <a:ea typeface="黑体" panose="02010609060101010101" pitchFamily="49" charset="-122"/>
              <a:cs typeface="Times New Roman" panose="02020603050405020304" pitchFamily="18" charset="0"/>
            </a:endParaRPr>
          </a:p>
          <a:p>
            <a:pPr algn="just">
              <a:lnSpc>
                <a:spcPct val="130000"/>
              </a:lnSpc>
            </a:pPr>
            <a:r>
              <a:rPr lang="zh-CN" altLang="en-US" sz="2800" dirty="0">
                <a:ea typeface="黑体" panose="02010609060101010101" pitchFamily="49" charset="-122"/>
                <a:cs typeface="Times New Roman" panose="02020603050405020304" pitchFamily="18" charset="0"/>
              </a:rPr>
              <a:t>     层次聚类、</a:t>
            </a:r>
            <a:endParaRPr lang="en-US" altLang="zh-CN" sz="2800" dirty="0">
              <a:ea typeface="黑体" panose="02010609060101010101" pitchFamily="49" charset="-122"/>
              <a:cs typeface="Times New Roman" panose="02020603050405020304" pitchFamily="18" charset="0"/>
            </a:endParaRPr>
          </a:p>
          <a:p>
            <a:pPr algn="just">
              <a:lnSpc>
                <a:spcPct val="130000"/>
              </a:lnSpc>
            </a:pPr>
            <a:r>
              <a:rPr lang="en-US" altLang="zh-CN" sz="2800" dirty="0">
                <a:ea typeface="黑体" panose="02010609060101010101" pitchFamily="49" charset="-122"/>
                <a:cs typeface="Times New Roman" panose="02020603050405020304" pitchFamily="18" charset="0"/>
              </a:rPr>
              <a:t>     </a:t>
            </a:r>
            <a:r>
              <a:rPr lang="zh-CN" altLang="en-US" sz="2800" dirty="0">
                <a:ea typeface="黑体" panose="02010609060101010101" pitchFamily="49" charset="-122"/>
                <a:cs typeface="Times New Roman" panose="02020603050405020304" pitchFamily="18" charset="0"/>
              </a:rPr>
              <a:t>基于密度的</a:t>
            </a:r>
            <a:endParaRPr lang="en-US" altLang="zh-CN" sz="2800" dirty="0">
              <a:ea typeface="黑体" panose="02010609060101010101" pitchFamily="49" charset="-122"/>
              <a:cs typeface="Times New Roman" panose="02020603050405020304" pitchFamily="18" charset="0"/>
            </a:endParaRPr>
          </a:p>
          <a:p>
            <a:pPr algn="just">
              <a:lnSpc>
                <a:spcPct val="130000"/>
              </a:lnSpc>
            </a:pPr>
            <a:r>
              <a:rPr lang="en-US" altLang="zh-CN" sz="2800" dirty="0">
                <a:ea typeface="黑体" panose="02010609060101010101" pitchFamily="49" charset="-122"/>
                <a:cs typeface="Times New Roman" panose="02020603050405020304" pitchFamily="18" charset="0"/>
              </a:rPr>
              <a:t>      DBSCAN</a:t>
            </a:r>
            <a:r>
              <a:rPr lang="zh-CN" altLang="en-US" sz="2800" dirty="0">
                <a:ea typeface="黑体" panose="02010609060101010101" pitchFamily="49" charset="-122"/>
                <a:cs typeface="Times New Roman" panose="02020603050405020304" pitchFamily="18" charset="0"/>
              </a:rPr>
              <a:t>。</a:t>
            </a:r>
            <a:endParaRPr lang="zh-CN" altLang="en-US"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机器学习的分类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10535" y="3640067"/>
            <a:ext cx="5417128" cy="20616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75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Effect transition="in" filter="fade">
                                      <p:cBhvr>
                                        <p:cTn id="24" dur="750"/>
                                        <p:tgtEl>
                                          <p:spTgt spid="11">
                                            <p:txEl>
                                              <p:pRg st="2" end="2"/>
                                            </p:txEl>
                                          </p:spTgt>
                                        </p:tgtEl>
                                      </p:cBhvr>
                                    </p:animEffect>
                                  </p:childTnLst>
                                </p:cTn>
                              </p:par>
                            </p:childTnLst>
                          </p:cTn>
                        </p:par>
                        <p:par>
                          <p:cTn id="25" fill="hold">
                            <p:stCondLst>
                              <p:cond delay="1000"/>
                            </p:stCondLst>
                            <p:childTnLst>
                              <p:par>
                                <p:cTn id="26" presetID="10" presetClass="entr" presetSubtype="0" fill="hold" nodeType="afterEffect">
                                  <p:stCondLst>
                                    <p:cond delay="50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childTnLst>
                                </p:cTn>
                              </p:par>
                            </p:childTnLst>
                          </p:cTn>
                        </p:par>
                        <p:par>
                          <p:cTn id="29" fill="hold">
                            <p:stCondLst>
                              <p:cond delay="2500"/>
                            </p:stCondLst>
                            <p:childTnLst>
                              <p:par>
                                <p:cTn id="30" presetID="10" presetClass="entr" presetSubtype="0" fill="hold" nodeType="afterEffect">
                                  <p:stCondLst>
                                    <p:cond delay="50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1000"/>
                                        <p:tgtEl>
                                          <p:spTgt spid="11">
                                            <p:txEl>
                                              <p:pRg st="4" end="4"/>
                                            </p:txEl>
                                          </p:spTgt>
                                        </p:tgtEl>
                                      </p:cBhvr>
                                    </p:animEffect>
                                  </p:childTnLst>
                                </p:cTn>
                              </p:par>
                            </p:childTnLst>
                          </p:cTn>
                        </p:par>
                        <p:par>
                          <p:cTn id="33" fill="hold">
                            <p:stCondLst>
                              <p:cond delay="4000"/>
                            </p:stCondLst>
                            <p:childTnLst>
                              <p:par>
                                <p:cTn id="34" presetID="10" presetClass="entr" presetSubtype="0" fill="hold" nodeType="afterEffect">
                                  <p:stCondLst>
                                    <p:cond delay="500"/>
                                  </p:stCondLst>
                                  <p:childTnLst>
                                    <p:set>
                                      <p:cBhvr>
                                        <p:cTn id="35" dur="1" fill="hold">
                                          <p:stCondLst>
                                            <p:cond delay="0"/>
                                          </p:stCondLst>
                                        </p:cTn>
                                        <p:tgtEl>
                                          <p:spTgt spid="11">
                                            <p:txEl>
                                              <p:pRg st="5" end="5"/>
                                            </p:txEl>
                                          </p:spTgt>
                                        </p:tgtEl>
                                        <p:attrNameLst>
                                          <p:attrName>style.visibility</p:attrName>
                                        </p:attrNameLst>
                                      </p:cBhvr>
                                      <p:to>
                                        <p:strVal val="visible"/>
                                      </p:to>
                                    </p:set>
                                    <p:animEffect transition="in" filter="fade">
                                      <p:cBhvr>
                                        <p:cTn id="36" dur="1000"/>
                                        <p:tgtEl>
                                          <p:spTgt spid="11">
                                            <p:txEl>
                                              <p:pRg st="5" end="5"/>
                                            </p:txEl>
                                          </p:spTgt>
                                        </p:tgtEl>
                                      </p:cBhvr>
                                    </p:animEffect>
                                  </p:childTnLst>
                                </p:cTn>
                              </p:par>
                              <p:par>
                                <p:cTn id="37" presetID="10" presetClass="entr" presetSubtype="0" fill="hold" nodeType="withEffect">
                                  <p:stCondLst>
                                    <p:cond delay="50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10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15114" y="18506"/>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4000" b="1" dirty="0">
                <a:solidFill>
                  <a:srgbClr val="C00000"/>
                </a:solidFill>
                <a:latin typeface="+mn-lt"/>
                <a:ea typeface="微软雅黑" panose="020B0503020204020204" pitchFamily="34" charset="-122"/>
                <a:sym typeface="Times New Roman" panose="02020603050405020304" pitchFamily="18" charset="0"/>
              </a:rPr>
              <a:t>  提纲</a:t>
            </a:r>
            <a:endParaRPr lang="zh-CN" altLang="en-US" sz="4000" b="1" dirty="0">
              <a:solidFill>
                <a:srgbClr val="C00000"/>
              </a:solidFill>
              <a:latin typeface="+mn-lt"/>
              <a:ea typeface="微软雅黑" panose="020B0503020204020204" pitchFamily="34" charset="-122"/>
              <a:sym typeface="Times New Roman" panose="02020603050405020304" pitchFamily="18" charset="0"/>
            </a:endParaRPr>
          </a:p>
        </p:txBody>
      </p:sp>
      <p:sp>
        <p:nvSpPr>
          <p:cNvPr id="22" name="矩形 7"/>
          <p:cNvSpPr>
            <a:spLocks noChangeArrowheads="1"/>
          </p:cNvSpPr>
          <p:nvPr/>
        </p:nvSpPr>
        <p:spPr bwMode="auto">
          <a:xfrm>
            <a:off x="310965" y="30152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二、线性回归</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
        <p:nvSpPr>
          <p:cNvPr id="24" name="矩形 7"/>
          <p:cNvSpPr>
            <a:spLocks noChangeArrowheads="1"/>
          </p:cNvSpPr>
          <p:nvPr/>
        </p:nvSpPr>
        <p:spPr bwMode="auto">
          <a:xfrm>
            <a:off x="233846" y="171674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一、机器学习基本概念</a:t>
            </a:r>
            <a:endParaRPr kumimoji="0" lang="zh-CN" altLang="en-US" sz="2800" b="1" dirty="0">
              <a:solidFill>
                <a:srgbClr val="C00000"/>
              </a:solidFill>
              <a:latin typeface="+mn-lt"/>
              <a:ea typeface="微软雅黑" panose="020B0503020204020204" pitchFamily="34" charset="-122"/>
            </a:endParaRPr>
          </a:p>
        </p:txBody>
      </p:sp>
      <p:sp>
        <p:nvSpPr>
          <p:cNvPr id="2" name="矩形 1"/>
          <p:cNvSpPr/>
          <p:nvPr/>
        </p:nvSpPr>
        <p:spPr>
          <a:xfrm>
            <a:off x="633470" y="5611382"/>
            <a:ext cx="7629180" cy="566822"/>
          </a:xfrm>
          <a:prstGeom prst="rect">
            <a:avLst/>
          </a:prstGeom>
        </p:spPr>
        <p:txBody>
          <a:bodyPr wrap="square">
            <a:spAutoFit/>
          </a:bodyPr>
          <a:lstStyle/>
          <a:p>
            <a:pPr>
              <a:lnSpc>
                <a:spcPts val="1200"/>
              </a:lnSpc>
            </a:pPr>
            <a:r>
              <a:rPr lang="zh-CN" altLang="en-US" dirty="0"/>
              <a:t>吴飞，</a:t>
            </a:r>
            <a:r>
              <a:rPr lang="en-US" altLang="zh-CN" dirty="0"/>
              <a:t>《</a:t>
            </a:r>
            <a:r>
              <a:rPr lang="zh-CN" altLang="en-US" dirty="0"/>
              <a:t>人工智能导论：模型与算法</a:t>
            </a:r>
            <a:r>
              <a:rPr lang="en-US" altLang="zh-CN" dirty="0"/>
              <a:t>》</a:t>
            </a:r>
            <a:r>
              <a:rPr lang="zh-CN" altLang="en-US" dirty="0"/>
              <a:t>，高等教育出版社 </a:t>
            </a:r>
            <a:endParaRPr lang="en-US" altLang="zh-CN" dirty="0"/>
          </a:p>
          <a:p>
            <a:pPr>
              <a:lnSpc>
                <a:spcPts val="1200"/>
              </a:lnSpc>
            </a:pPr>
            <a:endParaRPr lang="en-US" altLang="zh-CN" dirty="0"/>
          </a:p>
          <a:p>
            <a:pPr>
              <a:lnSpc>
                <a:spcPts val="1200"/>
              </a:lnSpc>
            </a:pPr>
            <a:r>
              <a:rPr lang="en-US" altLang="zh-CN" dirty="0"/>
              <a:t>MOOC</a:t>
            </a:r>
            <a:r>
              <a:rPr lang="zh-CN" altLang="en-US" dirty="0"/>
              <a:t>：</a:t>
            </a:r>
            <a:r>
              <a:rPr lang="en-US" altLang="zh-CN" dirty="0">
                <a:hlinkClick r:id="rId1"/>
              </a:rPr>
              <a:t>https://www.icourse163.org/course/ZJU-1003377027</a:t>
            </a:r>
            <a:endParaRPr lang="zh-CN" altLang="en-US" dirty="0"/>
          </a:p>
        </p:txBody>
      </p:sp>
      <p:sp>
        <p:nvSpPr>
          <p:cNvPr id="8" name="矩形 7"/>
          <p:cNvSpPr>
            <a:spLocks noChangeArrowheads="1"/>
          </p:cNvSpPr>
          <p:nvPr/>
        </p:nvSpPr>
        <p:spPr bwMode="auto">
          <a:xfrm>
            <a:off x="310965" y="4082004"/>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a:t>
            </a:r>
            <a:r>
              <a:rPr kumimoji="0" lang="en-US" altLang="zh-CN" sz="28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74772" y="1156327"/>
            <a:ext cx="7980410" cy="3392980"/>
          </a:xfrm>
          <a:prstGeom prst="rect">
            <a:avLst/>
          </a:prstGeom>
          <a:ln w="19050">
            <a:solidFill>
              <a:schemeClr val="accent6"/>
            </a:solidFill>
          </a:ln>
        </p:spPr>
        <p:txBody>
          <a:bodyPr wrap="square">
            <a:spAutoFit/>
          </a:bodyPr>
          <a:lstStyle/>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降维</a:t>
            </a:r>
            <a:r>
              <a:rPr lang="zh-CN" altLang="en-US" sz="2800" dirty="0">
                <a:ea typeface="黑体" panose="02010609060101010101" pitchFamily="49" charset="-122"/>
                <a:cs typeface="Times New Roman" panose="02020603050405020304" pitchFamily="18" charset="0"/>
              </a:rPr>
              <a:t>    </a:t>
            </a:r>
            <a:endParaRPr lang="en-US" altLang="zh-CN" sz="2800" dirty="0">
              <a:ea typeface="黑体" panose="02010609060101010101" pitchFamily="49" charset="-122"/>
              <a:cs typeface="Times New Roman" panose="02020603050405020304" pitchFamily="18" charset="0"/>
            </a:endParaRPr>
          </a:p>
          <a:p>
            <a:pPr algn="just">
              <a:lnSpc>
                <a:spcPct val="130000"/>
              </a:lnSpc>
            </a:pPr>
            <a:r>
              <a:rPr lang="en-US" altLang="zh-CN" sz="2800" dirty="0">
                <a:ea typeface="黑体" panose="02010609060101010101" pitchFamily="49" charset="-122"/>
                <a:cs typeface="Times New Roman" panose="02020603050405020304" pitchFamily="18" charset="0"/>
              </a:rPr>
              <a:t>    </a:t>
            </a:r>
            <a:r>
              <a:rPr lang="zh-CN" altLang="en-US" sz="2800" dirty="0">
                <a:ea typeface="黑体" panose="02010609060101010101" pitchFamily="49" charset="-122"/>
                <a:cs typeface="Times New Roman" panose="02020603050405020304" pitchFamily="18" charset="0"/>
              </a:rPr>
              <a:t>从高维度数据中提取关键信息，将其转换为易于计算的低维度问题进而求解。</a:t>
            </a:r>
            <a:endParaRPr lang="en-US" altLang="zh-CN" sz="2800" dirty="0">
              <a:ea typeface="黑体" panose="02010609060101010101" pitchFamily="49" charset="-122"/>
              <a:cs typeface="Times New Roman" panose="02020603050405020304" pitchFamily="18" charset="0"/>
            </a:endParaRPr>
          </a:p>
          <a:p>
            <a:pPr marL="457200" indent="-4572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降维算法</a:t>
            </a:r>
            <a:endParaRPr lang="en-US" altLang="zh-CN" sz="2800" dirty="0">
              <a:solidFill>
                <a:srgbClr val="FF0000"/>
              </a:solidFill>
              <a:ea typeface="黑体" panose="02010609060101010101" pitchFamily="49" charset="-122"/>
              <a:cs typeface="Times New Roman" panose="02020603050405020304" pitchFamily="18" charset="0"/>
            </a:endParaRPr>
          </a:p>
          <a:p>
            <a:pPr algn="just">
              <a:lnSpc>
                <a:spcPct val="130000"/>
              </a:lnSpc>
            </a:pPr>
            <a:r>
              <a:rPr lang="en-US" altLang="zh-CN" sz="2800" dirty="0">
                <a:solidFill>
                  <a:srgbClr val="FF0000"/>
                </a:solidFill>
                <a:ea typeface="黑体" panose="02010609060101010101" pitchFamily="49" charset="-122"/>
                <a:cs typeface="Times New Roman" panose="02020603050405020304" pitchFamily="18" charset="0"/>
              </a:rPr>
              <a:t>     </a:t>
            </a:r>
            <a:r>
              <a:rPr lang="zh-CN" altLang="en-US" sz="2800" dirty="0">
                <a:ea typeface="黑体" panose="02010609060101010101" pitchFamily="49" charset="-122"/>
                <a:cs typeface="Times New Roman" panose="02020603050405020304" pitchFamily="18" charset="0"/>
              </a:rPr>
              <a:t>主成分分析</a:t>
            </a:r>
            <a:r>
              <a:rPr lang="en-US" altLang="zh-CN" sz="2800" dirty="0">
                <a:ea typeface="黑体" panose="02010609060101010101" pitchFamily="49" charset="-122"/>
                <a:cs typeface="Times New Roman" panose="02020603050405020304" pitchFamily="18" charset="0"/>
              </a:rPr>
              <a:t>PCA</a:t>
            </a:r>
            <a:r>
              <a:rPr lang="zh-CN" altLang="en-US" sz="2800" dirty="0">
                <a:ea typeface="黑体" panose="02010609060101010101" pitchFamily="49" charset="-122"/>
                <a:cs typeface="Times New Roman" panose="02020603050405020304" pitchFamily="18" charset="0"/>
              </a:rPr>
              <a:t>、奇异值分解</a:t>
            </a:r>
            <a:r>
              <a:rPr lang="en-US" altLang="zh-CN" sz="2800" dirty="0">
                <a:ea typeface="黑体" panose="02010609060101010101" pitchFamily="49" charset="-122"/>
                <a:cs typeface="Times New Roman" panose="02020603050405020304" pitchFamily="18" charset="0"/>
              </a:rPr>
              <a:t>SVD</a:t>
            </a:r>
            <a:r>
              <a:rPr lang="zh-CN" altLang="en-US" sz="2800" dirty="0">
                <a:ea typeface="黑体" panose="02010609060101010101" pitchFamily="49" charset="-122"/>
                <a:cs typeface="Times New Roman" panose="02020603050405020304" pitchFamily="18" charset="0"/>
              </a:rPr>
              <a:t>、局部线性嵌入</a:t>
            </a:r>
            <a:r>
              <a:rPr lang="en-US" altLang="zh-CN" sz="2800" dirty="0">
                <a:ea typeface="黑体" panose="02010609060101010101" pitchFamily="49" charset="-122"/>
                <a:cs typeface="Times New Roman" panose="02020603050405020304" pitchFamily="18" charset="0"/>
              </a:rPr>
              <a:t>LLE</a:t>
            </a:r>
            <a:r>
              <a:rPr lang="zh-CN" altLang="en-US" sz="2800" dirty="0">
                <a:ea typeface="黑体" panose="02010609060101010101" pitchFamily="49" charset="-122"/>
                <a:cs typeface="Times New Roman" panose="02020603050405020304" pitchFamily="18" charset="0"/>
              </a:rPr>
              <a:t>。</a:t>
            </a:r>
            <a:endParaRPr lang="zh-CN" altLang="en-US"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机器学习的分类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75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750"/>
                                        <p:tgtEl>
                                          <p:spTgt spid="11">
                                            <p:txEl>
                                              <p:pRg st="2" end="2"/>
                                            </p:txEl>
                                          </p:spTgt>
                                        </p:tgtEl>
                                      </p:cBhvr>
                                    </p:animEffect>
                                  </p:childTnLst>
                                </p:cTn>
                              </p:par>
                            </p:childTnLst>
                          </p:cTn>
                        </p:par>
                        <p:par>
                          <p:cTn id="18" fill="hold">
                            <p:stCondLst>
                              <p:cond delay="1000"/>
                            </p:stCondLst>
                            <p:childTnLst>
                              <p:par>
                                <p:cTn id="19" presetID="10" presetClass="entr" presetSubtype="0" fill="hold" nodeType="afterEffect">
                                  <p:stCondLst>
                                    <p:cond delay="50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10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546064" y="959542"/>
          <a:ext cx="3237989" cy="5425440"/>
        </p:xfrm>
        <a:graphic>
          <a:graphicData uri="http://schemas.openxmlformats.org/drawingml/2006/table">
            <a:tbl>
              <a:tblPr firstRow="1" bandRow="1">
                <a:tableStyleId>{5C22544A-7EE6-4342-B048-85BDC9FD1C3A}</a:tableStyleId>
              </a:tblPr>
              <a:tblGrid>
                <a:gridCol w="713045"/>
                <a:gridCol w="560439"/>
                <a:gridCol w="553064"/>
                <a:gridCol w="671052"/>
                <a:gridCol w="740389"/>
              </a:tblGrid>
              <a:tr h="853440">
                <a:tc>
                  <a:txBody>
                    <a:bodyPr/>
                    <a:lstStyle/>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人</a:t>
                      </a:r>
                      <a:endPar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员</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数</a:t>
                      </a:r>
                      <a:endPar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学</a:t>
                      </a:r>
                      <a:endPar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好</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身体好</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会</a:t>
                      </a:r>
                      <a:endPar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编</a:t>
                      </a:r>
                      <a:endPar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嗓</a:t>
                      </a:r>
                      <a:endPar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门</a:t>
                      </a:r>
                      <a:endPar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大</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9600">
                <a:tc>
                  <a:txBody>
                    <a:bodyPr/>
                    <a:lstStyle/>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作家</a:t>
                      </a: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9600">
                <a:tc>
                  <a:txBody>
                    <a:bodyPr/>
                    <a:lstStyle/>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4453">
                <a:tc>
                  <a:txBody>
                    <a:bodyPr/>
                    <a:lstStyle/>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医生</a:t>
                      </a: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9600">
                <a:tc>
                  <a:txBody>
                    <a:bodyPr/>
                    <a:lstStyle/>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9600">
                <a:tc>
                  <a:txBody>
                    <a:bodyPr/>
                    <a:lstStyle/>
                    <a:p>
                      <a:pPr algn="ctr"/>
                      <a:r>
                        <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程序员</a:t>
                      </a: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Yes</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No</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 name="右箭头 3"/>
          <p:cNvSpPr/>
          <p:nvPr/>
        </p:nvSpPr>
        <p:spPr>
          <a:xfrm>
            <a:off x="3839565" y="3286309"/>
            <a:ext cx="914413" cy="60505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6" name="圆角矩形 5"/>
          <p:cNvSpPr/>
          <p:nvPr/>
        </p:nvSpPr>
        <p:spPr bwMode="auto">
          <a:xfrm>
            <a:off x="3839565" y="2500829"/>
            <a:ext cx="843897" cy="745094"/>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从数据</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defRPr/>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中学习</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 name="组合 11"/>
          <p:cNvGrpSpPr/>
          <p:nvPr/>
        </p:nvGrpSpPr>
        <p:grpSpPr>
          <a:xfrm>
            <a:off x="4261513" y="2531844"/>
            <a:ext cx="4631764" cy="2568845"/>
            <a:chOff x="4261513" y="2531844"/>
            <a:chExt cx="4631764" cy="2568845"/>
          </a:xfrm>
        </p:grpSpPr>
        <mc:AlternateContent xmlns:mc="http://schemas.openxmlformats.org/markup-compatibility/2006">
          <mc:Choice xmlns:a14="http://schemas.microsoft.com/office/drawing/2010/main" Requires="a14">
            <p:sp>
              <p:nvSpPr>
                <p:cNvPr id="7" name="TextBox 6"/>
                <p:cNvSpPr txBox="1"/>
                <p:nvPr/>
              </p:nvSpPr>
              <p:spPr>
                <a:xfrm>
                  <a:off x="4261513" y="2531844"/>
                  <a:ext cx="4631764" cy="256884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a:ea typeface="黑体" panose="02010609060101010101" pitchFamily="49" charset="-122"/>
                          </a:rPr>
                          <m:t>𝑓</m:t>
                        </m:r>
                        <m:r>
                          <a:rPr lang="en-US" altLang="zh-CN" sz="2800" b="0" i="1" smtClean="0">
                            <a:latin typeface="Cambria Math" panose="02040503050406030204"/>
                            <a:ea typeface="黑体" panose="02010609060101010101" pitchFamily="49" charset="-122"/>
                          </a:rPr>
                          <m:t>   </m:t>
                        </m:r>
                        <m:d>
                          <m:dPr>
                            <m:ctrlPr>
                              <a:rPr lang="en-US" altLang="zh-CN" sz="2800" b="0" i="1" smtClean="0">
                                <a:latin typeface="Cambria Math" panose="02040503050406030204" pitchFamily="18" charset="0"/>
                                <a:ea typeface="黑体" panose="02010609060101010101" pitchFamily="49" charset="-122"/>
                              </a:rPr>
                            </m:ctrlPr>
                          </m:dPr>
                          <m:e>
                            <m:eqArr>
                              <m:eqArrPr>
                                <m:ctrlPr>
                                  <a:rPr lang="zh-CN" altLang="en-US" sz="2800" i="1">
                                    <a:latin typeface="Cambria Math" panose="02040503050406030204" pitchFamily="18" charset="0"/>
                                    <a:ea typeface="黑体" panose="02010609060101010101" pitchFamily="49" charset="-122"/>
                                  </a:rPr>
                                </m:ctrlPr>
                              </m:eqArrPr>
                              <m:e>
                                <m:r>
                                  <a:rPr lang="zh-CN" altLang="en-US" sz="2800" i="1">
                                    <a:latin typeface="Cambria Math" panose="02040503050406030204"/>
                                    <a:ea typeface="黑体" panose="02010609060101010101" pitchFamily="49" charset="-122"/>
                                  </a:rPr>
                                  <m:t>数学好</m:t>
                                </m:r>
                                <m:r>
                                  <a:rPr lang="en-US" altLang="zh-CN" sz="2800" i="1">
                                    <a:latin typeface="Cambria Math" panose="02040503050406030204"/>
                                    <a:ea typeface="黑体" panose="02010609060101010101" pitchFamily="49" charset="-122"/>
                                  </a:rPr>
                                  <m:t>=</m:t>
                                </m:r>
                                <m:r>
                                  <m:rPr>
                                    <m:sty m:val="p"/>
                                  </m:rPr>
                                  <a:rPr lang="en-US" altLang="zh-CN" sz="2800" i="1">
                                    <a:latin typeface="Cambria Math" panose="02040503050406030204"/>
                                    <a:ea typeface="黑体" panose="02010609060101010101" pitchFamily="49" charset="-122"/>
                                  </a:rPr>
                                  <m:t>Yes</m:t>
                                </m:r>
                                <m:r>
                                  <a:rPr lang="en-US" altLang="zh-CN" sz="2800" b="0" i="1" smtClean="0">
                                    <a:latin typeface="Cambria Math" panose="02040503050406030204"/>
                                    <a:ea typeface="黑体" panose="02010609060101010101" pitchFamily="49" charset="-122"/>
                                  </a:rPr>
                                  <m:t>,</m:t>
                                </m:r>
                              </m:e>
                              <m:e>
                                <m:r>
                                  <a:rPr lang="zh-CN" altLang="en-US" sz="2800" i="1">
                                    <a:latin typeface="Cambria Math" panose="02040503050406030204"/>
                                    <a:ea typeface="黑体" panose="02010609060101010101" pitchFamily="49" charset="-122"/>
                                  </a:rPr>
                                  <m:t>会编程</m:t>
                                </m:r>
                                <m:r>
                                  <a:rPr lang="en-US" altLang="zh-CN" sz="2800" i="1">
                                    <a:latin typeface="Cambria Math" panose="02040503050406030204"/>
                                    <a:ea typeface="黑体" panose="02010609060101010101" pitchFamily="49" charset="-122"/>
                                  </a:rPr>
                                  <m:t>=</m:t>
                                </m:r>
                                <m:r>
                                  <m:rPr>
                                    <m:sty m:val="p"/>
                                  </m:rPr>
                                  <a:rPr lang="en-US" altLang="zh-CN" sz="2800" i="1">
                                    <a:latin typeface="Cambria Math" panose="02040503050406030204"/>
                                    <a:ea typeface="黑体" panose="02010609060101010101" pitchFamily="49" charset="-122"/>
                                  </a:rPr>
                                  <m:t>Yes</m:t>
                                </m:r>
                                <m:r>
                                  <a:rPr lang="en-US" altLang="zh-CN" sz="2800" b="0" i="1" smtClean="0">
                                    <a:latin typeface="Cambria Math" panose="02040503050406030204"/>
                                    <a:ea typeface="黑体" panose="02010609060101010101" pitchFamily="49" charset="-122"/>
                                  </a:rPr>
                                  <m:t>, </m:t>
                                </m:r>
                              </m:e>
                              <m:e>
                                <m:r>
                                  <a:rPr lang="zh-CN" altLang="en-US" sz="2800" i="1">
                                    <a:latin typeface="Cambria Math" panose="02040503050406030204"/>
                                    <a:ea typeface="黑体" panose="02010609060101010101" pitchFamily="49" charset="-122"/>
                                  </a:rPr>
                                  <m:t>身体好</m:t>
                                </m:r>
                                <m:r>
                                  <a:rPr lang="en-US" altLang="zh-CN" sz="2800" i="1">
                                    <a:latin typeface="Cambria Math" panose="02040503050406030204"/>
                                    <a:ea typeface="黑体" panose="02010609060101010101" pitchFamily="49" charset="-122"/>
                                  </a:rPr>
                                  <m:t>=</m:t>
                                </m:r>
                                <m:r>
                                  <a:rPr lang="en-US" altLang="zh-CN" sz="2800" b="0" i="1" smtClean="0">
                                    <a:latin typeface="Cambria Math" panose="02040503050406030204"/>
                                    <a:ea typeface="黑体" panose="02010609060101010101" pitchFamily="49" charset="-122"/>
                                  </a:rPr>
                                  <m:t>?</m:t>
                                </m:r>
                                <m:r>
                                  <a:rPr lang="zh-CN" altLang="en-US" sz="2800" b="0" i="1" smtClean="0">
                                    <a:latin typeface="Cambria Math" panose="02040503050406030204"/>
                                    <a:ea typeface="黑体" panose="02010609060101010101" pitchFamily="49" charset="-122"/>
                                  </a:rPr>
                                  <m:t>，</m:t>
                                </m:r>
                              </m:e>
                              <m:e>
                                <m:r>
                                  <a:rPr lang="zh-CN" altLang="en-US" sz="2800" i="1">
                                    <a:latin typeface="Cambria Math" panose="02040503050406030204"/>
                                    <a:ea typeface="黑体" panose="02010609060101010101" pitchFamily="49" charset="-122"/>
                                  </a:rPr>
                                  <m:t>嗓门大</m:t>
                                </m:r>
                                <m:r>
                                  <a:rPr lang="en-US" altLang="zh-CN" sz="2800" b="0" i="1" smtClean="0">
                                    <a:latin typeface="Cambria Math" panose="02040503050406030204"/>
                                    <a:ea typeface="黑体" panose="02010609060101010101" pitchFamily="49" charset="-122"/>
                                  </a:rPr>
                                  <m:t>=?</m:t>
                                </m:r>
                              </m:e>
                            </m:eqArr>
                          </m:e>
                        </m:d>
                      </m:oMath>
                    </m:oMathPara>
                  </a14:m>
                  <a:endParaRPr lang="en-US" altLang="zh-CN" sz="2800" i="1" dirty="0">
                    <a:latin typeface="Cambria Math" panose="02040503050406030204"/>
                    <a:ea typeface="黑体" panose="02010609060101010101" pitchFamily="49" charset="-122"/>
                  </a:endParaRPr>
                </a:p>
                <a:p>
                  <a:r>
                    <a:rPr lang="en-US" altLang="zh-CN" sz="2800" i="1" dirty="0">
                      <a:latin typeface="Cambria Math" panose="02040503050406030204"/>
                      <a:ea typeface="黑体" panose="02010609060101010101" pitchFamily="49" charset="-122"/>
                    </a:rPr>
                    <a:t>                                   </a:t>
                  </a:r>
                  <a14:m>
                    <m:oMath xmlns:m="http://schemas.openxmlformats.org/officeDocument/2006/math">
                      <m:r>
                        <a:rPr lang="en-US" altLang="zh-CN" sz="2800" b="0" i="1" smtClean="0">
                          <a:latin typeface="Cambria Math" panose="02040503050406030204" pitchFamily="18" charset="0"/>
                          <a:ea typeface="黑体" panose="02010609060101010101" pitchFamily="49" charset="-122"/>
                        </a:rPr>
                        <m:t>   </m:t>
                      </m:r>
                      <m:r>
                        <a:rPr lang="en-US" altLang="zh-CN" sz="2800" i="1">
                          <a:latin typeface="Cambria Math" panose="02040503050406030204"/>
                          <a:ea typeface="黑体" panose="02010609060101010101" pitchFamily="49" charset="-122"/>
                        </a:rPr>
                        <m:t>→</m:t>
                      </m:r>
                      <m:r>
                        <a:rPr lang="zh-CN" altLang="en-US" sz="2800" i="1" smtClean="0">
                          <a:latin typeface="Cambria Math" panose="02040503050406030204"/>
                          <a:ea typeface="黑体" panose="02010609060101010101" pitchFamily="49" charset="-122"/>
                        </a:rPr>
                        <m:t>程序员</m:t>
                      </m:r>
                    </m:oMath>
                  </a14:m>
                  <a:endParaRPr lang="zh-CN" altLang="en-US" sz="2800" dirty="0">
                    <a:ea typeface="黑体" panose="02010609060101010101" pitchFamily="49" charset="-122"/>
                  </a:endParaRPr>
                </a:p>
              </p:txBody>
            </p:sp>
          </mc:Choice>
          <mc:Fallback>
            <p:sp>
              <p:nvSpPr>
                <p:cNvPr id="7" name="TextBox 6"/>
                <p:cNvSpPr txBox="1">
                  <a:spLocks noRot="1" noChangeAspect="1" noMove="1" noResize="1" noEditPoints="1" noAdjustHandles="1" noChangeArrowheads="1" noChangeShapeType="1" noTextEdit="1"/>
                </p:cNvSpPr>
                <p:nvPr/>
              </p:nvSpPr>
              <p:spPr>
                <a:xfrm>
                  <a:off x="4261513" y="2531844"/>
                  <a:ext cx="4631764" cy="2568845"/>
                </a:xfrm>
                <a:prstGeom prst="rect">
                  <a:avLst/>
                </a:prstGeom>
                <a:blipFill rotWithShape="1">
                  <a:blip r:embed="rId1"/>
                </a:blipFill>
              </p:spPr>
              <p:txBody>
                <a:bodyPr/>
                <a:lstStyle/>
                <a:p>
                  <a:r>
                    <a:rPr lang="zh-CN" altLang="en-US">
                      <a:noFill/>
                    </a:rPr>
                    <a:t> </a:t>
                  </a:r>
                </a:p>
              </p:txBody>
            </p:sp>
          </mc:Fallback>
        </mc:AlternateContent>
        <p:sp>
          <p:nvSpPr>
            <p:cNvPr id="8" name="椭圆 7"/>
            <p:cNvSpPr/>
            <p:nvPr/>
          </p:nvSpPr>
          <p:spPr>
            <a:xfrm>
              <a:off x="4809490" y="3243304"/>
              <a:ext cx="417564" cy="791688"/>
            </a:xfrm>
            <a:prstGeom prst="ellipse">
              <a:avLst/>
            </a:prstGeom>
            <a:solidFill>
              <a:srgbClr val="FFFF00">
                <a:alpha val="3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b="1" dirty="0">
                <a:ea typeface="黑体" panose="02010609060101010101" pitchFamily="49" charset="-122"/>
              </a:endParaRPr>
            </a:p>
          </p:txBody>
        </p:sp>
      </p:grpSp>
      <p:cxnSp>
        <p:nvCxnSpPr>
          <p:cNvPr id="10" name="直接箭头连接符 9"/>
          <p:cNvCxnSpPr/>
          <p:nvPr/>
        </p:nvCxnSpPr>
        <p:spPr>
          <a:xfrm flipH="1">
            <a:off x="5105410" y="2264741"/>
            <a:ext cx="602586" cy="83979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931885" y="1618996"/>
            <a:ext cx="1620957" cy="523220"/>
          </a:xfrm>
          <a:prstGeom prst="rect">
            <a:avLst/>
          </a:prstGeom>
        </p:spPr>
        <p:txBody>
          <a:bodyPr wrap="none">
            <a:spAutoFit/>
          </a:bodyPr>
          <a:lstStyle/>
          <a:p>
            <a:pPr algn="ctr"/>
            <a:r>
              <a:rPr lang="zh-CN" altLang="en-US" sz="2800" dirty="0">
                <a:latin typeface="黑体" panose="02010609060101010101" pitchFamily="49" charset="-122"/>
                <a:ea typeface="黑体" panose="02010609060101010101" pitchFamily="49" charset="-122"/>
              </a:rPr>
              <a:t>映射函数</a:t>
            </a:r>
            <a:endParaRPr lang="zh-CN" altLang="en-US" sz="2800" dirty="0">
              <a:latin typeface="黑体" panose="02010609060101010101" pitchFamily="49" charset="-122"/>
              <a:ea typeface="黑体" panose="02010609060101010101" pitchFamily="49" charset="-122"/>
            </a:endParaRPr>
          </a:p>
        </p:txBody>
      </p:sp>
      <p:sp>
        <p:nvSpPr>
          <p:cNvPr id="14" name="矩形 13"/>
          <p:cNvSpPr/>
          <p:nvPr/>
        </p:nvSpPr>
        <p:spPr>
          <a:xfrm>
            <a:off x="7593768" y="1355006"/>
            <a:ext cx="902811" cy="523220"/>
          </a:xfrm>
          <a:prstGeom prst="rect">
            <a:avLst/>
          </a:prstGeom>
        </p:spPr>
        <p:txBody>
          <a:bodyPr wrap="none">
            <a:spAutoFit/>
          </a:bodyPr>
          <a:lstStyle/>
          <a:p>
            <a:pPr algn="ctr"/>
            <a:r>
              <a:rPr lang="zh-CN" altLang="en-US" sz="2800" dirty="0">
                <a:latin typeface="黑体" panose="02010609060101010101" pitchFamily="49" charset="-122"/>
                <a:ea typeface="黑体" panose="02010609060101010101" pitchFamily="49" charset="-122"/>
              </a:rPr>
              <a:t>模式</a:t>
            </a:r>
            <a:endParaRPr lang="zh-CN" altLang="en-US" sz="2800" dirty="0">
              <a:latin typeface="黑体" panose="02010609060101010101" pitchFamily="49" charset="-122"/>
              <a:ea typeface="黑体" panose="02010609060101010101" pitchFamily="49" charset="-122"/>
            </a:endParaRPr>
          </a:p>
        </p:txBody>
      </p:sp>
      <p:cxnSp>
        <p:nvCxnSpPr>
          <p:cNvPr id="15" name="直接箭头连接符 14"/>
          <p:cNvCxnSpPr/>
          <p:nvPr/>
        </p:nvCxnSpPr>
        <p:spPr>
          <a:xfrm flipH="1">
            <a:off x="7441344" y="1909241"/>
            <a:ext cx="542569" cy="72404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6471726" y="4640842"/>
            <a:ext cx="184149" cy="76001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258300" y="5492697"/>
            <a:ext cx="902811" cy="523220"/>
          </a:xfrm>
          <a:prstGeom prst="rect">
            <a:avLst/>
          </a:prstGeom>
        </p:spPr>
        <p:txBody>
          <a:bodyPr wrap="none">
            <a:spAutoFit/>
          </a:bodyPr>
          <a:lstStyle/>
          <a:p>
            <a:pPr algn="ctr"/>
            <a:r>
              <a:rPr lang="zh-CN" altLang="en-US" sz="2800" dirty="0">
                <a:latin typeface="黑体" panose="02010609060101010101" pitchFamily="49" charset="-122"/>
                <a:ea typeface="黑体" panose="02010609060101010101" pitchFamily="49" charset="-122"/>
              </a:rPr>
              <a:t>类别</a:t>
            </a:r>
            <a:endParaRPr lang="zh-CN" altLang="en-US" sz="2800" dirty="0">
              <a:latin typeface="黑体" panose="02010609060101010101" pitchFamily="49" charset="-122"/>
              <a:ea typeface="黑体" panose="02010609060101010101" pitchFamily="49" charset="-122"/>
            </a:endParaRPr>
          </a:p>
        </p:txBody>
      </p:sp>
      <p:sp>
        <p:nvSpPr>
          <p:cNvPr id="21" name="圆角矩形 20"/>
          <p:cNvSpPr/>
          <p:nvPr/>
        </p:nvSpPr>
        <p:spPr bwMode="auto">
          <a:xfrm>
            <a:off x="3893060" y="5855154"/>
            <a:ext cx="1556469" cy="38405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标签数据</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机器学习：分类问题</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75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3" grpId="0"/>
      <p:bldP spid="14" grpId="0"/>
      <p:bldP spid="20" grpId="0"/>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bwMode="auto">
          <a:xfrm>
            <a:off x="3827215" y="3009393"/>
            <a:ext cx="4546759" cy="713144"/>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3230" defTabSz="914400" eaLnBrk="1" fontAlgn="base" latinLnBrk="0" hangingPunct="1">
              <a:lnSpc>
                <a:spcPct val="150000"/>
              </a:lnSpc>
              <a:spcBef>
                <a:spcPct val="0"/>
              </a:spcBef>
              <a:spcAft>
                <a:spcPct val="0"/>
              </a:spcAft>
              <a:buClr>
                <a:srgbClr val="FF0000"/>
              </a:buClr>
              <a:buSzTx/>
              <a:buFont typeface="Wingdings" panose="05000000000000000000" pitchFamily="2" charset="2"/>
              <a:buChar char="n"/>
              <a:defRPr/>
            </a:pPr>
            <a:r>
              <a:rPr kumimoji="0" lang="zh-CN" altLang="en-US" sz="2800" b="0" i="0" u="none" strike="noStrike" kern="0" cap="none" spc="0" normalizeH="0" baseline="0" noProof="0" dirty="0">
                <a:ln>
                  <a:noFill/>
                </a:ln>
                <a:solidFill>
                  <a:srgbClr val="000000"/>
                </a:solidFill>
                <a:effectLst/>
                <a:uLnTx/>
                <a:uFillTx/>
                <a:latin typeface="+mn-ea"/>
                <a:cs typeface="Times New Roman" panose="02020603050405020304" pitchFamily="18" charset="0"/>
              </a:rPr>
              <a:t>如何学习得到映射模型</a:t>
            </a:r>
            <a:endParaRPr kumimoji="0" lang="en-US" altLang="zh-CN" sz="2800" b="0" i="0" u="none" strike="noStrike" kern="0" cap="none" spc="0" normalizeH="0" baseline="0" noProof="0" dirty="0">
              <a:ln>
                <a:noFill/>
              </a:ln>
              <a:solidFill>
                <a:srgbClr val="000000"/>
              </a:solidFill>
              <a:effectLst/>
              <a:uLnTx/>
              <a:uFillTx/>
              <a:latin typeface="+mn-ea"/>
              <a:cs typeface="Times New Roman" panose="02020603050405020304" pitchFamily="18" charset="0"/>
            </a:endParaRPr>
          </a:p>
        </p:txBody>
      </p:sp>
      <p:sp>
        <p:nvSpPr>
          <p:cNvPr id="14" name="圆角矩形 13"/>
          <p:cNvSpPr/>
          <p:nvPr/>
        </p:nvSpPr>
        <p:spPr bwMode="auto">
          <a:xfrm>
            <a:off x="3789790" y="1835712"/>
            <a:ext cx="4675784" cy="713144"/>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3230" defTabSz="914400" eaLnBrk="1" fontAlgn="base" latinLnBrk="0" hangingPunct="1">
              <a:lnSpc>
                <a:spcPct val="150000"/>
              </a:lnSpc>
              <a:spcBef>
                <a:spcPct val="0"/>
              </a:spcBef>
              <a:spcAft>
                <a:spcPct val="0"/>
              </a:spcAft>
              <a:buClr>
                <a:srgbClr val="FF0000"/>
              </a:buClr>
              <a:buSzTx/>
              <a:buFont typeface="Wingdings" panose="05000000000000000000" pitchFamily="2" charset="2"/>
              <a:buChar char="n"/>
              <a:defRPr/>
            </a:pPr>
            <a:r>
              <a:rPr kumimoji="0" lang="zh-CN" altLang="en-US" sz="2800" b="0" i="0" u="none" strike="noStrike" kern="0" cap="none" spc="0" normalizeH="0" baseline="0" noProof="0" dirty="0">
                <a:ln>
                  <a:noFill/>
                </a:ln>
                <a:solidFill>
                  <a:srgbClr val="000000"/>
                </a:solidFill>
                <a:effectLst/>
                <a:uLnTx/>
                <a:uFillTx/>
                <a:latin typeface="+mn-ea"/>
                <a:cs typeface="Times New Roman" panose="02020603050405020304" pitchFamily="18" charset="0"/>
              </a:rPr>
              <a:t>标识了类别信息的数据</a:t>
            </a:r>
            <a:endParaRPr kumimoji="0" lang="en-US" altLang="zh-CN" sz="2800" b="0" i="0" u="none" strike="noStrike" kern="0" cap="none" spc="0" normalizeH="0" baseline="0" noProof="0" dirty="0">
              <a:ln>
                <a:noFill/>
              </a:ln>
              <a:solidFill>
                <a:srgbClr val="000000"/>
              </a:solidFill>
              <a:effectLst/>
              <a:uLnTx/>
              <a:uFillTx/>
              <a:latin typeface="+mn-ea"/>
              <a:cs typeface="Times New Roman" panose="02020603050405020304" pitchFamily="18" charset="0"/>
            </a:endParaRPr>
          </a:p>
        </p:txBody>
      </p:sp>
      <p:sp>
        <p:nvSpPr>
          <p:cNvPr id="15" name="圆角矩形 14"/>
          <p:cNvSpPr/>
          <p:nvPr/>
        </p:nvSpPr>
        <p:spPr bwMode="auto">
          <a:xfrm>
            <a:off x="3845991" y="4153145"/>
            <a:ext cx="4512549" cy="713144"/>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3230" defTabSz="914400" eaLnBrk="1" fontAlgn="base" latinLnBrk="0" hangingPunct="1">
              <a:lnSpc>
                <a:spcPct val="150000"/>
              </a:lnSpc>
              <a:spcBef>
                <a:spcPct val="0"/>
              </a:spcBef>
              <a:spcAft>
                <a:spcPct val="0"/>
              </a:spcAft>
              <a:buClr>
                <a:srgbClr val="FF0000"/>
              </a:buClr>
              <a:buSzTx/>
              <a:buFont typeface="Wingdings" panose="05000000000000000000" pitchFamily="2" charset="2"/>
              <a:buChar char="n"/>
              <a:defRPr/>
            </a:pPr>
            <a:r>
              <a:rPr kumimoji="0" lang="zh-CN" altLang="en-US" sz="2800" b="0" i="0" u="none" strike="noStrike" kern="0" cap="none" spc="0" normalizeH="0" baseline="0" noProof="0" dirty="0">
                <a:ln>
                  <a:noFill/>
                </a:ln>
                <a:solidFill>
                  <a:srgbClr val="000000"/>
                </a:solidFill>
                <a:effectLst/>
                <a:uLnTx/>
                <a:uFillTx/>
                <a:latin typeface="+mn-ea"/>
                <a:cs typeface="Times New Roman" panose="02020603050405020304" pitchFamily="18" charset="0"/>
              </a:rPr>
              <a:t>如何对学习结果进行度量</a:t>
            </a:r>
            <a:endParaRPr kumimoji="0" lang="en-US" altLang="zh-CN" sz="2800" b="0" i="0" u="none" strike="noStrike" kern="0" cap="none" spc="0" normalizeH="0" baseline="0" noProof="0" dirty="0">
              <a:ln>
                <a:noFill/>
              </a:ln>
              <a:solidFill>
                <a:srgbClr val="000000"/>
              </a:solidFill>
              <a:effectLst/>
              <a:uLnTx/>
              <a:uFillTx/>
              <a:latin typeface="+mn-ea"/>
              <a:cs typeface="Times New Roman" panose="02020603050405020304" pitchFamily="18" charset="0"/>
            </a:endParaRPr>
          </a:p>
        </p:txBody>
      </p:sp>
      <p:grpSp>
        <p:nvGrpSpPr>
          <p:cNvPr id="4" name="组合 3"/>
          <p:cNvGrpSpPr/>
          <p:nvPr/>
        </p:nvGrpSpPr>
        <p:grpSpPr>
          <a:xfrm>
            <a:off x="604684" y="1511712"/>
            <a:ext cx="2908448" cy="3776227"/>
            <a:chOff x="604684" y="1511712"/>
            <a:chExt cx="2908448" cy="3776227"/>
          </a:xfrm>
        </p:grpSpPr>
        <p:sp>
          <p:nvSpPr>
            <p:cNvPr id="9" name="圆角矩形 8"/>
            <p:cNvSpPr/>
            <p:nvPr/>
          </p:nvSpPr>
          <p:spPr>
            <a:xfrm>
              <a:off x="604684" y="1511712"/>
              <a:ext cx="2908448" cy="3776227"/>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800" b="0" i="0" u="none" strike="noStrike" kern="0" cap="none" spc="0" normalizeH="0" baseline="0" noProof="0" dirty="0">
                <a:ln>
                  <a:noFill/>
                </a:ln>
                <a:solidFill>
                  <a:srgbClr val="FFFFFF"/>
                </a:solidFill>
                <a:effectLst/>
                <a:uLnTx/>
                <a:uFillTx/>
                <a:latin typeface="+mn-ea"/>
                <a:cs typeface="+mn-cs"/>
              </a:endParaRPr>
            </a:p>
          </p:txBody>
        </p:sp>
        <p:sp>
          <p:nvSpPr>
            <p:cNvPr id="10" name="圆角矩形 9"/>
            <p:cNvSpPr/>
            <p:nvPr/>
          </p:nvSpPr>
          <p:spPr bwMode="auto">
            <a:xfrm>
              <a:off x="770026" y="1990126"/>
              <a:ext cx="2541003" cy="481621"/>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rgbClr val="0070C0"/>
                  </a:solidFill>
                  <a:effectLst/>
                  <a:uLnTx/>
                  <a:uFillTx/>
                  <a:latin typeface="+mn-ea"/>
                  <a:cs typeface="Times New Roman" panose="02020603050405020304" pitchFamily="18" charset="0"/>
                </a:rPr>
                <a:t>标注数据</a:t>
              </a:r>
              <a:endParaRPr kumimoji="0" lang="en-US" altLang="zh-CN" sz="2800" b="1" i="0" u="none" strike="noStrike" kern="0" cap="none" spc="0" normalizeH="0" baseline="0" noProof="0" dirty="0">
                <a:ln>
                  <a:noFill/>
                </a:ln>
                <a:solidFill>
                  <a:srgbClr val="0070C0"/>
                </a:solidFill>
                <a:effectLst/>
                <a:uLnTx/>
                <a:uFillTx/>
                <a:latin typeface="+mn-ea"/>
                <a:cs typeface="Times New Roman" panose="02020603050405020304" pitchFamily="18" charset="0"/>
              </a:endParaRPr>
            </a:p>
          </p:txBody>
        </p:sp>
        <p:sp>
          <p:nvSpPr>
            <p:cNvPr id="11" name="圆角矩形 10"/>
            <p:cNvSpPr/>
            <p:nvPr/>
          </p:nvSpPr>
          <p:spPr bwMode="auto">
            <a:xfrm>
              <a:off x="770026" y="3132676"/>
              <a:ext cx="2541003" cy="481621"/>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rgbClr val="0070C0"/>
                  </a:solidFill>
                  <a:effectLst/>
                  <a:uLnTx/>
                  <a:uFillTx/>
                  <a:latin typeface="+mn-ea"/>
                  <a:cs typeface="Times New Roman" panose="02020603050405020304" pitchFamily="18" charset="0"/>
                </a:rPr>
                <a:t>学习模型</a:t>
              </a:r>
              <a:endParaRPr kumimoji="0" lang="en-US" altLang="zh-CN" sz="2800" b="1" i="0" u="none" strike="noStrike" kern="0" cap="none" spc="0" normalizeH="0" baseline="0" noProof="0" dirty="0">
                <a:ln>
                  <a:noFill/>
                </a:ln>
                <a:solidFill>
                  <a:srgbClr val="0070C0"/>
                </a:solidFill>
                <a:effectLst/>
                <a:uLnTx/>
                <a:uFillTx/>
                <a:latin typeface="+mn-ea"/>
                <a:cs typeface="Times New Roman" panose="02020603050405020304" pitchFamily="18" charset="0"/>
              </a:endParaRPr>
            </a:p>
          </p:txBody>
        </p:sp>
        <p:sp>
          <p:nvSpPr>
            <p:cNvPr id="16" name="圆角矩形 15"/>
            <p:cNvSpPr/>
            <p:nvPr/>
          </p:nvSpPr>
          <p:spPr bwMode="auto">
            <a:xfrm>
              <a:off x="785460" y="4215722"/>
              <a:ext cx="2525569" cy="481621"/>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2800" b="1" kern="0" noProof="0" dirty="0">
                  <a:solidFill>
                    <a:srgbClr val="0070C0"/>
                  </a:solidFill>
                  <a:latin typeface="+mn-ea"/>
                  <a:cs typeface="Times New Roman" panose="02020603050405020304" pitchFamily="18" charset="0"/>
                </a:rPr>
                <a:t>损失</a:t>
              </a:r>
              <a:r>
                <a:rPr kumimoji="0" lang="zh-CN" altLang="en-US" sz="2800" b="1" i="0" u="none" strike="noStrike" kern="0" cap="none" spc="0" normalizeH="0" baseline="0" noProof="0" dirty="0">
                  <a:ln>
                    <a:noFill/>
                  </a:ln>
                  <a:solidFill>
                    <a:srgbClr val="0070C0"/>
                  </a:solidFill>
                  <a:effectLst/>
                  <a:uLnTx/>
                  <a:uFillTx/>
                  <a:latin typeface="+mn-ea"/>
                  <a:cs typeface="Times New Roman" panose="02020603050405020304" pitchFamily="18" charset="0"/>
                </a:rPr>
                <a:t>函数</a:t>
              </a:r>
              <a:endParaRPr kumimoji="0" lang="en-US" altLang="zh-CN" sz="2800" b="1" i="0" u="none" strike="noStrike" kern="0" cap="none" spc="0" normalizeH="0" baseline="0" noProof="0" dirty="0">
                <a:ln>
                  <a:noFill/>
                </a:ln>
                <a:solidFill>
                  <a:srgbClr val="0070C0"/>
                </a:solidFill>
                <a:effectLst/>
                <a:uLnTx/>
                <a:uFillTx/>
                <a:latin typeface="+mn-ea"/>
                <a:cs typeface="Times New Roman" panose="02020603050405020304" pitchFamily="18" charset="0"/>
              </a:endParaRPr>
            </a:p>
          </p:txBody>
        </p:sp>
      </p:grpSp>
      <p:sp>
        <p:nvSpPr>
          <p:cNvPr id="13"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监督学习的重要因素</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圆角矩形 6"/>
              <p:cNvSpPr/>
              <p:nvPr/>
            </p:nvSpPr>
            <p:spPr bwMode="auto">
              <a:xfrm>
                <a:off x="281808" y="4905327"/>
                <a:ext cx="2915867"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800" i="0" u="none" strike="noStrike" kern="0" cap="none" spc="0" normalizeH="0" baseline="0" noProof="0" dirty="0">
                    <a:ln>
                      <a:noFill/>
                    </a:ln>
                    <a:solidFill>
                      <a:srgbClr val="0070C0"/>
                    </a:solidFill>
                    <a:effectLst/>
                    <a:uLnTx/>
                    <a:uFillTx/>
                    <a:cs typeface="Times New Roman" panose="02020603050405020304" pitchFamily="18" charset="0"/>
                  </a:rPr>
                  <a:t>训练数据集</a:t>
                </a:r>
                <a:endParaRPr kumimoji="0" lang="en-US" altLang="zh-CN" sz="2800" i="0" u="none" strike="noStrike" kern="0" cap="none" spc="0" normalizeH="0" baseline="0" noProof="0" dirty="0">
                  <a:ln>
                    <a:noFill/>
                  </a:ln>
                  <a:solidFill>
                    <a:srgbClr val="0070C0"/>
                  </a:solidFill>
                  <a:effectLst/>
                  <a:uLnTx/>
                  <a:uFillTx/>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dPr>
                        <m:e>
                          <m:sSub>
                            <m:sSub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sSubPr>
                            <m:e>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𝑥</m:t>
                              </m:r>
                            </m:e>
                            <m:sub>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sub>
                          </m:sSub>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sSub>
                            <m:sSub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sSubPr>
                            <m:e>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𝑦</m:t>
                              </m:r>
                            </m:e>
                            <m:sub>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sub>
                          </m:sSub>
                        </m:e>
                      </m:d>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1</m:t>
                      </m:r>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𝑛</m:t>
                      </m:r>
                    </m:oMath>
                  </m:oMathPara>
                </a14:m>
                <a:endParaRPr kumimoji="0" lang="en-US" altLang="zh-CN" sz="2800" i="0" u="none" strike="noStrike" kern="0" cap="none" spc="0" normalizeH="0" baseline="0" noProof="0" dirty="0">
                  <a:ln>
                    <a:noFill/>
                  </a:ln>
                  <a:solidFill>
                    <a:srgbClr val="0070C0"/>
                  </a:solidFill>
                  <a:effectLst/>
                  <a:uLnTx/>
                  <a:uFillTx/>
                  <a:cs typeface="Times New Roman" panose="02020603050405020304" pitchFamily="18" charset="0"/>
                </a:endParaRPr>
              </a:p>
            </p:txBody>
          </p:sp>
        </mc:Choice>
        <mc:Fallback>
          <p:sp>
            <p:nvSpPr>
              <p:cNvPr id="7" name="圆角矩形 6"/>
              <p:cNvSpPr>
                <a:spLocks noRot="1" noChangeAspect="1" noMove="1" noResize="1" noEditPoints="1" noAdjustHandles="1" noChangeArrowheads="1" noChangeShapeType="1" noTextEdit="1"/>
              </p:cNvSpPr>
              <p:nvPr/>
            </p:nvSpPr>
            <p:spPr bwMode="auto">
              <a:xfrm>
                <a:off x="281808" y="4905327"/>
                <a:ext cx="2915867" cy="1140029"/>
              </a:xfrm>
              <a:prstGeom prst="roundRect">
                <a:avLst/>
              </a:prstGeom>
              <a:blipFill rotWithShape="1">
                <a:blip r:embed="rId1"/>
                <a:stretch>
                  <a:fillRect l="-1324" t="-1667" r="-1313" b="-5111"/>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166258" y="1158428"/>
                <a:ext cx="3075709" cy="1684244"/>
              </a:xfrm>
              <a:prstGeom prst="rect">
                <a:avLst/>
              </a:prstGeom>
              <a:noFill/>
            </p:spPr>
            <p:txBody>
              <a:bodyPr wrap="square" rtlCol="0">
                <a:spAutoFit/>
              </a:bodyPr>
              <a:lstStyle/>
              <a:p>
                <a:pPr algn="ctr">
                  <a:lnSpc>
                    <a:spcPct val="150000"/>
                  </a:lnSpc>
                </a:pPr>
                <a:r>
                  <a:rPr lang="zh-CN" altLang="en-US" sz="2400" dirty="0">
                    <a:ea typeface="黑体" panose="02010609060101010101" pitchFamily="49" charset="-122"/>
                  </a:rPr>
                  <a:t>训练</a:t>
                </a:r>
                <a14:m>
                  <m:oMath xmlns:m="http://schemas.openxmlformats.org/officeDocument/2006/math">
                    <m:r>
                      <a:rPr lang="zh-CN" altLang="en-US" sz="2400" i="1">
                        <a:latin typeface="Cambria Math" panose="02040503050406030204"/>
                        <a:ea typeface="黑体" panose="02010609060101010101" pitchFamily="49" charset="-122"/>
                      </a:rPr>
                      <m:t>映射函数</m:t>
                    </m:r>
                    <m:r>
                      <a:rPr lang="en-US" altLang="zh-CN" sz="2400" b="0" i="1" smtClean="0">
                        <a:latin typeface="Cambria Math" panose="02040503050406030204"/>
                        <a:ea typeface="黑体" panose="02010609060101010101" pitchFamily="49" charset="-122"/>
                      </a:rPr>
                      <m:t>𝑓</m:t>
                    </m:r>
                  </m:oMath>
                </a14:m>
                <a:endParaRPr lang="en-US" altLang="zh-CN" sz="2400" dirty="0">
                  <a:ea typeface="黑体" panose="02010609060101010101" pitchFamily="49" charset="-122"/>
                </a:endParaRPr>
              </a:p>
              <a:p>
                <a:pPr algn="ctr">
                  <a:lnSpc>
                    <a:spcPct val="150000"/>
                  </a:lnSpc>
                </a:pPr>
                <a:r>
                  <a:rPr lang="zh-CN" altLang="en-US" sz="2400" dirty="0">
                    <a:ea typeface="黑体" panose="02010609060101010101" pitchFamily="49" charset="-122"/>
                  </a:rPr>
                  <a:t>使得</a:t>
                </a:r>
                <a14:m>
                  <m:oMath xmlns:m="http://schemas.openxmlformats.org/officeDocument/2006/math">
                    <m:r>
                      <a:rPr lang="en-US" altLang="zh-CN" sz="2400" i="1">
                        <a:latin typeface="Cambria Math" panose="02040503050406030204"/>
                        <a:ea typeface="黑体" panose="02010609060101010101" pitchFamily="49" charset="-122"/>
                      </a:rPr>
                      <m:t>𝑓</m:t>
                    </m:r>
                    <m:r>
                      <a:rPr lang="en-US" altLang="zh-CN" sz="2400" b="0" i="1" smtClean="0">
                        <a:latin typeface="Cambria Math" panose="02040503050406030204"/>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a:ea typeface="黑体" panose="02010609060101010101" pitchFamily="49" charset="-122"/>
                          </a:rPr>
                          <m:t>𝑥</m:t>
                        </m:r>
                      </m:e>
                      <m:sub>
                        <m:r>
                          <a:rPr lang="en-US" altLang="zh-CN" sz="2400" b="0" i="1" smtClean="0">
                            <a:latin typeface="Cambria Math" panose="02040503050406030204"/>
                            <a:ea typeface="黑体" panose="02010609060101010101" pitchFamily="49" charset="-122"/>
                          </a:rPr>
                          <m:t>𝑖</m:t>
                        </m:r>
                      </m:sub>
                    </m:sSub>
                    <m:r>
                      <a:rPr lang="en-US" altLang="zh-CN" sz="2400" b="0" i="1" smtClean="0">
                        <a:latin typeface="Cambria Math" panose="02040503050406030204"/>
                        <a:ea typeface="黑体" panose="02010609060101010101" pitchFamily="49" charset="-122"/>
                      </a:rPr>
                      <m:t>)</m:t>
                    </m:r>
                  </m:oMath>
                </a14:m>
                <a:r>
                  <a:rPr lang="zh-CN" altLang="en-US" sz="2400" dirty="0">
                    <a:ea typeface="黑体" panose="02010609060101010101" pitchFamily="49" charset="-122"/>
                  </a:rPr>
                  <a:t>预测结果尽量等于</a:t>
                </a:r>
                <a14:m>
                  <m:oMath xmlns:m="http://schemas.openxmlformats.org/officeDocument/2006/math">
                    <m:sSub>
                      <m:sSubPr>
                        <m:ctrlPr>
                          <a:rPr lang="en-US" altLang="zh-CN" sz="2400" i="1" dirty="0" smtClean="0">
                            <a:latin typeface="Cambria Math" panose="02040503050406030204" pitchFamily="18" charset="0"/>
                            <a:ea typeface="黑体" panose="02010609060101010101" pitchFamily="49" charset="-122"/>
                          </a:rPr>
                        </m:ctrlPr>
                      </m:sSubPr>
                      <m:e>
                        <m:r>
                          <a:rPr lang="en-US" altLang="zh-CN" sz="2400" b="0" i="1" dirty="0" smtClean="0">
                            <a:latin typeface="Cambria Math" panose="02040503050406030204"/>
                            <a:ea typeface="黑体" panose="02010609060101010101" pitchFamily="49" charset="-122"/>
                          </a:rPr>
                          <m:t>𝑦</m:t>
                        </m:r>
                      </m:e>
                      <m:sub>
                        <m:r>
                          <a:rPr lang="en-US" altLang="zh-CN" sz="2400" b="0" i="1" dirty="0" smtClean="0">
                            <a:latin typeface="Cambria Math" panose="02040503050406030204"/>
                            <a:ea typeface="黑体" panose="02010609060101010101" pitchFamily="49" charset="-122"/>
                          </a:rPr>
                          <m:t>𝑖</m:t>
                        </m:r>
                      </m:sub>
                    </m:sSub>
                  </m:oMath>
                </a14:m>
                <a:endParaRPr lang="en-US" altLang="zh-CN" sz="2400" dirty="0">
                  <a:ea typeface="黑体" panose="02010609060101010101" pitchFamily="49" charset="-122"/>
                </a:endParaRPr>
              </a:p>
            </p:txBody>
          </p:sp>
        </mc:Choice>
        <mc:Fallback>
          <p:sp>
            <p:nvSpPr>
              <p:cNvPr id="9" name="TextBox 8"/>
              <p:cNvSpPr txBox="1">
                <a:spLocks noRot="1" noChangeAspect="1" noMove="1" noResize="1" noEditPoints="1" noAdjustHandles="1" noChangeArrowheads="1" noChangeShapeType="1" noTextEdit="1"/>
              </p:cNvSpPr>
              <p:nvPr/>
            </p:nvSpPr>
            <p:spPr>
              <a:xfrm>
                <a:off x="166258" y="1158428"/>
                <a:ext cx="3075709" cy="1684244"/>
              </a:xfrm>
              <a:prstGeom prst="rect">
                <a:avLst/>
              </a:prstGeom>
              <a:blipFill rotWithShape="1">
                <a:blip r:embed="rId2"/>
                <a:stretch>
                  <a:fillRect l="-17" t="-11" r="9" b="-1785"/>
                </a:stretch>
              </a:blipFill>
            </p:spPr>
            <p:txBody>
              <a:bodyPr/>
              <a:lstStyle/>
              <a:p>
                <a:r>
                  <a:rPr lang="zh-CN" altLang="en-US">
                    <a:noFill/>
                  </a:rPr>
                  <a:t> </a:t>
                </a:r>
              </a:p>
            </p:txBody>
          </p:sp>
        </mc:Fallback>
      </mc:AlternateContent>
      <p:grpSp>
        <p:nvGrpSpPr>
          <p:cNvPr id="10" name="组合 9"/>
          <p:cNvGrpSpPr/>
          <p:nvPr/>
        </p:nvGrpSpPr>
        <p:grpSpPr>
          <a:xfrm>
            <a:off x="1246956" y="2859165"/>
            <a:ext cx="928432" cy="1953831"/>
            <a:chOff x="1246955" y="2827347"/>
            <a:chExt cx="985607" cy="1985649"/>
          </a:xfrm>
        </p:grpSpPr>
        <p:sp>
          <p:nvSpPr>
            <p:cNvPr id="2" name="流程图: 磁盘 1"/>
            <p:cNvSpPr/>
            <p:nvPr/>
          </p:nvSpPr>
          <p:spPr>
            <a:xfrm>
              <a:off x="1246955" y="3406462"/>
              <a:ext cx="985607" cy="1406534"/>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4" name="上箭头 3"/>
            <p:cNvSpPr/>
            <p:nvPr/>
          </p:nvSpPr>
          <p:spPr>
            <a:xfrm>
              <a:off x="1620983" y="2827347"/>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mc:AlternateContent xmlns:mc="http://schemas.openxmlformats.org/markup-compatibility/2006">
        <mc:Choice xmlns:a14="http://schemas.microsoft.com/office/drawing/2010/main" Requires="a14">
          <p:sp>
            <p:nvSpPr>
              <p:cNvPr id="12" name="矩形 11"/>
              <p:cNvSpPr/>
              <p:nvPr/>
            </p:nvSpPr>
            <p:spPr>
              <a:xfrm>
                <a:off x="3123211" y="894864"/>
                <a:ext cx="5937663" cy="5568512"/>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训练集中一共有</a:t>
                </a:r>
                <a14:m>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8" charset="0"/>
                      </a:rPr>
                      <m:t>𝑛</m:t>
                    </m:r>
                  </m:oMath>
                </a14:m>
                <a:r>
                  <a:rPr lang="zh-CN" altLang="en-US" sz="2400" dirty="0">
                    <a:ea typeface="黑体" panose="02010609060101010101" pitchFamily="49" charset="-122"/>
                  </a:rPr>
                  <a:t>个标注数据，第</a:t>
                </a:r>
                <a14:m>
                  <m:oMath xmlns:m="http://schemas.openxmlformats.org/officeDocument/2006/math">
                    <m:r>
                      <a:rPr lang="en-US" altLang="zh-CN" sz="2400" b="0" i="1" smtClean="0">
                        <a:latin typeface="Cambria Math" panose="02040503050406030204"/>
                        <a:ea typeface="黑体" panose="02010609060101010101" pitchFamily="49" charset="-122"/>
                      </a:rPr>
                      <m:t>𝑖</m:t>
                    </m:r>
                  </m:oMath>
                </a14:m>
                <a:r>
                  <a:rPr lang="zh-CN" altLang="en-US" sz="2400" dirty="0">
                    <a:ea typeface="黑体" panose="02010609060101010101" pitchFamily="49" charset="-122"/>
                  </a:rPr>
                  <a:t>个标注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数据记为</a:t>
                </a:r>
                <a14:m>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smtClean="0">
                            <a:latin typeface="Cambria Math" panose="02040503050406030204"/>
                            <a:ea typeface="黑体" panose="02010609060101010101" pitchFamily="49" charset="-122"/>
                            <a:cs typeface="Times New Roman" panose="02020603050405020304" pitchFamily="18" charset="0"/>
                          </a:rPr>
                          <m:t>𝑥</m:t>
                        </m:r>
                      </m:e>
                      <m:sub>
                        <m:r>
                          <a:rPr lang="en-US" altLang="zh-CN" sz="2400" b="0" i="1" smtClean="0">
                            <a:latin typeface="Cambria Math" panose="02040503050406030204"/>
                            <a:ea typeface="黑体" panose="02010609060101010101" pitchFamily="49" charset="-122"/>
                            <a:cs typeface="Times New Roman" panose="02020603050405020304" pitchFamily="18" charset="0"/>
                          </a:rPr>
                          <m:t>𝑖</m:t>
                        </m:r>
                      </m:sub>
                    </m:sSub>
                    <m:r>
                      <a:rPr lang="en-US" altLang="zh-CN" sz="2400"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smtClean="0">
                            <a:latin typeface="Cambria Math" panose="02040503050406030204"/>
                            <a:ea typeface="黑体" panose="02010609060101010101" pitchFamily="49" charset="-122"/>
                            <a:cs typeface="Times New Roman" panose="02020603050405020304" pitchFamily="18" charset="0"/>
                          </a:rPr>
                          <m:t>𝑦</m:t>
                        </m:r>
                      </m:e>
                      <m:sub>
                        <m:r>
                          <a:rPr lang="en-US" altLang="zh-CN" sz="2400" b="0" i="1" smtClean="0">
                            <a:latin typeface="Cambria Math" panose="02040503050406030204"/>
                            <a:ea typeface="黑体" panose="02010609060101010101" pitchFamily="49" charset="-122"/>
                            <a:cs typeface="Times New Roman" panose="02020603050405020304" pitchFamily="18" charset="0"/>
                          </a:rPr>
                          <m:t>𝑖</m:t>
                        </m:r>
                      </m:sub>
                    </m:sSub>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i="1" smtClean="0">
                        <a:latin typeface="Cambria Math" panose="02040503050406030204"/>
                        <a:ea typeface="黑体" panose="02010609060101010101" pitchFamily="49" charset="-122"/>
                        <a:cs typeface="Times New Roman" panose="02020603050405020304" pitchFamily="18" charset="0"/>
                      </a:rPr>
                      <m:t> </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其中</a:t>
                </a:r>
                <a:r>
                  <a:rPr lang="zh-CN" altLang="en-US" sz="2400" dirty="0">
                    <a:ea typeface="黑体" panose="02010609060101010101" pitchFamily="49" charset="-122"/>
                  </a:rPr>
                  <a:t>第</a:t>
                </a:r>
                <a14:m>
                  <m:oMath xmlns:m="http://schemas.openxmlformats.org/officeDocument/2006/math">
                    <m:r>
                      <a:rPr lang="en-US" altLang="zh-CN" sz="2400" i="1">
                        <a:latin typeface="Cambria Math" panose="02040503050406030204"/>
                        <a:ea typeface="黑体" panose="02010609060101010101" pitchFamily="49" charset="-122"/>
                      </a:rPr>
                      <m:t>𝑖</m:t>
                    </m:r>
                  </m:oMath>
                </a14:m>
                <a:r>
                  <a:rPr lang="zh-CN" altLang="en-US" sz="2400" dirty="0">
                    <a:ea typeface="黑体" panose="02010609060101010101" pitchFamily="49" charset="-122"/>
                  </a:rPr>
                  <a:t>个样本数据为</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a:ea typeface="黑体" panose="02010609060101010101" pitchFamily="49" charset="-122"/>
                            <a:cs typeface="Times New Roman" panose="02020603050405020304" pitchFamily="18" charset="0"/>
                          </a:rPr>
                          <m:t>𝑥</m:t>
                        </m:r>
                      </m:e>
                      <m:sub>
                        <m:r>
                          <a:rPr lang="en-US" altLang="zh-CN" sz="2400" i="1">
                            <a:latin typeface="Cambria Math" panose="02040503050406030204"/>
                            <a:ea typeface="黑体" panose="02010609060101010101" pitchFamily="49" charset="-122"/>
                            <a:cs typeface="Times New Roman" panose="02020603050405020304" pitchFamily="18" charset="0"/>
                          </a:rPr>
                          <m:t>𝑖</m:t>
                        </m:r>
                      </m:sub>
                    </m:sSub>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a:ea typeface="黑体" panose="02010609060101010101" pitchFamily="49" charset="-122"/>
                            <a:cs typeface="Times New Roman" panose="02020603050405020304" pitchFamily="18" charset="0"/>
                          </a:rPr>
                          <m:t>𝑦</m:t>
                        </m:r>
                      </m:e>
                      <m:sub>
                        <m:r>
                          <a:rPr lang="en-US" altLang="zh-CN" sz="2400" i="1">
                            <a:latin typeface="Cambria Math" panose="02040503050406030204"/>
                            <a:ea typeface="黑体" panose="02010609060101010101" pitchFamily="49" charset="-122"/>
                            <a:cs typeface="Times New Roman" panose="02020603050405020304" pitchFamily="18" charset="0"/>
                          </a:rPr>
                          <m:t>𝑖</m:t>
                        </m:r>
                      </m:sub>
                    </m:sSub>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a:ea typeface="黑体" panose="02010609060101010101" pitchFamily="49" charset="-122"/>
                            <a:cs typeface="Times New Roman" panose="02020603050405020304" pitchFamily="18" charset="0"/>
                          </a:rPr>
                          <m:t>𝑥</m:t>
                        </m:r>
                      </m:e>
                      <m:sub>
                        <m:r>
                          <a:rPr lang="en-US" altLang="zh-CN" sz="2400" i="1">
                            <a:latin typeface="Cambria Math" panose="02040503050406030204"/>
                            <a:ea typeface="黑体" panose="02010609060101010101" pitchFamily="49" charset="-122"/>
                            <a:cs typeface="Times New Roman" panose="02020603050405020304" pitchFamily="18" charset="0"/>
                          </a:rPr>
                          <m:t>𝑖</m:t>
                        </m:r>
                      </m:sub>
                    </m:sSub>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的标注信息。</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从训练数据中学习得到的</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映射函数记为</a:t>
                </a:r>
                <a14:m>
                  <m:oMath xmlns:m="http://schemas.openxmlformats.org/officeDocument/2006/math">
                    <m:r>
                      <a:rPr lang="en-US" altLang="zh-CN" sz="2400" i="1">
                        <a:solidFill>
                          <a:srgbClr val="FF0000"/>
                        </a:solidFill>
                        <a:latin typeface="Cambria Math" panose="02040503050406030204"/>
                        <a:ea typeface="黑体" panose="02010609060101010101" pitchFamily="49" charset="-122"/>
                      </a:rPr>
                      <m:t>𝑓</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ea typeface="黑体" panose="02010609060101010101" pitchFamily="49" charset="-122"/>
                  </a:rPr>
                  <a:t> </a:t>
                </a:r>
                <a14:m>
                  <m:oMath xmlns:m="http://schemas.openxmlformats.org/officeDocument/2006/math">
                    <m:r>
                      <a:rPr lang="en-US" altLang="zh-CN" sz="2400" i="1">
                        <a:latin typeface="Cambria Math" panose="02040503050406030204"/>
                        <a:ea typeface="黑体" panose="02010609060101010101" pitchFamily="49" charset="-122"/>
                      </a:rPr>
                      <m:t>𝑓</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对</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a:ea typeface="黑体" panose="02010609060101010101" pitchFamily="49" charset="-122"/>
                            <a:cs typeface="Times New Roman" panose="02020603050405020304" pitchFamily="18" charset="0"/>
                          </a:rPr>
                          <m:t>𝑥</m:t>
                        </m:r>
                      </m:e>
                      <m:sub>
                        <m:r>
                          <a:rPr lang="en-US" altLang="zh-CN" sz="2400" i="1">
                            <a:latin typeface="Cambria Math" panose="02040503050406030204"/>
                            <a:ea typeface="黑体" panose="02010609060101010101" pitchFamily="49" charset="-122"/>
                            <a:cs typeface="Times New Roman" panose="02020603050405020304" pitchFamily="18" charset="0"/>
                          </a:rPr>
                          <m:t>𝑖</m:t>
                        </m:r>
                      </m:sub>
                    </m:sSub>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的预测结果记为</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smtClean="0">
                            <a:latin typeface="Cambria Math" panose="02040503050406030204"/>
                            <a:ea typeface="黑体" panose="02010609060101010101" pitchFamily="49" charset="-122"/>
                            <a:cs typeface="Times New Roman" panose="02020603050405020304" pitchFamily="18" charset="0"/>
                          </a:rPr>
                          <m:t>𝑓</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𝑥</m:t>
                        </m:r>
                      </m:e>
                      <m:sub>
                        <m:r>
                          <a:rPr lang="en-US" altLang="zh-CN" sz="2400" i="1">
                            <a:latin typeface="Cambria Math" panose="02040503050406030204"/>
                            <a:ea typeface="黑体" panose="02010609060101010101" pitchFamily="49" charset="-122"/>
                            <a:cs typeface="Times New Roman" panose="02020603050405020304" pitchFamily="18" charset="0"/>
                          </a:rPr>
                          <m:t>𝑖</m:t>
                        </m:r>
                      </m:sub>
                    </m:sSub>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损失函数</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就是用来计算</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a:ea typeface="黑体" panose="02010609060101010101" pitchFamily="49" charset="-122"/>
                            <a:cs typeface="Times New Roman" panose="02020603050405020304" pitchFamily="18" charset="0"/>
                          </a:rPr>
                          <m:t>𝑥</m:t>
                        </m:r>
                      </m:e>
                      <m:sub>
                        <m:r>
                          <a:rPr lang="en-US" altLang="zh-CN" sz="2400" i="1">
                            <a:latin typeface="Cambria Math" panose="02040503050406030204"/>
                            <a:ea typeface="黑体" panose="02010609060101010101" pitchFamily="49" charset="-122"/>
                            <a:cs typeface="Times New Roman" panose="02020603050405020304" pitchFamily="18" charset="0"/>
                          </a:rPr>
                          <m:t>𝑖</m:t>
                        </m:r>
                      </m:sub>
                    </m:sSub>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真实值</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a:ea typeface="黑体" panose="02010609060101010101" pitchFamily="49" charset="-122"/>
                            <a:cs typeface="Times New Roman" panose="02020603050405020304" pitchFamily="18" charset="0"/>
                          </a:rPr>
                          <m:t>𝑦</m:t>
                        </m:r>
                      </m:e>
                      <m:sub>
                        <m:r>
                          <a:rPr lang="en-US" altLang="zh-CN" sz="2400" i="1">
                            <a:latin typeface="Cambria Math" panose="02040503050406030204"/>
                            <a:ea typeface="黑体" panose="02010609060101010101" pitchFamily="49" charset="-122"/>
                            <a:cs typeface="Times New Roman" panose="02020603050405020304" pitchFamily="18" charset="0"/>
                          </a:rPr>
                          <m:t>𝑖</m:t>
                        </m:r>
                      </m:sub>
                    </m:sSub>
                    <m:r>
                      <a:rPr lang="en-US" altLang="zh-CN" sz="2400" i="1">
                        <a:latin typeface="Cambria Math" panose="02040503050406030204"/>
                        <a:ea typeface="黑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与预测值</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a:ea typeface="黑体" panose="02010609060101010101" pitchFamily="49" charset="-122"/>
                            <a:cs typeface="Times New Roman" panose="02020603050405020304" pitchFamily="18" charset="0"/>
                          </a:rPr>
                          <m:t>𝑓</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𝑥</m:t>
                        </m:r>
                      </m:e>
                      <m:sub>
                        <m:r>
                          <a:rPr lang="en-US" altLang="zh-CN" sz="2400" i="1">
                            <a:latin typeface="Cambria Math" panose="02040503050406030204"/>
                            <a:ea typeface="黑体" panose="02010609060101010101" pitchFamily="49" charset="-122"/>
                            <a:cs typeface="Times New Roman" panose="02020603050405020304" pitchFamily="18" charset="0"/>
                          </a:rPr>
                          <m:t>𝑖</m:t>
                        </m:r>
                      </m:sub>
                    </m:sSub>
                    <m:r>
                      <a:rPr lang="en-US" altLang="zh-CN" sz="2400" i="1">
                        <a:latin typeface="Cambria Math" panose="02040503050406030204"/>
                        <a:ea typeface="黑体" panose="02010609060101010101" pitchFamily="49" charset="-122"/>
                        <a:cs typeface="Times New Roman" panose="02020603050405020304" pitchFamily="18" charset="0"/>
                      </a:rPr>
                      <m:t>)</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之间差值的函数。</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在训练过程中希望映射函数在训练数据集上得到 “损失”之和最小，即</a:t>
                </a:r>
                <a14:m>
                  <m:oMath xmlns:m="http://schemas.openxmlformats.org/officeDocument/2006/math">
                    <m:r>
                      <m:rPr>
                        <m:sty m:val="p"/>
                      </m:rPr>
                      <a:rPr lang="en-US" altLang="zh-CN" sz="2400" b="0" i="0" smtClean="0">
                        <a:latin typeface="Cambria Math" panose="02040503050406030204"/>
                        <a:ea typeface="黑体" panose="02010609060101010101" pitchFamily="49" charset="-122"/>
                      </a:rPr>
                      <m:t>min</m:t>
                    </m:r>
                    <m:nary>
                      <m:naryPr>
                        <m:chr m:val="∑"/>
                        <m:limLoc m:val="subSup"/>
                        <m:ctrlPr>
                          <a:rPr lang="en-US" altLang="zh-CN" sz="2400" b="0" i="1" smtClean="0">
                            <a:latin typeface="Cambria Math" panose="02040503050406030204" pitchFamily="18" charset="0"/>
                            <a:ea typeface="黑体" panose="02010609060101010101" pitchFamily="49" charset="-122"/>
                          </a:rPr>
                        </m:ctrlPr>
                      </m:naryPr>
                      <m:sub>
                        <m:r>
                          <m:rPr>
                            <m:brk m:alnAt="25"/>
                          </m:rPr>
                          <a:rPr lang="en-US" altLang="zh-CN" sz="2400" b="0" i="1" smtClean="0">
                            <a:latin typeface="Cambria Math" panose="02040503050406030204"/>
                            <a:ea typeface="黑体" panose="02010609060101010101" pitchFamily="49" charset="-122"/>
                          </a:rPr>
                          <m:t>𝑖</m:t>
                        </m:r>
                        <m:r>
                          <a:rPr lang="en-US" altLang="zh-CN" sz="2400" b="0" i="1" smtClean="0">
                            <a:latin typeface="Cambria Math" panose="02040503050406030204"/>
                            <a:ea typeface="黑体" panose="02010609060101010101" pitchFamily="49" charset="-122"/>
                          </a:rPr>
                          <m:t>=</m:t>
                        </m:r>
                        <m:r>
                          <a:rPr lang="en-US" altLang="zh-CN" sz="2400" b="0" i="1" smtClean="0">
                            <a:latin typeface="Cambria Math" panose="02040503050406030204"/>
                            <a:ea typeface="黑体" panose="02010609060101010101" pitchFamily="49" charset="-122"/>
                          </a:rPr>
                          <m:t>1</m:t>
                        </m:r>
                      </m:sub>
                      <m:sup>
                        <m:r>
                          <a:rPr lang="en-US" altLang="zh-CN" sz="2400" b="0" i="1" smtClean="0">
                            <a:latin typeface="Cambria Math" panose="02040503050406030204"/>
                            <a:ea typeface="黑体" panose="02010609060101010101" pitchFamily="49" charset="-122"/>
                          </a:rPr>
                          <m:t>𝑛</m:t>
                        </m:r>
                      </m:sup>
                      <m:e>
                        <m:r>
                          <a:rPr lang="en-US" altLang="zh-CN" sz="2400" b="0" i="1" smtClean="0">
                            <a:latin typeface="Cambria Math" panose="02040503050406030204"/>
                            <a:ea typeface="黑体" panose="02010609060101010101" pitchFamily="49" charset="-122"/>
                          </a:rPr>
                          <m:t>𝐿𝑜𝑠𝑠</m:t>
                        </m:r>
                        <m:r>
                          <a:rPr lang="en-US" altLang="zh-CN" sz="2400" b="0" i="1" smtClean="0">
                            <a:latin typeface="Cambria Math" panose="02040503050406030204"/>
                            <a:ea typeface="黑体" panose="02010609060101010101" pitchFamily="49" charset="-122"/>
                          </a:rPr>
                          <m:t>(</m:t>
                        </m:r>
                        <m:r>
                          <a:rPr lang="en-US" altLang="zh-CN" sz="2400" b="0" i="1" smtClean="0">
                            <a:latin typeface="Cambria Math" panose="02040503050406030204"/>
                            <a:ea typeface="黑体" panose="02010609060101010101" pitchFamily="49" charset="-122"/>
                          </a:rPr>
                          <m:t>𝑓</m:t>
                        </m:r>
                        <m:r>
                          <a:rPr lang="en-US" altLang="zh-CN" sz="2400" b="0" i="1" smtClean="0">
                            <a:latin typeface="Cambria Math" panose="02040503050406030204"/>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a:ea typeface="黑体" panose="02010609060101010101" pitchFamily="49" charset="-122"/>
                              </a:rPr>
                              <m:t>𝑥</m:t>
                            </m:r>
                          </m:e>
                          <m:sub>
                            <m:r>
                              <a:rPr lang="en-US" altLang="zh-CN" sz="2400" b="0" i="1" smtClean="0">
                                <a:latin typeface="Cambria Math" panose="02040503050406030204"/>
                                <a:ea typeface="黑体" panose="02010609060101010101" pitchFamily="49" charset="-122"/>
                              </a:rPr>
                              <m:t>𝑖</m:t>
                            </m:r>
                          </m:sub>
                        </m:sSub>
                        <m:r>
                          <a:rPr lang="en-US" altLang="zh-CN" sz="2400" b="0" i="1" smtClean="0">
                            <a:latin typeface="Cambria Math" panose="02040503050406030204"/>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a:ea typeface="黑体" panose="02010609060101010101" pitchFamily="49" charset="-122"/>
                              </a:rPr>
                              <m:t>𝑦</m:t>
                            </m:r>
                          </m:e>
                          <m:sub>
                            <m:r>
                              <a:rPr lang="en-US" altLang="zh-CN" sz="2400" b="0" i="1" smtClean="0">
                                <a:latin typeface="Cambria Math" panose="02040503050406030204"/>
                                <a:ea typeface="黑体" panose="02010609060101010101" pitchFamily="49" charset="-122"/>
                              </a:rPr>
                              <m:t>𝑖</m:t>
                            </m:r>
                          </m:sub>
                        </m:sSub>
                        <m:r>
                          <a:rPr lang="en-US" altLang="zh-CN" sz="2400" b="0" i="1" smtClean="0">
                            <a:latin typeface="Cambria Math" panose="02040503050406030204"/>
                            <a:ea typeface="黑体" panose="02010609060101010101" pitchFamily="49" charset="-122"/>
                          </a:rPr>
                          <m:t>)</m:t>
                        </m:r>
                      </m:e>
                    </m:nary>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3123211" y="894864"/>
                <a:ext cx="5937663" cy="5568512"/>
              </a:xfrm>
              <a:prstGeom prst="rect">
                <a:avLst/>
              </a:prstGeom>
              <a:blipFill rotWithShape="1">
                <a:blip r:embed="rId3"/>
                <a:stretch>
                  <a:fillRect l="-5" t="-3" r="-1571" b="-1248"/>
                </a:stretch>
              </a:blipFill>
            </p:spPr>
            <p:txBody>
              <a:bodyPr/>
              <a:lstStyle/>
              <a:p>
                <a:r>
                  <a:rPr lang="zh-CN" altLang="en-US">
                    <a:noFill/>
                  </a:rPr>
                  <a:t> </a:t>
                </a:r>
              </a:p>
            </p:txBody>
          </p:sp>
        </mc:Fallback>
      </mc:AlternateContent>
      <p:sp>
        <p:nvSpPr>
          <p:cNvPr id="8"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监督学习：损失函数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52179" y="5863001"/>
            <a:ext cx="2339102"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典型的损失函数</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3241967" y="994999"/>
              <a:ext cx="5759526" cy="4859779"/>
            </p:xfrm>
            <a:graphic>
              <a:graphicData uri="http://schemas.openxmlformats.org/drawingml/2006/table">
                <a:tbl>
                  <a:tblPr firstRow="1" bandRow="1">
                    <a:tableStyleId>{5C22544A-7EE6-4342-B048-85BDC9FD1C3A}</a:tableStyleId>
                  </a:tblPr>
                  <a:tblGrid>
                    <a:gridCol w="1816730"/>
                    <a:gridCol w="3942796"/>
                  </a:tblGrid>
                  <a:tr h="535885">
                    <a:tc>
                      <a:txBody>
                        <a:bodyPr/>
                        <a:lstStyle/>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损失函数</a:t>
                          </a:r>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名称</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c>
                      <a:txBody>
                        <a:bodyPr/>
                        <a:lstStyle/>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损失函数定义</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r>
                  <a:tr h="1165184">
                    <a:tc>
                      <a:txBody>
                        <a:bodyPr/>
                        <a:lstStyle/>
                        <a:p>
                          <a:pPr algn="ctr"/>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0-1</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损失函数</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c>
                      <a:txBody>
                        <a:bodyPr/>
                        <a:lstStyle/>
                        <a:p>
                          <a:pPr algn="ct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a:rPr>
                                  <m:t>𝐿𝑜𝑠𝑠</m:t>
                                </m:r>
                                <m:d>
                                  <m:dPr>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𝑦</m:t>
                                        </m:r>
                                      </m:e>
                                      <m:sub>
                                        <m:r>
                                          <a:rPr lang="en-US" altLang="zh-CN" sz="2200" b="0" i="1" smtClean="0">
                                            <a:latin typeface="Cambria Math" panose="02040503050406030204"/>
                                          </a:rPr>
                                          <m:t>𝑖</m:t>
                                        </m:r>
                                      </m:sub>
                                    </m:sSub>
                                    <m:r>
                                      <a:rPr lang="en-US" altLang="zh-CN" sz="2200" b="0" i="1" smtClean="0">
                                        <a:latin typeface="Cambria Math" panose="02040503050406030204"/>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𝑓</m:t>
                                        </m:r>
                                        <m:r>
                                          <a:rPr lang="en-US" altLang="zh-CN" sz="2200" b="0" i="1" smtClean="0">
                                            <a:latin typeface="Cambria Math" panose="02040503050406030204"/>
                                          </a:rPr>
                                          <m:t>(</m:t>
                                        </m:r>
                                        <m:r>
                                          <a:rPr lang="en-US" altLang="zh-CN" sz="2200" b="0" i="1" smtClean="0">
                                            <a:latin typeface="Cambria Math" panose="02040503050406030204"/>
                                          </a:rPr>
                                          <m:t>𝑥</m:t>
                                        </m:r>
                                      </m:e>
                                      <m:sub>
                                        <m:r>
                                          <a:rPr lang="en-US" altLang="zh-CN" sz="2200" b="0" i="1" smtClean="0">
                                            <a:latin typeface="Cambria Math" panose="02040503050406030204"/>
                                          </a:rPr>
                                          <m:t>𝑖</m:t>
                                        </m:r>
                                      </m:sub>
                                    </m:sSub>
                                  </m:e>
                                </m:d>
                                <m:r>
                                  <a:rPr lang="en-US" altLang="zh-CN" sz="2200" b="0" i="1" smtClean="0">
                                    <a:latin typeface="Cambria Math" panose="02040503050406030204"/>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r>
                                          <a:rPr lang="en-US" altLang="zh-CN" sz="2200" b="0" i="1" smtClean="0">
                                            <a:latin typeface="Cambria Math" panose="02040503050406030204"/>
                                          </a:rPr>
                                          <m:t>1</m:t>
                                        </m:r>
                                        <m:r>
                                          <a:rPr lang="en-US" altLang="zh-CN" sz="2200" b="0" i="1" smtClean="0">
                                            <a:latin typeface="Cambria Math" panose="02040503050406030204"/>
                                          </a:rPr>
                                          <m:t>, </m:t>
                                        </m:r>
                                        <m:r>
                                          <a:rPr lang="en-US" altLang="zh-CN" sz="2200" b="0" i="1" smtClean="0">
                                            <a:latin typeface="Cambria Math" panose="02040503050406030204"/>
                                          </a:rPr>
                                          <m:t>𝑓</m:t>
                                        </m:r>
                                        <m:r>
                                          <a:rPr lang="en-US" altLang="zh-CN" sz="2200" b="0" i="1" smtClean="0">
                                            <a:latin typeface="Cambria Math" panose="02040503050406030204"/>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𝑥</m:t>
                                            </m:r>
                                          </m:e>
                                          <m:sub>
                                            <m:r>
                                              <a:rPr lang="en-US" altLang="zh-CN" sz="2200" b="0" i="1" smtClean="0">
                                                <a:latin typeface="Cambria Math" panose="02040503050406030204"/>
                                              </a:rPr>
                                              <m:t>𝑖</m:t>
                                            </m:r>
                                          </m:sub>
                                        </m:sSub>
                                        <m:r>
                                          <a:rPr lang="en-US" altLang="zh-CN" sz="2200" b="0" i="1" smtClean="0">
                                            <a:latin typeface="Cambria Math" panose="02040503050406030204"/>
                                          </a:rPr>
                                          <m:t>)</m:t>
                                        </m:r>
                                        <m:r>
                                          <a:rPr lang="en-US" altLang="zh-CN" sz="2200" b="0" i="1" smtClean="0">
                                            <a:latin typeface="Cambria Math" panose="02040503050406030204"/>
                                            <a:ea typeface="Cambria Math" panose="02040503050406030204"/>
                                          </a:rPr>
                                          <m:t>≠</m:t>
                                        </m:r>
                                        <m:sSub>
                                          <m:sSubPr>
                                            <m:ctrlPr>
                                              <a:rPr lang="en-US" altLang="zh-CN" sz="2200" b="0" i="1" smtClean="0">
                                                <a:latin typeface="Cambria Math" panose="02040503050406030204" pitchFamily="18" charset="0"/>
                                                <a:ea typeface="Cambria Math" panose="02040503050406030204"/>
                                              </a:rPr>
                                            </m:ctrlPr>
                                          </m:sSubPr>
                                          <m:e>
                                            <m:r>
                                              <a:rPr lang="en-US" altLang="zh-CN" sz="2200" b="0" i="1" smtClean="0">
                                                <a:latin typeface="Cambria Math" panose="02040503050406030204"/>
                                                <a:ea typeface="Cambria Math" panose="02040503050406030204"/>
                                              </a:rPr>
                                              <m:t>𝑦</m:t>
                                            </m:r>
                                          </m:e>
                                          <m:sub>
                                            <m:r>
                                              <a:rPr lang="en-US" altLang="zh-CN" sz="2200" b="0" i="1" smtClean="0">
                                                <a:latin typeface="Cambria Math" panose="02040503050406030204"/>
                                                <a:ea typeface="Cambria Math" panose="02040503050406030204"/>
                                              </a:rPr>
                                              <m:t>𝑖</m:t>
                                            </m:r>
                                          </m:sub>
                                        </m:sSub>
                                      </m:e>
                                      <m:e>
                                        <m:r>
                                          <a:rPr lang="en-US" altLang="zh-CN" sz="2200" b="0" i="1" smtClean="0">
                                            <a:latin typeface="Cambria Math" panose="02040503050406030204"/>
                                          </a:rPr>
                                          <m:t>0</m:t>
                                        </m:r>
                                        <m:r>
                                          <a:rPr lang="en-US" altLang="zh-CN" sz="2200" b="0" i="1" smtClean="0">
                                            <a:latin typeface="Cambria Math" panose="02040503050406030204"/>
                                          </a:rPr>
                                          <m:t>,</m:t>
                                        </m:r>
                                        <m:r>
                                          <a:rPr lang="en-US" altLang="zh-CN" sz="2200" b="0" i="1" smtClean="0">
                                            <a:latin typeface="Cambria Math" panose="02040503050406030204"/>
                                          </a:rPr>
                                          <m:t>𝑓</m:t>
                                        </m:r>
                                        <m:r>
                                          <a:rPr lang="en-US" altLang="zh-CN" sz="2200" b="0" i="1" smtClean="0">
                                            <a:latin typeface="Cambria Math" panose="02040503050406030204"/>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𝑥</m:t>
                                            </m:r>
                                          </m:e>
                                          <m:sub>
                                            <m:r>
                                              <a:rPr lang="en-US" altLang="zh-CN" sz="2200" b="0" i="1" smtClean="0">
                                                <a:latin typeface="Cambria Math" panose="02040503050406030204"/>
                                              </a:rPr>
                                              <m:t>𝑖</m:t>
                                            </m:r>
                                          </m:sub>
                                        </m:sSub>
                                        <m:r>
                                          <a:rPr lang="en-US" altLang="zh-CN" sz="2200" b="0" i="1" smtClean="0">
                                            <a:latin typeface="Cambria Math" panose="02040503050406030204"/>
                                          </a:rPr>
                                          <m:t>)</m:t>
                                        </m:r>
                                        <m:r>
                                          <a:rPr lang="en-US" altLang="zh-CN" sz="2200" b="0" i="1" smtClean="0">
                                            <a:latin typeface="Cambria Math" panose="02040503050406030204"/>
                                            <a:ea typeface="Cambria Math" panose="02040503050406030204"/>
                                          </a:rPr>
                                          <m:t>=</m:t>
                                        </m:r>
                                        <m:sSub>
                                          <m:sSubPr>
                                            <m:ctrlPr>
                                              <a:rPr lang="en-US" altLang="zh-CN" sz="2200" b="0" i="1" smtClean="0">
                                                <a:latin typeface="Cambria Math" panose="02040503050406030204" pitchFamily="18" charset="0"/>
                                                <a:ea typeface="Cambria Math" panose="02040503050406030204"/>
                                              </a:rPr>
                                            </m:ctrlPr>
                                          </m:sSubPr>
                                          <m:e>
                                            <m:r>
                                              <a:rPr lang="en-US" altLang="zh-CN" sz="2200" b="0" i="1" smtClean="0">
                                                <a:latin typeface="Cambria Math" panose="02040503050406030204"/>
                                                <a:ea typeface="Cambria Math" panose="02040503050406030204"/>
                                              </a:rPr>
                                              <m:t>𝑦</m:t>
                                            </m:r>
                                          </m:e>
                                          <m:sub>
                                            <m:r>
                                              <a:rPr lang="en-US" altLang="zh-CN" sz="2200" b="0" i="1" smtClean="0">
                                                <a:latin typeface="Cambria Math" panose="02040503050406030204"/>
                                                <a:ea typeface="Cambria Math" panose="02040503050406030204"/>
                                              </a:rPr>
                                              <m:t>𝑖</m:t>
                                            </m:r>
                                          </m:sub>
                                        </m:sSub>
                                      </m:e>
                                    </m:eqArr>
                                  </m:e>
                                </m:d>
                              </m:oMath>
                            </m:oMathPara>
                          </a14:m>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r>
                  <a:tr h="535885">
                    <a:tc>
                      <a:txBody>
                        <a:bodyPr/>
                        <a:lstStyle/>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平方损失函数</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c>
                      <a:txBody>
                        <a:bodyPr/>
                        <a:lstStyle/>
                        <a:p>
                          <a:pPr algn="ct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a:rPr>
                                  <m:t>𝐿𝑜𝑠𝑠</m:t>
                                </m:r>
                                <m:d>
                                  <m:dPr>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𝑦</m:t>
                                        </m:r>
                                      </m:e>
                                      <m:sub>
                                        <m:r>
                                          <a:rPr lang="en-US" altLang="zh-CN" sz="2200" b="0" i="1" smtClean="0">
                                            <a:latin typeface="Cambria Math" panose="02040503050406030204"/>
                                          </a:rPr>
                                          <m:t>𝑖</m:t>
                                        </m:r>
                                      </m:sub>
                                    </m:sSub>
                                    <m:r>
                                      <a:rPr lang="en-US" altLang="zh-CN" sz="2200" b="0" i="1" smtClean="0">
                                        <a:latin typeface="Cambria Math" panose="02040503050406030204"/>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𝑓</m:t>
                                        </m:r>
                                        <m:r>
                                          <a:rPr lang="en-US" altLang="zh-CN" sz="2200" b="0" i="1" smtClean="0">
                                            <a:latin typeface="Cambria Math" panose="02040503050406030204"/>
                                          </a:rPr>
                                          <m:t>(</m:t>
                                        </m:r>
                                        <m:r>
                                          <a:rPr lang="en-US" altLang="zh-CN" sz="2200" b="0" i="1" smtClean="0">
                                            <a:latin typeface="Cambria Math" panose="02040503050406030204"/>
                                          </a:rPr>
                                          <m:t>𝑥</m:t>
                                        </m:r>
                                      </m:e>
                                      <m:sub>
                                        <m:r>
                                          <a:rPr lang="en-US" altLang="zh-CN" sz="2200" b="0" i="1" smtClean="0">
                                            <a:latin typeface="Cambria Math" panose="02040503050406030204"/>
                                          </a:rPr>
                                          <m:t>𝑖</m:t>
                                        </m:r>
                                      </m:sub>
                                    </m:sSub>
                                  </m:e>
                                </m:d>
                                <m:r>
                                  <a:rPr lang="en-US" altLang="zh-CN" sz="2200" b="0" i="1" smtClean="0">
                                    <a:latin typeface="Cambria Math" panose="02040503050406030204"/>
                                  </a:rPr>
                                  <m:t>)=</m:t>
                                </m:r>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a:rPr>
                                      <m:t>(</m:t>
                                    </m:r>
                                    <m:sSubSup>
                                      <m:sSubSupPr>
                                        <m:ctrlPr>
                                          <a:rPr lang="en-US" altLang="zh-CN" sz="2200" b="0" i="1" smtClean="0">
                                            <a:latin typeface="Cambria Math" panose="02040503050406030204" pitchFamily="18" charset="0"/>
                                          </a:rPr>
                                        </m:ctrlPr>
                                      </m:sSubSupPr>
                                      <m:e>
                                        <m:r>
                                          <a:rPr lang="en-US" altLang="zh-CN" sz="2200" b="0" i="1" smtClean="0">
                                            <a:latin typeface="Cambria Math" panose="02040503050406030204"/>
                                          </a:rPr>
                                          <m:t>𝑦</m:t>
                                        </m:r>
                                      </m:e>
                                      <m:sub>
                                        <m:r>
                                          <a:rPr lang="en-US" altLang="zh-CN" sz="2200" b="0" i="1" smtClean="0">
                                            <a:latin typeface="Cambria Math" panose="02040503050406030204"/>
                                          </a:rPr>
                                          <m:t>𝑖</m:t>
                                        </m:r>
                                      </m:sub>
                                      <m:sup/>
                                    </m:sSubSup>
                                    <m:r>
                                      <a:rPr lang="en-US" altLang="zh-CN" sz="2200" b="0" i="1" smtClean="0">
                                        <a:latin typeface="Cambria Math" panose="02040503050406030204"/>
                                      </a:rPr>
                                      <m:t>−</m:t>
                                    </m:r>
                                    <m:r>
                                      <a:rPr lang="en-US" altLang="zh-CN" sz="2200" b="0" i="1" smtClean="0">
                                        <a:latin typeface="Cambria Math" panose="02040503050406030204"/>
                                      </a:rPr>
                                      <m:t>𝑓</m:t>
                                    </m:r>
                                    <m:r>
                                      <a:rPr lang="en-US" altLang="zh-CN" sz="2200" b="0" i="1" smtClean="0">
                                        <a:latin typeface="Cambria Math" panose="02040503050406030204"/>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𝑥</m:t>
                                        </m:r>
                                      </m:e>
                                      <m:sub>
                                        <m:r>
                                          <a:rPr lang="en-US" altLang="zh-CN" sz="2200" b="0" i="1" smtClean="0">
                                            <a:latin typeface="Cambria Math" panose="02040503050406030204"/>
                                          </a:rPr>
                                          <m:t>𝑖</m:t>
                                        </m:r>
                                      </m:sub>
                                    </m:sSub>
                                    <m:r>
                                      <a:rPr lang="en-US" altLang="zh-CN" sz="2200" b="0" i="1" smtClean="0">
                                        <a:latin typeface="Cambria Math" panose="02040503050406030204"/>
                                      </a:rPr>
                                      <m:t>))</m:t>
                                    </m:r>
                                  </m:e>
                                  <m:sup>
                                    <m:r>
                                      <a:rPr lang="en-US" altLang="zh-CN" sz="2200" b="0" i="1" smtClean="0">
                                        <a:latin typeface="Cambria Math" panose="02040503050406030204"/>
                                      </a:rPr>
                                      <m:t>2</m:t>
                                    </m:r>
                                  </m:sup>
                                </m:sSup>
                              </m:oMath>
                            </m:oMathPara>
                          </a14:m>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r>
                  <a:tr h="837139">
                    <a:tc>
                      <a:txBody>
                        <a:bodyPr/>
                        <a:lstStyle/>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绝对损失函数</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c>
                      <a:txBody>
                        <a:bodyPr/>
                        <a:lstStyle/>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a:rPr>
                                  <m:t>𝐿𝑜𝑠𝑠</m:t>
                                </m:r>
                                <m:d>
                                  <m:dPr>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𝑦</m:t>
                                        </m:r>
                                      </m:e>
                                      <m:sub>
                                        <m:r>
                                          <a:rPr lang="en-US" altLang="zh-CN" sz="2200" b="0" i="1" smtClean="0">
                                            <a:latin typeface="Cambria Math" panose="02040503050406030204"/>
                                          </a:rPr>
                                          <m:t>𝑖</m:t>
                                        </m:r>
                                      </m:sub>
                                    </m:sSub>
                                    <m:r>
                                      <a:rPr lang="en-US" altLang="zh-CN" sz="2200" b="0" i="1" smtClean="0">
                                        <a:latin typeface="Cambria Math" panose="02040503050406030204"/>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𝑓</m:t>
                                        </m:r>
                                        <m:r>
                                          <a:rPr lang="en-US" altLang="zh-CN" sz="2200" b="0" i="1" smtClean="0">
                                            <a:latin typeface="Cambria Math" panose="02040503050406030204"/>
                                          </a:rPr>
                                          <m:t>(</m:t>
                                        </m:r>
                                        <m:r>
                                          <a:rPr lang="en-US" altLang="zh-CN" sz="2200" b="0" i="1" smtClean="0">
                                            <a:latin typeface="Cambria Math" panose="02040503050406030204"/>
                                          </a:rPr>
                                          <m:t>𝑥</m:t>
                                        </m:r>
                                      </m:e>
                                      <m:sub>
                                        <m:r>
                                          <a:rPr lang="en-US" altLang="zh-CN" sz="2200" b="0" i="1" smtClean="0">
                                            <a:latin typeface="Cambria Math" panose="02040503050406030204"/>
                                          </a:rPr>
                                          <m:t>𝑖</m:t>
                                        </m:r>
                                      </m:sub>
                                    </m:sSub>
                                  </m:e>
                                </m:d>
                                <m:r>
                                  <a:rPr lang="en-US" altLang="zh-CN" sz="2200" b="0" i="1" smtClean="0">
                                    <a:latin typeface="Cambria Math" panose="02040503050406030204"/>
                                  </a:rPr>
                                  <m:t>)=|</m:t>
                                </m:r>
                                <m:sSubSup>
                                  <m:sSubSupPr>
                                    <m:ctrlPr>
                                      <a:rPr lang="en-US" altLang="zh-CN" sz="2200" b="0" i="1" smtClean="0">
                                        <a:latin typeface="Cambria Math" panose="02040503050406030204" pitchFamily="18" charset="0"/>
                                      </a:rPr>
                                    </m:ctrlPr>
                                  </m:sSubSupPr>
                                  <m:e>
                                    <m:r>
                                      <a:rPr lang="en-US" altLang="zh-CN" sz="2200" b="0" i="1" smtClean="0">
                                        <a:latin typeface="Cambria Math" panose="02040503050406030204"/>
                                      </a:rPr>
                                      <m:t>𝑦</m:t>
                                    </m:r>
                                  </m:e>
                                  <m:sub>
                                    <m:r>
                                      <a:rPr lang="en-US" altLang="zh-CN" sz="2200" b="0" i="1" smtClean="0">
                                        <a:latin typeface="Cambria Math" panose="02040503050406030204"/>
                                      </a:rPr>
                                      <m:t>𝑖</m:t>
                                    </m:r>
                                  </m:sub>
                                  <m:sup/>
                                </m:sSubSup>
                                <m:r>
                                  <a:rPr lang="en-US" altLang="zh-CN" sz="2200" b="0" i="1" smtClean="0">
                                    <a:latin typeface="Cambria Math" panose="02040503050406030204"/>
                                  </a:rPr>
                                  <m:t>−</m:t>
                                </m:r>
                                <m:r>
                                  <a:rPr lang="en-US" altLang="zh-CN" sz="2200" b="0" i="1" smtClean="0">
                                    <a:latin typeface="Cambria Math" panose="02040503050406030204"/>
                                  </a:rPr>
                                  <m:t>𝑓</m:t>
                                </m:r>
                                <m:r>
                                  <a:rPr lang="en-US" altLang="zh-CN" sz="2200" b="0" i="1" smtClean="0">
                                    <a:latin typeface="Cambria Math" panose="02040503050406030204"/>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𝑥</m:t>
                                    </m:r>
                                  </m:e>
                                  <m:sub>
                                    <m:r>
                                      <a:rPr lang="en-US" altLang="zh-CN" sz="2200" b="0" i="1" smtClean="0">
                                        <a:latin typeface="Cambria Math" panose="02040503050406030204"/>
                                      </a:rPr>
                                      <m:t>𝑖</m:t>
                                    </m:r>
                                  </m:sub>
                                </m:sSub>
                                <m:r>
                                  <a:rPr lang="en-US" altLang="zh-CN" sz="2200" b="0" i="1" smtClean="0">
                                    <a:latin typeface="Cambria Math" panose="02040503050406030204"/>
                                  </a:rPr>
                                  <m:t>)|</m:t>
                                </m:r>
                              </m:oMath>
                            </m:oMathPara>
                          </a14:m>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r>
                  <a:tr h="1189225">
                    <a:tc>
                      <a:txBody>
                        <a:bodyPr/>
                        <a:lstStyle/>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对数损失函数</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对数似然损失函数</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c>
                      <a:txBody>
                        <a:bodyPr/>
                        <a:lstStyle/>
                        <a:p>
                          <a:pPr marL="0" marR="0" indent="0" algn="ctr" defTabSz="685800" rtl="0" eaLnBrk="1" fontAlgn="auto" latinLnBrk="0" hangingPunct="1">
                            <a:lnSpc>
                              <a:spcPct val="100000"/>
                            </a:lnSpc>
                            <a:spcBef>
                              <a:spcPts val="0"/>
                            </a:spcBef>
                            <a:spcAft>
                              <a:spcPts val="0"/>
                            </a:spcAft>
                            <a:buClrTx/>
                            <a:buSzTx/>
                            <a:buFontTx/>
                            <a:buNone/>
                            <a:defRPr/>
                          </a:pPr>
                          <a:endParaRPr lang="en-US" altLang="zh-CN" sz="2200" b="0" i="1" dirty="0">
                            <a:latin typeface="Cambria Math" panose="02040503050406030204"/>
                            <a:ea typeface="黑体" panose="02010609060101010101" pitchFamily="49" charset="-122"/>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a:ea typeface="黑体" panose="02010609060101010101" pitchFamily="49" charset="-122"/>
                                    <a:cs typeface="Times New Roman" panose="02020603050405020304" pitchFamily="18" charset="0"/>
                                  </a:rPr>
                                  <m:t>𝐿𝑜𝑠𝑠</m:t>
                                </m:r>
                                <m:d>
                                  <m:dPr>
                                    <m:ctrlPr>
                                      <a:rPr lang="en-US" altLang="zh-CN" sz="22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𝑦</m:t>
                                        </m:r>
                                      </m:e>
                                      <m:sub>
                                        <m:r>
                                          <a:rPr lang="en-US" altLang="zh-CN" sz="2200" b="0" i="1" smtClean="0">
                                            <a:latin typeface="Cambria Math" panose="02040503050406030204"/>
                                          </a:rPr>
                                          <m:t>𝑖</m:t>
                                        </m:r>
                                      </m:sub>
                                    </m:sSub>
                                    <m:r>
                                      <a:rPr lang="en-US" altLang="zh-CN" sz="2200" b="0" i="1" smtClean="0">
                                        <a:latin typeface="Cambria Math" panose="02040503050406030204"/>
                                      </a:rPr>
                                      <m:t>, </m:t>
                                    </m:r>
                                    <m:r>
                                      <a:rPr lang="en-US" altLang="zh-CN" sz="2200" b="0" i="1" smtClean="0">
                                        <a:latin typeface="Cambria Math" panose="02040503050406030204"/>
                                      </a:rPr>
                                      <m:t>𝑃</m:t>
                                    </m:r>
                                    <m:d>
                                      <m:dPr>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𝑦</m:t>
                                            </m:r>
                                          </m:e>
                                          <m:sub>
                                            <m:r>
                                              <a:rPr lang="en-US" altLang="zh-CN" sz="2200" b="0" i="1" smtClean="0">
                                                <a:latin typeface="Cambria Math" panose="02040503050406030204"/>
                                              </a:rPr>
                                              <m:t>𝑖</m:t>
                                            </m:r>
                                          </m:sub>
                                        </m:sSub>
                                      </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𝑥</m:t>
                                            </m:r>
                                          </m:e>
                                          <m:sub>
                                            <m:r>
                                              <a:rPr lang="en-US" altLang="zh-CN" sz="2200" b="0" i="1" smtClean="0">
                                                <a:latin typeface="Cambria Math" panose="02040503050406030204"/>
                                              </a:rPr>
                                              <m:t>𝑖</m:t>
                                            </m:r>
                                          </m:sub>
                                        </m:sSub>
                                      </m:e>
                                    </m:d>
                                  </m:e>
                                </m:d>
                                <m:r>
                                  <a:rPr lang="en-US" altLang="zh-CN" sz="2200" b="0" i="1" smtClean="0">
                                    <a:latin typeface="Cambria Math" panose="02040503050406030204"/>
                                  </a:rPr>
                                  <m:t>=−</m:t>
                                </m:r>
                                <m:r>
                                  <a:rPr lang="en-US" altLang="zh-CN" sz="2200" b="0" i="1" smtClean="0">
                                    <a:latin typeface="Cambria Math" panose="02040503050406030204"/>
                                  </a:rPr>
                                  <m:t>𝑙𝑜𝑔𝑃</m:t>
                                </m:r>
                                <m:r>
                                  <a:rPr lang="en-US" altLang="zh-CN" sz="2200" b="0" i="1" smtClean="0">
                                    <a:latin typeface="Cambria Math" panose="02040503050406030204"/>
                                  </a:rPr>
                                  <m:t>(</m:t>
                                </m:r>
                                <m:d>
                                  <m:dPr>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𝑦</m:t>
                                        </m:r>
                                      </m:e>
                                      <m:sub>
                                        <m:r>
                                          <a:rPr lang="en-US" altLang="zh-CN" sz="2200" b="0" i="1" smtClean="0">
                                            <a:latin typeface="Cambria Math" panose="02040503050406030204"/>
                                          </a:rPr>
                                          <m:t>𝑖</m:t>
                                        </m:r>
                                      </m:sub>
                                    </m:sSub>
                                  </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a:rPr>
                                          <m:t>𝑥</m:t>
                                        </m:r>
                                      </m:e>
                                      <m:sub>
                                        <m:r>
                                          <a:rPr lang="en-US" altLang="zh-CN" sz="2200" b="0" i="1" smtClean="0">
                                            <a:latin typeface="Cambria Math" panose="02040503050406030204"/>
                                          </a:rPr>
                                          <m:t>𝑖</m:t>
                                        </m:r>
                                      </m:sub>
                                    </m:sSub>
                                  </m:e>
                                </m:d>
                              </m:oMath>
                            </m:oMathPara>
                          </a14:m>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r>
                </a:tbl>
              </a:graphicData>
            </a:graphic>
          </p:graphicFrame>
        </mc:Choice>
        <mc:Fallback xmlns="">
          <p:graphicFrame>
            <p:nvGraphicFramePr>
              <p:cNvPr id="5" name="表格 4"/>
              <p:cNvGraphicFramePr>
                <a:graphicFrameLocks noGrp="1"/>
              </p:cNvGraphicFramePr>
              <p:nvPr/>
            </p:nvGraphicFramePr>
            <p:xfrm>
              <a:off x="3241967" y="994999"/>
              <a:ext cx="5759526" cy="4859779"/>
            </p:xfrm>
            <a:graphic>
              <a:graphicData uri="http://schemas.openxmlformats.org/drawingml/2006/table">
                <a:tbl>
                  <a:tblPr firstRow="1" bandRow="1">
                    <a:tableStyleId>{5C22544A-7EE6-4342-B048-85BDC9FD1C3A}</a:tableStyleId>
                  </a:tblPr>
                  <a:tblGrid>
                    <a:gridCol w="1816730"/>
                    <a:gridCol w="3942796"/>
                  </a:tblGrid>
                  <a:tr h="535885">
                    <a:tc>
                      <a:txBody>
                        <a:bodyPr/>
                        <a:lstStyle/>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损失函数</a:t>
                          </a:r>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名称</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c>
                      <a:txBody>
                        <a:bodyPr/>
                        <a:lstStyle/>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损失函数定义</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r>
                  <a:tr h="1165225">
                    <a:tc>
                      <a:txBody>
                        <a:bodyPr/>
                        <a:lstStyle/>
                        <a:p>
                          <a:pPr algn="ctr"/>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0-1</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损失函数</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c>
                      <a:txBody>
                        <a:bodyPr/>
                        <a:lstStyle/>
                        <a:p>
                          <a:endParaRPr lang="zh-CN"/>
                        </a:p>
                      </a:txBody>
                      <a:tcPr marT="60960" marB="60960">
                        <a:blipFill>
                          <a:blip r:embed="rId1"/>
                        </a:blipFill>
                      </a:tcPr>
                    </a:tc>
                  </a:tr>
                  <a:tr h="836295">
                    <a:tc>
                      <a:txBody>
                        <a:bodyPr/>
                        <a:lstStyle/>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平方损失函数</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c>
                      <a:txBody>
                        <a:bodyPr/>
                        <a:lstStyle/>
                        <a:p>
                          <a:endParaRPr lang="zh-CN"/>
                        </a:p>
                      </a:txBody>
                      <a:tcPr marT="60960" marB="60960">
                        <a:blipFill>
                          <a:blip r:embed="rId1"/>
                        </a:blipFill>
                      </a:tcPr>
                    </a:tc>
                  </a:tr>
                  <a:tr h="836930">
                    <a:tc>
                      <a:txBody>
                        <a:bodyPr/>
                        <a:lstStyle/>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绝对损失函数</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c>
                      <a:txBody>
                        <a:bodyPr/>
                        <a:lstStyle/>
                        <a:p>
                          <a:endParaRPr lang="zh-CN"/>
                        </a:p>
                      </a:txBody>
                      <a:tcPr marT="60960" marB="60960">
                        <a:blipFill>
                          <a:blip r:embed="rId1"/>
                        </a:blipFill>
                      </a:tcPr>
                    </a:tc>
                  </a:tr>
                  <a:tr h="1189355">
                    <a:tc>
                      <a:txBody>
                        <a:bodyPr/>
                        <a:lstStyle/>
                        <a:p>
                          <a:pPr algn="ct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对数损失函数</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对数似然损失函数</a:t>
                          </a:r>
                          <a:endParaRPr lang="zh-CN" altLang="en-US" sz="2200" dirty="0">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tc>
                    <a:tc>
                      <a:txBody>
                        <a:bodyPr/>
                        <a:lstStyle/>
                        <a:p>
                          <a:endParaRPr lang="zh-CN"/>
                        </a:p>
                      </a:txBody>
                      <a:tcPr marT="60960" marB="60960">
                        <a:blipFill>
                          <a:blip r:embed="rId1"/>
                        </a:blipFill>
                      </a:tcPr>
                    </a:tc>
                  </a:tr>
                </a:tbl>
              </a:graphicData>
            </a:graphic>
          </p:graphicFrame>
        </mc:Fallback>
      </mc:AlternateContent>
      <p:sp>
        <p:nvSpPr>
          <p:cNvPr id="15"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监督学习：损失函数</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圆角矩形 6"/>
              <p:cNvSpPr/>
              <p:nvPr/>
            </p:nvSpPr>
            <p:spPr bwMode="auto">
              <a:xfrm>
                <a:off x="281808" y="4905327"/>
                <a:ext cx="2915867"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800" i="0" u="none" strike="noStrike" kern="0" cap="none" spc="0" normalizeH="0" baseline="0" noProof="0" dirty="0">
                    <a:ln>
                      <a:noFill/>
                    </a:ln>
                    <a:solidFill>
                      <a:srgbClr val="0070C0"/>
                    </a:solidFill>
                    <a:effectLst/>
                    <a:uLnTx/>
                    <a:uFillTx/>
                    <a:cs typeface="Times New Roman" panose="02020603050405020304" pitchFamily="18" charset="0"/>
                  </a:rPr>
                  <a:t>训练数据集</a:t>
                </a:r>
                <a:endParaRPr kumimoji="0" lang="en-US" altLang="zh-CN" sz="2800" i="0" u="none" strike="noStrike" kern="0" cap="none" spc="0" normalizeH="0" baseline="0" noProof="0" dirty="0">
                  <a:ln>
                    <a:noFill/>
                  </a:ln>
                  <a:solidFill>
                    <a:srgbClr val="0070C0"/>
                  </a:solidFill>
                  <a:effectLst/>
                  <a:uLnTx/>
                  <a:uFillTx/>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dPr>
                        <m:e>
                          <m:sSub>
                            <m:sSub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sSubPr>
                            <m:e>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𝑥</m:t>
                              </m:r>
                            </m:e>
                            <m:sub>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sub>
                          </m:sSub>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sSub>
                            <m:sSub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sSubPr>
                            <m:e>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𝑦</m:t>
                              </m:r>
                            </m:e>
                            <m:sub>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sub>
                          </m:sSub>
                        </m:e>
                      </m:d>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1</m:t>
                      </m:r>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𝑛</m:t>
                      </m:r>
                    </m:oMath>
                  </m:oMathPara>
                </a14:m>
                <a:endParaRPr kumimoji="0" lang="en-US" altLang="zh-CN" sz="2800" i="0" u="none" strike="noStrike" kern="0" cap="none" spc="0" normalizeH="0" baseline="0" noProof="0" dirty="0">
                  <a:ln>
                    <a:noFill/>
                  </a:ln>
                  <a:solidFill>
                    <a:srgbClr val="0070C0"/>
                  </a:solidFill>
                  <a:effectLst/>
                  <a:uLnTx/>
                  <a:uFillTx/>
                  <a:cs typeface="Times New Roman" panose="02020603050405020304" pitchFamily="18" charset="0"/>
                </a:endParaRPr>
              </a:p>
            </p:txBody>
          </p:sp>
        </mc:Choice>
        <mc:Fallback>
          <p:sp>
            <p:nvSpPr>
              <p:cNvPr id="16" name="圆角矩形 6"/>
              <p:cNvSpPr>
                <a:spLocks noRot="1" noChangeAspect="1" noMove="1" noResize="1" noEditPoints="1" noAdjustHandles="1" noChangeArrowheads="1" noChangeShapeType="1" noTextEdit="1"/>
              </p:cNvSpPr>
              <p:nvPr/>
            </p:nvSpPr>
            <p:spPr bwMode="auto">
              <a:xfrm>
                <a:off x="281808" y="4905327"/>
                <a:ext cx="2915867" cy="1140029"/>
              </a:xfrm>
              <a:prstGeom prst="roundRect">
                <a:avLst/>
              </a:prstGeom>
              <a:blipFill rotWithShape="1">
                <a:blip r:embed="rId2"/>
                <a:stretch>
                  <a:fillRect l="-1324" t="-1667" r="-1313" b="-5111"/>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TextBox 8"/>
              <p:cNvSpPr txBox="1"/>
              <p:nvPr/>
            </p:nvSpPr>
            <p:spPr>
              <a:xfrm>
                <a:off x="166258" y="1158428"/>
                <a:ext cx="3075709" cy="1684244"/>
              </a:xfrm>
              <a:prstGeom prst="rect">
                <a:avLst/>
              </a:prstGeom>
              <a:noFill/>
            </p:spPr>
            <p:txBody>
              <a:bodyPr wrap="square" rtlCol="0">
                <a:spAutoFit/>
              </a:bodyPr>
              <a:lstStyle/>
              <a:p>
                <a:pPr algn="ctr">
                  <a:lnSpc>
                    <a:spcPct val="150000"/>
                  </a:lnSpc>
                </a:pPr>
                <a:r>
                  <a:rPr lang="zh-CN" altLang="en-US" sz="2400" dirty="0">
                    <a:ea typeface="黑体" panose="02010609060101010101" pitchFamily="49" charset="-122"/>
                  </a:rPr>
                  <a:t>训练</a:t>
                </a:r>
                <a14:m>
                  <m:oMath xmlns:m="http://schemas.openxmlformats.org/officeDocument/2006/math">
                    <m:r>
                      <a:rPr lang="zh-CN" altLang="en-US" sz="2400" i="1">
                        <a:latin typeface="Cambria Math" panose="02040503050406030204"/>
                        <a:ea typeface="黑体" panose="02010609060101010101" pitchFamily="49" charset="-122"/>
                      </a:rPr>
                      <m:t>映射函数</m:t>
                    </m:r>
                    <m:r>
                      <a:rPr lang="en-US" altLang="zh-CN" sz="2400" b="0" i="1" smtClean="0">
                        <a:latin typeface="Cambria Math" panose="02040503050406030204"/>
                        <a:ea typeface="黑体" panose="02010609060101010101" pitchFamily="49" charset="-122"/>
                      </a:rPr>
                      <m:t>𝑓</m:t>
                    </m:r>
                  </m:oMath>
                </a14:m>
                <a:endParaRPr lang="en-US" altLang="zh-CN" sz="2400" dirty="0">
                  <a:ea typeface="黑体" panose="02010609060101010101" pitchFamily="49" charset="-122"/>
                </a:endParaRPr>
              </a:p>
              <a:p>
                <a:pPr algn="ctr">
                  <a:lnSpc>
                    <a:spcPct val="150000"/>
                  </a:lnSpc>
                </a:pPr>
                <a:r>
                  <a:rPr lang="zh-CN" altLang="en-US" sz="2400" dirty="0">
                    <a:ea typeface="黑体" panose="02010609060101010101" pitchFamily="49" charset="-122"/>
                  </a:rPr>
                  <a:t>使得</a:t>
                </a:r>
                <a14:m>
                  <m:oMath xmlns:m="http://schemas.openxmlformats.org/officeDocument/2006/math">
                    <m:r>
                      <a:rPr lang="en-US" altLang="zh-CN" sz="2400" i="1">
                        <a:latin typeface="Cambria Math" panose="02040503050406030204"/>
                        <a:ea typeface="黑体" panose="02010609060101010101" pitchFamily="49" charset="-122"/>
                      </a:rPr>
                      <m:t>𝑓</m:t>
                    </m:r>
                    <m:r>
                      <a:rPr lang="en-US" altLang="zh-CN" sz="2400" b="0" i="1" smtClean="0">
                        <a:latin typeface="Cambria Math" panose="02040503050406030204"/>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panose="02040503050406030204"/>
                            <a:ea typeface="黑体" panose="02010609060101010101" pitchFamily="49" charset="-122"/>
                          </a:rPr>
                          <m:t>𝑥</m:t>
                        </m:r>
                      </m:e>
                      <m:sub>
                        <m:r>
                          <a:rPr lang="en-US" altLang="zh-CN" sz="2400" b="0" i="1" smtClean="0">
                            <a:latin typeface="Cambria Math" panose="02040503050406030204"/>
                            <a:ea typeface="黑体" panose="02010609060101010101" pitchFamily="49" charset="-122"/>
                          </a:rPr>
                          <m:t>𝑖</m:t>
                        </m:r>
                      </m:sub>
                    </m:sSub>
                    <m:r>
                      <a:rPr lang="en-US" altLang="zh-CN" sz="2400" b="0" i="1" smtClean="0">
                        <a:latin typeface="Cambria Math" panose="02040503050406030204"/>
                        <a:ea typeface="黑体" panose="02010609060101010101" pitchFamily="49" charset="-122"/>
                      </a:rPr>
                      <m:t>)</m:t>
                    </m:r>
                  </m:oMath>
                </a14:m>
                <a:r>
                  <a:rPr lang="zh-CN" altLang="en-US" sz="2400" dirty="0">
                    <a:ea typeface="黑体" panose="02010609060101010101" pitchFamily="49" charset="-122"/>
                  </a:rPr>
                  <a:t>预测结果尽量等于</a:t>
                </a:r>
                <a14:m>
                  <m:oMath xmlns:m="http://schemas.openxmlformats.org/officeDocument/2006/math">
                    <m:sSub>
                      <m:sSubPr>
                        <m:ctrlPr>
                          <a:rPr lang="en-US" altLang="zh-CN" sz="2400" i="1" dirty="0" smtClean="0">
                            <a:latin typeface="Cambria Math" panose="02040503050406030204" pitchFamily="18" charset="0"/>
                            <a:ea typeface="黑体" panose="02010609060101010101" pitchFamily="49" charset="-122"/>
                          </a:rPr>
                        </m:ctrlPr>
                      </m:sSubPr>
                      <m:e>
                        <m:r>
                          <a:rPr lang="en-US" altLang="zh-CN" sz="2400" b="0" i="1" dirty="0" smtClean="0">
                            <a:latin typeface="Cambria Math" panose="02040503050406030204"/>
                            <a:ea typeface="黑体" panose="02010609060101010101" pitchFamily="49" charset="-122"/>
                          </a:rPr>
                          <m:t>𝑦</m:t>
                        </m:r>
                      </m:e>
                      <m:sub>
                        <m:r>
                          <a:rPr lang="en-US" altLang="zh-CN" sz="2400" b="0" i="1" dirty="0" smtClean="0">
                            <a:latin typeface="Cambria Math" panose="02040503050406030204"/>
                            <a:ea typeface="黑体" panose="02010609060101010101" pitchFamily="49" charset="-122"/>
                          </a:rPr>
                          <m:t>𝑖</m:t>
                        </m:r>
                      </m:sub>
                    </m:sSub>
                  </m:oMath>
                </a14:m>
                <a:endParaRPr lang="en-US" altLang="zh-CN" sz="2400" dirty="0">
                  <a:ea typeface="黑体" panose="02010609060101010101" pitchFamily="49" charset="-122"/>
                </a:endParaRPr>
              </a:p>
            </p:txBody>
          </p:sp>
        </mc:Choice>
        <mc:Fallback>
          <p:sp>
            <p:nvSpPr>
              <p:cNvPr id="17" name="TextBox 8"/>
              <p:cNvSpPr txBox="1">
                <a:spLocks noRot="1" noChangeAspect="1" noMove="1" noResize="1" noEditPoints="1" noAdjustHandles="1" noChangeArrowheads="1" noChangeShapeType="1" noTextEdit="1"/>
              </p:cNvSpPr>
              <p:nvPr/>
            </p:nvSpPr>
            <p:spPr>
              <a:xfrm>
                <a:off x="166258" y="1158428"/>
                <a:ext cx="3075709" cy="1684244"/>
              </a:xfrm>
              <a:prstGeom prst="rect">
                <a:avLst/>
              </a:prstGeom>
              <a:blipFill rotWithShape="1">
                <a:blip r:embed="rId3"/>
                <a:stretch>
                  <a:fillRect l="-17" t="-11" r="9" b="-1785"/>
                </a:stretch>
              </a:blipFill>
            </p:spPr>
            <p:txBody>
              <a:bodyPr/>
              <a:lstStyle/>
              <a:p>
                <a:r>
                  <a:rPr lang="zh-CN" altLang="en-US">
                    <a:noFill/>
                  </a:rPr>
                  <a:t> </a:t>
                </a:r>
              </a:p>
            </p:txBody>
          </p:sp>
        </mc:Fallback>
      </mc:AlternateContent>
      <p:grpSp>
        <p:nvGrpSpPr>
          <p:cNvPr id="18" name="组合 17"/>
          <p:cNvGrpSpPr/>
          <p:nvPr/>
        </p:nvGrpSpPr>
        <p:grpSpPr>
          <a:xfrm>
            <a:off x="1246956" y="2859165"/>
            <a:ext cx="928432" cy="1953831"/>
            <a:chOff x="1246955" y="2827347"/>
            <a:chExt cx="985607" cy="1985649"/>
          </a:xfrm>
        </p:grpSpPr>
        <p:sp>
          <p:nvSpPr>
            <p:cNvPr id="19" name="流程图: 磁盘 18"/>
            <p:cNvSpPr/>
            <p:nvPr/>
          </p:nvSpPr>
          <p:spPr>
            <a:xfrm>
              <a:off x="1246955" y="3406462"/>
              <a:ext cx="985607" cy="1406534"/>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0" name="上箭头 3"/>
            <p:cNvSpPr/>
            <p:nvPr/>
          </p:nvSpPr>
          <p:spPr>
            <a:xfrm>
              <a:off x="1620983" y="2827347"/>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磁盘 1"/>
          <p:cNvSpPr/>
          <p:nvPr/>
        </p:nvSpPr>
        <p:spPr>
          <a:xfrm>
            <a:off x="1150826" y="2719100"/>
            <a:ext cx="964856" cy="144932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 name="流程图: 磁盘 4"/>
          <p:cNvSpPr/>
          <p:nvPr/>
        </p:nvSpPr>
        <p:spPr>
          <a:xfrm>
            <a:off x="3904968" y="2804417"/>
            <a:ext cx="845125" cy="1352999"/>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3" name="圆角矩形 12"/>
              <p:cNvSpPr/>
              <p:nvPr/>
            </p:nvSpPr>
            <p:spPr bwMode="auto">
              <a:xfrm>
                <a:off x="563216" y="4566671"/>
                <a:ext cx="2583488" cy="85502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i="0" u="none" strike="noStrike" kern="0" cap="none" spc="0" normalizeH="0" baseline="0" noProof="0" dirty="0">
                    <a:ln>
                      <a:noFill/>
                    </a:ln>
                    <a:solidFill>
                      <a:srgbClr val="0070C0"/>
                    </a:solidFill>
                    <a:effectLst/>
                    <a:uLnTx/>
                    <a:uFillTx/>
                    <a:latin typeface="+mn-ea"/>
                    <a:cs typeface="Times New Roman" panose="02020603050405020304" pitchFamily="18" charset="0"/>
                  </a:rPr>
                  <a:t>训练数据集</a:t>
                </a:r>
                <a:endParaRPr kumimoji="0" lang="en-US" altLang="zh-CN" sz="2400" i="0" u="none" strike="noStrike" kern="0" cap="none" spc="0" normalizeH="0" baseline="0" noProof="0" dirty="0">
                  <a:ln>
                    <a:noFill/>
                  </a:ln>
                  <a:solidFill>
                    <a:srgbClr val="0070C0"/>
                  </a:solidFill>
                  <a:effectLst/>
                  <a:uLnTx/>
                  <a:uFillTx/>
                  <a:latin typeface="+mn-ea"/>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4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𝑥</m:t>
                              </m:r>
                            </m:e>
                            <m:sub>
                              <m:r>
                                <a:rPr kumimoji="0" lang="en-US" altLang="zh-CN" sz="24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sub>
                          </m:sSub>
                          <m:r>
                            <a:rPr kumimoji="0" lang="en-US" altLang="zh-CN" sz="24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sSub>
                            <m:sSubPr>
                              <m:ctrlPr>
                                <a:rPr kumimoji="0" lang="en-US" altLang="zh-CN" sz="24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sSubPr>
                            <m:e>
                              <m:r>
                                <a:rPr kumimoji="0" lang="en-US" altLang="zh-CN" sz="24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𝑦</m:t>
                              </m:r>
                            </m:e>
                            <m:sub>
                              <m:r>
                                <a:rPr kumimoji="0" lang="en-US" altLang="zh-CN" sz="24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sub>
                          </m:sSub>
                        </m:e>
                      </m:d>
                      <m:r>
                        <a:rPr kumimoji="0" lang="en-US" altLang="zh-CN" sz="24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r>
                        <a:rPr kumimoji="0" lang="en-US" altLang="zh-CN" sz="24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1</m:t>
                      </m:r>
                      <m:r>
                        <a:rPr kumimoji="0" lang="en-US" altLang="zh-CN" sz="24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4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𝑛</m:t>
                      </m:r>
                    </m:oMath>
                  </m:oMathPara>
                </a14:m>
                <a:endParaRPr kumimoji="0" lang="en-US" altLang="zh-CN" sz="2400" i="0" u="none" strike="noStrike" kern="0" cap="none" spc="0" normalizeH="0" baseline="0" noProof="0" dirty="0">
                  <a:ln>
                    <a:noFill/>
                  </a:ln>
                  <a:solidFill>
                    <a:srgbClr val="0070C0"/>
                  </a:solidFill>
                  <a:effectLst/>
                  <a:uLnTx/>
                  <a:uFillTx/>
                  <a:latin typeface="+mn-ea"/>
                  <a:cs typeface="Times New Roman" panose="02020603050405020304" pitchFamily="18" charset="0"/>
                </a:endParaRPr>
              </a:p>
            </p:txBody>
          </p:sp>
        </mc:Choice>
        <mc:Fallback>
          <p:sp>
            <p:nvSpPr>
              <p:cNvPr id="13" name="圆角矩形 12"/>
              <p:cNvSpPr>
                <a:spLocks noRot="1" noChangeAspect="1" noMove="1" noResize="1" noEditPoints="1" noAdjustHandles="1" noChangeArrowheads="1" noChangeShapeType="1" noTextEdit="1"/>
              </p:cNvSpPr>
              <p:nvPr/>
            </p:nvSpPr>
            <p:spPr bwMode="auto">
              <a:xfrm>
                <a:off x="563216" y="4566671"/>
                <a:ext cx="2583488" cy="855025"/>
              </a:xfrm>
              <a:prstGeom prst="roundRect">
                <a:avLst/>
              </a:prstGeom>
              <a:blipFill rotWithShape="1">
                <a:blip r:embed="rId1"/>
                <a:stretch>
                  <a:fillRect l="-1498" t="-2199" r="-1513" b="-6825"/>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圆角矩形 11"/>
              <p:cNvSpPr/>
              <p:nvPr/>
            </p:nvSpPr>
            <p:spPr bwMode="auto">
              <a:xfrm>
                <a:off x="3278732" y="4556328"/>
                <a:ext cx="2779880" cy="85502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2400" i="0" u="none" strike="noStrike" kern="0" cap="none" spc="0" normalizeH="0" baseline="0" noProof="0" dirty="0">
                  <a:ln>
                    <a:noFill/>
                  </a:ln>
                  <a:solidFill>
                    <a:srgbClr val="0070C0"/>
                  </a:solidFill>
                  <a:effectLst/>
                  <a:uLnTx/>
                  <a:uFillTx/>
                  <a:latin typeface="+mn-ea"/>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i="0" u="none" strike="noStrike" kern="0" cap="none" spc="0" normalizeH="0" baseline="0" noProof="0" dirty="0">
                    <a:ln>
                      <a:noFill/>
                    </a:ln>
                    <a:solidFill>
                      <a:srgbClr val="0070C0"/>
                    </a:solidFill>
                    <a:effectLst/>
                    <a:uLnTx/>
                    <a:uFillTx/>
                    <a:latin typeface="+mn-ea"/>
                    <a:cs typeface="Times New Roman" panose="02020603050405020304" pitchFamily="18" charset="0"/>
                  </a:rPr>
                  <a:t>测试数据集</a:t>
                </a:r>
                <a:endParaRPr kumimoji="0" lang="en-US" altLang="zh-CN" sz="2400" i="0" u="none" strike="noStrike" kern="0" cap="none" spc="0" normalizeH="0" baseline="0" noProof="0" dirty="0">
                  <a:ln>
                    <a:noFill/>
                  </a:ln>
                  <a:solidFill>
                    <a:srgbClr val="0070C0"/>
                  </a:solidFill>
                  <a:effectLst/>
                  <a:uLnTx/>
                  <a:uFillTx/>
                  <a:latin typeface="+mn-ea"/>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2400" i="1" kern="0">
                              <a:solidFill>
                                <a:srgbClr val="0070C0"/>
                              </a:solidFill>
                              <a:latin typeface="Cambria Math" panose="02040503050406030204" pitchFamily="18" charset="0"/>
                              <a:cs typeface="Times New Roman" panose="02020603050405020304" pitchFamily="18" charset="0"/>
                            </a:rPr>
                          </m:ctrlPr>
                        </m:dPr>
                        <m:e>
                          <m:sSup>
                            <m:sSupPr>
                              <m:ctrlPr>
                                <a:rPr lang="en-US" altLang="zh-CN" sz="2400" i="1" kern="0">
                                  <a:solidFill>
                                    <a:srgbClr val="0070C0"/>
                                  </a:solidFill>
                                  <a:latin typeface="Cambria Math" panose="02040503050406030204" pitchFamily="18" charset="0"/>
                                  <a:cs typeface="Times New Roman" panose="02020603050405020304" pitchFamily="18" charset="0"/>
                                </a:rPr>
                              </m:ctrlPr>
                            </m:sSupPr>
                            <m:e>
                              <m:sSub>
                                <m:sSubPr>
                                  <m:ctrlPr>
                                    <a:rPr lang="en-US" altLang="zh-CN" sz="2400" i="1" kern="0">
                                      <a:solidFill>
                                        <a:srgbClr val="0070C0"/>
                                      </a:solidFill>
                                      <a:latin typeface="Cambria Math" panose="02040503050406030204" pitchFamily="18" charset="0"/>
                                      <a:cs typeface="Times New Roman" panose="02020603050405020304" pitchFamily="18" charset="0"/>
                                    </a:rPr>
                                  </m:ctrlPr>
                                </m:sSubPr>
                                <m:e>
                                  <m:r>
                                    <a:rPr lang="en-US" altLang="zh-CN" sz="2400" b="0" i="1" kern="0" smtClean="0">
                                      <a:solidFill>
                                        <a:srgbClr val="0070C0"/>
                                      </a:solidFill>
                                      <a:latin typeface="Cambria Math" panose="02040503050406030204" pitchFamily="18" charset="0"/>
                                      <a:cs typeface="Times New Roman" panose="02020603050405020304" pitchFamily="18" charset="0"/>
                                    </a:rPr>
                                    <m:t>𝑥</m:t>
                                  </m:r>
                                </m:e>
                                <m:sub>
                                  <m:r>
                                    <a:rPr lang="en-US" altLang="zh-CN" sz="2400" b="0" i="1" kern="0" smtClean="0">
                                      <a:solidFill>
                                        <a:srgbClr val="0070C0"/>
                                      </a:solidFill>
                                      <a:latin typeface="Cambria Math" panose="02040503050406030204" pitchFamily="18" charset="0"/>
                                      <a:cs typeface="Times New Roman" panose="02020603050405020304" pitchFamily="18" charset="0"/>
                                    </a:rPr>
                                    <m:t>𝑖</m:t>
                                  </m:r>
                                </m:sub>
                              </m:sSub>
                            </m:e>
                            <m:sup>
                              <m:r>
                                <a:rPr lang="en-US" altLang="zh-CN" sz="2400" b="0" i="1" kern="0" smtClean="0">
                                  <a:solidFill>
                                    <a:srgbClr val="0070C0"/>
                                  </a:solidFill>
                                  <a:latin typeface="Cambria Math" panose="02040503050406030204" pitchFamily="18" charset="0"/>
                                  <a:cs typeface="Times New Roman" panose="02020603050405020304" pitchFamily="18" charset="0"/>
                                </a:rPr>
                                <m:t>′</m:t>
                              </m:r>
                            </m:sup>
                          </m:sSup>
                          <m:r>
                            <a:rPr lang="en-US" altLang="zh-CN" sz="2400" b="0" i="1" kern="0" smtClean="0">
                              <a:solidFill>
                                <a:srgbClr val="0070C0"/>
                              </a:solidFill>
                              <a:latin typeface="Cambria Math" panose="02040503050406030204" pitchFamily="18" charset="0"/>
                              <a:cs typeface="Times New Roman" panose="02020603050405020304" pitchFamily="18" charset="0"/>
                            </a:rPr>
                            <m:t>,</m:t>
                          </m:r>
                          <m:sSup>
                            <m:sSupPr>
                              <m:ctrlPr>
                                <a:rPr lang="en-US" altLang="zh-CN" sz="2400" i="1" kern="0">
                                  <a:solidFill>
                                    <a:srgbClr val="0070C0"/>
                                  </a:solidFill>
                                  <a:latin typeface="Cambria Math" panose="02040503050406030204" pitchFamily="18" charset="0"/>
                                  <a:cs typeface="Times New Roman" panose="02020603050405020304" pitchFamily="18" charset="0"/>
                                </a:rPr>
                              </m:ctrlPr>
                            </m:sSupPr>
                            <m:e>
                              <m:sSub>
                                <m:sSubPr>
                                  <m:ctrlPr>
                                    <a:rPr lang="en-US" altLang="zh-CN" sz="2400" i="1" kern="0">
                                      <a:solidFill>
                                        <a:srgbClr val="0070C0"/>
                                      </a:solidFill>
                                      <a:latin typeface="Cambria Math" panose="02040503050406030204" pitchFamily="18" charset="0"/>
                                      <a:cs typeface="Times New Roman" panose="02020603050405020304" pitchFamily="18" charset="0"/>
                                    </a:rPr>
                                  </m:ctrlPr>
                                </m:sSubPr>
                                <m:e>
                                  <m:r>
                                    <a:rPr lang="en-US" altLang="zh-CN" sz="2400" b="0" i="1" kern="0" smtClean="0">
                                      <a:solidFill>
                                        <a:srgbClr val="0070C0"/>
                                      </a:solidFill>
                                      <a:latin typeface="Cambria Math" panose="02040503050406030204" pitchFamily="18" charset="0"/>
                                      <a:cs typeface="Times New Roman" panose="02020603050405020304" pitchFamily="18" charset="0"/>
                                    </a:rPr>
                                    <m:t>𝑦</m:t>
                                  </m:r>
                                </m:e>
                                <m:sub>
                                  <m:r>
                                    <a:rPr lang="en-US" altLang="zh-CN" sz="2400" b="0" i="1" kern="0" smtClean="0">
                                      <a:solidFill>
                                        <a:srgbClr val="0070C0"/>
                                      </a:solidFill>
                                      <a:latin typeface="Cambria Math" panose="02040503050406030204" pitchFamily="18" charset="0"/>
                                      <a:cs typeface="Times New Roman" panose="02020603050405020304" pitchFamily="18" charset="0"/>
                                    </a:rPr>
                                    <m:t>𝑖</m:t>
                                  </m:r>
                                </m:sub>
                              </m:sSub>
                            </m:e>
                            <m:sup>
                              <m:r>
                                <a:rPr lang="en-US" altLang="zh-CN" sz="2400" b="0" i="1" kern="0" smtClean="0">
                                  <a:solidFill>
                                    <a:srgbClr val="0070C0"/>
                                  </a:solidFill>
                                  <a:latin typeface="Cambria Math" panose="02040503050406030204" pitchFamily="18" charset="0"/>
                                  <a:cs typeface="Times New Roman" panose="02020603050405020304" pitchFamily="18" charset="0"/>
                                </a:rPr>
                                <m:t>′</m:t>
                              </m:r>
                            </m:sup>
                          </m:sSup>
                        </m:e>
                      </m:d>
                      <m:r>
                        <a:rPr lang="en-US" altLang="zh-CN" sz="2400" b="0" i="1" kern="0" smtClean="0">
                          <a:solidFill>
                            <a:srgbClr val="0070C0"/>
                          </a:solidFill>
                          <a:latin typeface="Cambria Math" panose="02040503050406030204" pitchFamily="18" charset="0"/>
                          <a:cs typeface="Times New Roman" panose="02020603050405020304" pitchFamily="18" charset="0"/>
                        </a:rPr>
                        <m:t>,</m:t>
                      </m:r>
                      <m:r>
                        <a:rPr lang="en-US" altLang="zh-CN" sz="2400" b="0" i="1" kern="0" smtClean="0">
                          <a:solidFill>
                            <a:srgbClr val="0070C0"/>
                          </a:solidFill>
                          <a:latin typeface="Cambria Math" panose="02040503050406030204" pitchFamily="18" charset="0"/>
                          <a:cs typeface="Times New Roman" panose="02020603050405020304" pitchFamily="18" charset="0"/>
                        </a:rPr>
                        <m:t>𝑖</m:t>
                      </m:r>
                      <m:r>
                        <a:rPr lang="en-US" altLang="zh-CN" sz="2400" b="0" i="1" kern="0" smtClean="0">
                          <a:solidFill>
                            <a:srgbClr val="0070C0"/>
                          </a:solidFill>
                          <a:latin typeface="Cambria Math" panose="02040503050406030204" pitchFamily="18" charset="0"/>
                          <a:cs typeface="Times New Roman" panose="02020603050405020304" pitchFamily="18" charset="0"/>
                        </a:rPr>
                        <m:t>=</m:t>
                      </m:r>
                      <m:r>
                        <a:rPr lang="en-US" altLang="zh-CN" sz="2400" b="0" i="1" kern="0" smtClean="0">
                          <a:solidFill>
                            <a:srgbClr val="0070C0"/>
                          </a:solidFill>
                          <a:latin typeface="Cambria Math" panose="02040503050406030204" pitchFamily="18" charset="0"/>
                          <a:cs typeface="Times New Roman" panose="02020603050405020304" pitchFamily="18" charset="0"/>
                        </a:rPr>
                        <m:t>1</m:t>
                      </m:r>
                      <m:r>
                        <a:rPr lang="en-US" altLang="zh-CN" sz="2400" b="0" i="1" kern="0" smtClean="0">
                          <a:solidFill>
                            <a:srgbClr val="0070C0"/>
                          </a:solidFill>
                          <a:latin typeface="Cambria Math" panose="02040503050406030204" pitchFamily="18" charset="0"/>
                          <a:cs typeface="Times New Roman" panose="02020603050405020304" pitchFamily="18" charset="0"/>
                        </a:rPr>
                        <m:t>,…,</m:t>
                      </m:r>
                      <m:r>
                        <a:rPr lang="en-US" altLang="zh-CN" sz="2400" b="0" i="1" kern="0" smtClean="0">
                          <a:solidFill>
                            <a:srgbClr val="0070C0"/>
                          </a:solidFill>
                          <a:latin typeface="Cambria Math" panose="02040503050406030204" pitchFamily="18" charset="0"/>
                          <a:cs typeface="Times New Roman" panose="02020603050405020304" pitchFamily="18" charset="0"/>
                        </a:rPr>
                        <m:t>𝑚</m:t>
                      </m:r>
                    </m:oMath>
                  </m:oMathPara>
                </a14:m>
                <a:endParaRPr lang="en-US" altLang="zh-CN" sz="2400" kern="0" dirty="0">
                  <a:solidFill>
                    <a:srgbClr val="0070C0"/>
                  </a:solidFill>
                  <a:latin typeface="+mn-ea"/>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2400" i="0" u="none" strike="noStrike" kern="0" cap="none" spc="0" normalizeH="0" baseline="0" noProof="0" dirty="0">
                  <a:ln>
                    <a:noFill/>
                  </a:ln>
                  <a:solidFill>
                    <a:srgbClr val="0070C0"/>
                  </a:solidFill>
                  <a:effectLst/>
                  <a:uLnTx/>
                  <a:uFillTx/>
                  <a:latin typeface="+mn-ea"/>
                  <a:cs typeface="Times New Roman" panose="02020603050405020304" pitchFamily="18" charset="0"/>
                </a:endParaRPr>
              </a:p>
            </p:txBody>
          </p:sp>
        </mc:Choice>
        <mc:Fallback>
          <p:sp>
            <p:nvSpPr>
              <p:cNvPr id="12" name="圆角矩形 11"/>
              <p:cNvSpPr>
                <a:spLocks noRot="1" noChangeAspect="1" noMove="1" noResize="1" noEditPoints="1" noAdjustHandles="1" noChangeArrowheads="1" noChangeShapeType="1" noTextEdit="1"/>
              </p:cNvSpPr>
              <p:nvPr/>
            </p:nvSpPr>
            <p:spPr bwMode="auto">
              <a:xfrm>
                <a:off x="3278732" y="4556328"/>
                <a:ext cx="2779880" cy="855027"/>
              </a:xfrm>
              <a:prstGeom prst="roundRect">
                <a:avLst/>
              </a:prstGeom>
              <a:blipFill rotWithShape="1">
                <a:blip r:embed="rId2"/>
                <a:stretch>
                  <a:fillRect l="-1402" t="-37157" r="-3355" b="-41826"/>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16" name="流程图: 磁盘 15"/>
          <p:cNvSpPr/>
          <p:nvPr/>
        </p:nvSpPr>
        <p:spPr>
          <a:xfrm>
            <a:off x="6363258" y="2533433"/>
            <a:ext cx="1959429" cy="1670852"/>
          </a:xfrm>
          <a:prstGeom prst="flowChartMagneticDisk">
            <a:avLst/>
          </a:prstGeom>
          <a:gradFill>
            <a:gsLst>
              <a:gs pos="0">
                <a:srgbClr val="FFEFD1"/>
              </a:gs>
              <a:gs pos="64999">
                <a:srgbClr val="F0EBD5"/>
              </a:gs>
              <a:gs pos="100000">
                <a:srgbClr val="D1C39F"/>
              </a:gs>
            </a:gsLst>
            <a:lin ang="5400000" scaled="0"/>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15"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监督学习：训练数据与测试数据</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grpSp>
        <p:nvGrpSpPr>
          <p:cNvPr id="4" name="组合 3"/>
          <p:cNvGrpSpPr/>
          <p:nvPr/>
        </p:nvGrpSpPr>
        <p:grpSpPr>
          <a:xfrm>
            <a:off x="563216" y="1267678"/>
            <a:ext cx="7759471" cy="1200329"/>
            <a:chOff x="563216" y="1267678"/>
            <a:chExt cx="7759471" cy="1200329"/>
          </a:xfrm>
        </p:grpSpPr>
        <mc:AlternateContent xmlns:mc="http://schemas.openxmlformats.org/markup-compatibility/2006">
          <mc:Choice xmlns:a14="http://schemas.microsoft.com/office/drawing/2010/main" Requires="a14">
            <p:sp>
              <p:nvSpPr>
                <p:cNvPr id="9" name="TextBox 8"/>
                <p:cNvSpPr txBox="1"/>
                <p:nvPr/>
              </p:nvSpPr>
              <p:spPr>
                <a:xfrm>
                  <a:off x="563216" y="1267678"/>
                  <a:ext cx="1935656" cy="12003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a:ea typeface="黑体" panose="02010609060101010101" pitchFamily="49" charset="-122"/>
                          </a:rPr>
                          <m:t>从训练数据集</m:t>
                        </m:r>
                      </m:oMath>
                    </m:oMathPara>
                  </a14:m>
                  <a:endParaRPr lang="en-US" altLang="zh-CN" sz="2400" i="1" dirty="0">
                    <a:latin typeface="Cambria Math" panose="02040503050406030204"/>
                    <a:ea typeface="黑体" panose="02010609060101010101" pitchFamily="49" charset="-122"/>
                  </a:endParaRPr>
                </a:p>
                <a:p>
                  <a14:m>
                    <m:oMathPara xmlns:m="http://schemas.openxmlformats.org/officeDocument/2006/math">
                      <m:oMathParaPr>
                        <m:jc m:val="centerGroup"/>
                      </m:oMathParaPr>
                      <m:oMath xmlns:m="http://schemas.openxmlformats.org/officeDocument/2006/math">
                        <m:r>
                          <a:rPr lang="zh-CN" altLang="en-US" sz="2400" i="1">
                            <a:latin typeface="Cambria Math" panose="02040503050406030204"/>
                            <a:ea typeface="黑体" panose="02010609060101010101" pitchFamily="49" charset="-122"/>
                          </a:rPr>
                          <m:t>学习得到</m:t>
                        </m:r>
                      </m:oMath>
                    </m:oMathPara>
                  </a14:m>
                  <a:endParaRPr lang="en-US" altLang="zh-CN" sz="2400" i="1" dirty="0">
                    <a:latin typeface="Cambria Math" panose="02040503050406030204"/>
                    <a:ea typeface="黑体" panose="02010609060101010101" pitchFamily="49" charset="-122"/>
                  </a:endParaRPr>
                </a:p>
                <a:p>
                  <a14:m>
                    <m:oMathPara xmlns:m="http://schemas.openxmlformats.org/officeDocument/2006/math">
                      <m:oMathParaPr>
                        <m:jc m:val="centerGroup"/>
                      </m:oMathParaPr>
                      <m:oMath xmlns:m="http://schemas.openxmlformats.org/officeDocument/2006/math">
                        <m:r>
                          <a:rPr lang="zh-CN" altLang="en-US" sz="2400" i="1">
                            <a:latin typeface="Cambria Math" panose="02040503050406030204"/>
                            <a:ea typeface="黑体" panose="02010609060101010101" pitchFamily="49" charset="-122"/>
                          </a:rPr>
                          <m:t>映射函数</m:t>
                        </m:r>
                        <m:r>
                          <a:rPr lang="en-US" altLang="zh-CN" sz="2400" b="0" i="1" smtClean="0">
                            <a:latin typeface="Cambria Math" panose="02040503050406030204"/>
                            <a:ea typeface="黑体" panose="02010609060101010101" pitchFamily="49" charset="-122"/>
                          </a:rPr>
                          <m:t>𝑓</m:t>
                        </m:r>
                      </m:oMath>
                    </m:oMathPara>
                  </a14:m>
                  <a:endParaRPr lang="zh-CN" altLang="en-US" sz="2400" dirty="0">
                    <a:ea typeface="黑体" panose="02010609060101010101" pitchFamily="49" charset="-122"/>
                  </a:endParaRPr>
                </a:p>
              </p:txBody>
            </p:sp>
          </mc:Choice>
          <mc:Fallback>
            <p:sp>
              <p:nvSpPr>
                <p:cNvPr id="9" name="TextBox 8"/>
                <p:cNvSpPr txBox="1">
                  <a:spLocks noRot="1" noChangeAspect="1" noMove="1" noResize="1" noEditPoints="1" noAdjustHandles="1" noChangeArrowheads="1" noChangeShapeType="1" noTextEdit="1"/>
                </p:cNvSpPr>
                <p:nvPr/>
              </p:nvSpPr>
              <p:spPr>
                <a:xfrm>
                  <a:off x="563216" y="1267678"/>
                  <a:ext cx="1935656" cy="1200329"/>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3146704" y="1292104"/>
                  <a:ext cx="2297891" cy="8309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a:ea typeface="黑体" panose="02010609060101010101" pitchFamily="49" charset="-122"/>
                          </a:rPr>
                          <m:t>在测试数据</m:t>
                        </m:r>
                        <m:r>
                          <a:rPr lang="zh-CN" altLang="en-US" sz="2400" b="0" i="1" smtClean="0">
                            <a:latin typeface="Cambria Math" panose="02040503050406030204"/>
                            <a:ea typeface="黑体" panose="02010609060101010101" pitchFamily="49" charset="-122"/>
                          </a:rPr>
                          <m:t>集</m:t>
                        </m:r>
                      </m:oMath>
                    </m:oMathPara>
                  </a14:m>
                  <a:endParaRPr lang="en-US" altLang="zh-CN" sz="2400" b="0" i="1" dirty="0">
                    <a:latin typeface="Cambria Math" panose="02040503050406030204"/>
                    <a:ea typeface="黑体" panose="02010609060101010101" pitchFamily="49" charset="-122"/>
                  </a:endParaRPr>
                </a:p>
                <a:p>
                  <a14:m>
                    <m:oMathPara xmlns:m="http://schemas.openxmlformats.org/officeDocument/2006/math">
                      <m:oMathParaPr>
                        <m:jc m:val="centerGroup"/>
                      </m:oMathParaPr>
                      <m:oMath xmlns:m="http://schemas.openxmlformats.org/officeDocument/2006/math">
                        <m:r>
                          <a:rPr lang="zh-CN" altLang="en-US" sz="2400" i="1">
                            <a:latin typeface="Cambria Math" panose="02040503050406030204"/>
                            <a:ea typeface="黑体" panose="02010609060101010101" pitchFamily="49" charset="-122"/>
                          </a:rPr>
                          <m:t>测试映射函数</m:t>
                        </m:r>
                        <m:r>
                          <a:rPr lang="en-US" altLang="zh-CN" sz="2400" b="0" i="1" smtClean="0">
                            <a:latin typeface="Cambria Math" panose="02040503050406030204"/>
                            <a:ea typeface="黑体" panose="02010609060101010101" pitchFamily="49" charset="-122"/>
                          </a:rPr>
                          <m:t>𝑓</m:t>
                        </m:r>
                      </m:oMath>
                    </m:oMathPara>
                  </a14:m>
                  <a:endParaRPr lang="zh-CN" altLang="en-US" sz="2400" dirty="0">
                    <a:ea typeface="黑体" panose="02010609060101010101" pitchFamily="49" charset="-122"/>
                  </a:endParaRPr>
                </a:p>
              </p:txBody>
            </p:sp>
          </mc:Choice>
          <mc:Fallback>
            <p:sp>
              <p:nvSpPr>
                <p:cNvPr id="14" name="TextBox 13"/>
                <p:cNvSpPr txBox="1">
                  <a:spLocks noRot="1" noChangeAspect="1" noMove="1" noResize="1" noEditPoints="1" noAdjustHandles="1" noChangeArrowheads="1" noChangeShapeType="1" noTextEdit="1"/>
                </p:cNvSpPr>
                <p:nvPr/>
              </p:nvSpPr>
              <p:spPr>
                <a:xfrm>
                  <a:off x="3146704" y="1292104"/>
                  <a:ext cx="2297891" cy="830997"/>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024796" y="1292104"/>
                  <a:ext cx="2297891" cy="8309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a:ea typeface="黑体" panose="02010609060101010101" pitchFamily="49" charset="-122"/>
                          </a:rPr>
                          <m:t>未知数据集</m:t>
                        </m:r>
                      </m:oMath>
                    </m:oMathPara>
                  </a14:m>
                  <a:endParaRPr lang="en-US" altLang="zh-CN" sz="2400" b="0" i="1" dirty="0">
                    <a:latin typeface="Cambria Math" panose="02040503050406030204"/>
                    <a:ea typeface="黑体" panose="02010609060101010101" pitchFamily="49" charset="-122"/>
                  </a:endParaRPr>
                </a:p>
                <a:p>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a:ea typeface="黑体" panose="02010609060101010101" pitchFamily="49" charset="-122"/>
                          </a:rPr>
                          <m:t>上</m:t>
                        </m:r>
                        <m:r>
                          <a:rPr lang="zh-CN" altLang="en-US" sz="2400" i="1">
                            <a:latin typeface="Cambria Math" panose="02040503050406030204"/>
                            <a:ea typeface="黑体" panose="02010609060101010101" pitchFamily="49" charset="-122"/>
                          </a:rPr>
                          <m:t>测试映射函数</m:t>
                        </m:r>
                        <m:r>
                          <a:rPr lang="en-US" altLang="zh-CN" sz="2400" b="0" i="1" smtClean="0">
                            <a:latin typeface="Cambria Math" panose="02040503050406030204"/>
                            <a:ea typeface="黑体" panose="02010609060101010101" pitchFamily="49" charset="-122"/>
                          </a:rPr>
                          <m:t>𝑓</m:t>
                        </m:r>
                      </m:oMath>
                    </m:oMathPara>
                  </a14:m>
                  <a:endParaRPr lang="zh-CN" altLang="en-US" sz="2400" dirty="0">
                    <a:ea typeface="黑体" panose="02010609060101010101" pitchFamily="49" charset="-122"/>
                  </a:endParaRPr>
                </a:p>
              </p:txBody>
            </p:sp>
          </mc:Choice>
          <mc:Fallback>
            <p:sp>
              <p:nvSpPr>
                <p:cNvPr id="11" name="TextBox 10"/>
                <p:cNvSpPr txBox="1">
                  <a:spLocks noRot="1" noChangeAspect="1" noMove="1" noResize="1" noEditPoints="1" noAdjustHandles="1" noChangeArrowheads="1" noChangeShapeType="1" noTextEdit="1"/>
                </p:cNvSpPr>
                <p:nvPr/>
              </p:nvSpPr>
              <p:spPr>
                <a:xfrm>
                  <a:off x="6024796" y="1292104"/>
                  <a:ext cx="2297891" cy="830997"/>
                </a:xfrm>
                <a:prstGeom prst="rect">
                  <a:avLst/>
                </a:prstGeom>
                <a:blipFill rotWithShape="1">
                  <a:blip r:embed="rId5"/>
                </a:blipFill>
              </p:spPr>
              <p:txBody>
                <a:bodyPr/>
                <a:lstStyle/>
                <a:p>
                  <a:r>
                    <a:rPr lang="zh-CN" altLang="en-US">
                      <a:noFill/>
                    </a:rPr>
                    <a:t> </a:t>
                  </a:r>
                </a:p>
              </p:txBody>
            </p:sp>
          </mc:Fallback>
        </mc:AlternateContent>
        <p:sp>
          <p:nvSpPr>
            <p:cNvPr id="3" name="箭头: 右 2"/>
            <p:cNvSpPr/>
            <p:nvPr/>
          </p:nvSpPr>
          <p:spPr>
            <a:xfrm>
              <a:off x="2566503" y="1707602"/>
              <a:ext cx="647832" cy="373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p:cNvSpPr/>
            <p:nvPr/>
          </p:nvSpPr>
          <p:spPr>
            <a:xfrm>
              <a:off x="5410780" y="1680885"/>
              <a:ext cx="647832" cy="373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5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500"/>
                            </p:stCondLst>
                            <p:childTnLst>
                              <p:par>
                                <p:cTn id="25" presetID="42" presetClass="entr" presetSubtype="0" fill="hold" grpId="0" nodeType="after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3" grpId="0" animBg="1"/>
      <p:bldP spid="12"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8699" y="2063312"/>
            <a:ext cx="2683821" cy="4197559"/>
          </a:xfrm>
          <a:prstGeom prst="rect">
            <a:avLst/>
          </a:prstGeom>
          <a:solidFill>
            <a:schemeClr val="bg2">
              <a:lumMod val="90000"/>
            </a:schemeClr>
          </a:solidFill>
        </p:spPr>
        <p:txBody>
          <a:bodyPr wrap="square">
            <a:spAutoFit/>
          </a:bodyPr>
          <a:lstStyle/>
          <a:p>
            <a:pPr algn="just">
              <a:lnSpc>
                <a:spcPct val="130000"/>
              </a:lnSpc>
            </a:pP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经验风险</a:t>
            </a:r>
            <a:endParaRPr lang="en-US" altLang="zh-CN" sz="26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30000"/>
              </a:lnSpc>
            </a:pP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(empirical risk )</a:t>
            </a:r>
            <a:endParaRPr lang="en-US" altLang="zh-CN" sz="2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30000"/>
              </a:lnSpc>
              <a:buFont typeface="Wingdings" panose="05000000000000000000" pitchFamily="2" charset="2"/>
              <a:buChar char="l"/>
            </a:pP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训练集中数据产生的损失。经验风险越小说明学习模型对训练数据拟合程度越好。</a:t>
            </a:r>
            <a:endParaRPr lang="zh-CN" altLang="en-US" sz="260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0" name="组合 9"/>
          <p:cNvGrpSpPr/>
          <p:nvPr/>
        </p:nvGrpSpPr>
        <p:grpSpPr>
          <a:xfrm>
            <a:off x="2551676" y="1120545"/>
            <a:ext cx="2531565" cy="3896571"/>
            <a:chOff x="2551676" y="1120545"/>
            <a:chExt cx="2531565" cy="3896571"/>
          </a:xfrm>
        </p:grpSpPr>
        <p:sp>
          <p:nvSpPr>
            <p:cNvPr id="2" name="流程图: 磁盘 1"/>
            <p:cNvSpPr/>
            <p:nvPr/>
          </p:nvSpPr>
          <p:spPr>
            <a:xfrm>
              <a:off x="2942085" y="2593738"/>
              <a:ext cx="964856" cy="144932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9" name="TextBox 8"/>
                <p:cNvSpPr txBox="1"/>
                <p:nvPr/>
              </p:nvSpPr>
              <p:spPr>
                <a:xfrm>
                  <a:off x="2551676" y="1120545"/>
                  <a:ext cx="1745674" cy="1200329"/>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a:ea typeface="黑体" panose="02010609060101010101" pitchFamily="49" charset="-122"/>
                          </a:rPr>
                          <m:t>从训练数据</m:t>
                        </m:r>
                      </m:oMath>
                    </m:oMathPara>
                  </a14:m>
                  <a:endParaRPr lang="en-US" altLang="zh-CN" sz="2400" i="1" dirty="0">
                    <a:latin typeface="Cambria Math" panose="02040503050406030204"/>
                    <a:ea typeface="黑体" panose="02010609060101010101" pitchFamily="49" charset="-122"/>
                  </a:endParaRPr>
                </a:p>
                <a:p>
                  <a:pPr algn="just"/>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a:ea typeface="黑体" panose="02010609060101010101" pitchFamily="49" charset="-122"/>
                          </a:rPr>
                          <m:t>集</m:t>
                        </m:r>
                        <m:r>
                          <a:rPr lang="zh-CN" altLang="en-US" sz="2400" i="1">
                            <a:latin typeface="Cambria Math" panose="02040503050406030204"/>
                            <a:ea typeface="黑体" panose="02010609060101010101" pitchFamily="49" charset="-122"/>
                          </a:rPr>
                          <m:t>学习得到</m:t>
                        </m:r>
                      </m:oMath>
                    </m:oMathPara>
                  </a14:m>
                  <a:endParaRPr lang="en-US" altLang="zh-CN" sz="2400" i="1" dirty="0">
                    <a:latin typeface="Cambria Math" panose="02040503050406030204"/>
                    <a:ea typeface="黑体" panose="02010609060101010101" pitchFamily="49" charset="-122"/>
                  </a:endParaRPr>
                </a:p>
                <a:p>
                  <a:pPr algn="just"/>
                  <a14:m>
                    <m:oMathPara xmlns:m="http://schemas.openxmlformats.org/officeDocument/2006/math">
                      <m:oMathParaPr>
                        <m:jc m:val="centerGroup"/>
                      </m:oMathParaPr>
                      <m:oMath xmlns:m="http://schemas.openxmlformats.org/officeDocument/2006/math">
                        <m:r>
                          <a:rPr lang="zh-CN" altLang="en-US" sz="2400" i="1">
                            <a:latin typeface="Cambria Math" panose="02040503050406030204"/>
                            <a:ea typeface="黑体" panose="02010609060101010101" pitchFamily="49" charset="-122"/>
                          </a:rPr>
                          <m:t>映射函数</m:t>
                        </m:r>
                        <m:r>
                          <a:rPr lang="en-US" altLang="zh-CN" sz="2400" b="0" i="1" smtClean="0">
                            <a:latin typeface="Cambria Math" panose="02040503050406030204"/>
                            <a:ea typeface="黑体" panose="02010609060101010101" pitchFamily="49" charset="-122"/>
                          </a:rPr>
                          <m:t>𝑓</m:t>
                        </m:r>
                      </m:oMath>
                    </m:oMathPara>
                  </a14:m>
                  <a:endParaRPr lang="zh-CN" altLang="en-US" sz="2400" dirty="0">
                    <a:ea typeface="黑体" panose="02010609060101010101" pitchFamily="49" charset="-122"/>
                  </a:endParaRPr>
                </a:p>
              </p:txBody>
            </p:sp>
          </mc:Choice>
          <mc:Fallback>
            <p:sp>
              <p:nvSpPr>
                <p:cNvPr id="9" name="TextBox 8"/>
                <p:cNvSpPr txBox="1">
                  <a:spLocks noRot="1" noChangeAspect="1" noMove="1" noResize="1" noEditPoints="1" noAdjustHandles="1" noChangeArrowheads="1" noChangeShapeType="1" noTextEdit="1"/>
                </p:cNvSpPr>
                <p:nvPr/>
              </p:nvSpPr>
              <p:spPr>
                <a:xfrm>
                  <a:off x="2551676" y="1120545"/>
                  <a:ext cx="1745674" cy="1200329"/>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圆角矩形 12"/>
                <p:cNvSpPr/>
                <p:nvPr/>
              </p:nvSpPr>
              <p:spPr bwMode="auto">
                <a:xfrm>
                  <a:off x="2880454" y="4162091"/>
                  <a:ext cx="2202787" cy="85502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000" i="0" u="none" strike="noStrike" kern="0" cap="none" spc="0" normalizeH="0" baseline="0" noProof="0" dirty="0">
                      <a:ln>
                        <a:noFill/>
                      </a:ln>
                      <a:solidFill>
                        <a:srgbClr val="0070C0"/>
                      </a:solidFill>
                      <a:effectLst/>
                      <a:uLnTx/>
                      <a:uFillTx/>
                      <a:latin typeface="+mn-ea"/>
                      <a:cs typeface="Times New Roman" panose="02020603050405020304" pitchFamily="18" charset="0"/>
                    </a:rPr>
                    <a:t>训练数据集</a:t>
                  </a:r>
                  <a:endParaRPr kumimoji="0" lang="en-US" altLang="zh-CN" sz="2000" i="0" u="none" strike="noStrike" kern="0" cap="none" spc="0" normalizeH="0" baseline="0" noProof="0" dirty="0">
                    <a:ln>
                      <a:noFill/>
                    </a:ln>
                    <a:solidFill>
                      <a:srgbClr val="0070C0"/>
                    </a:solidFill>
                    <a:effectLst/>
                    <a:uLnTx/>
                    <a:uFillTx/>
                    <a:latin typeface="+mn-ea"/>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0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dPr>
                          <m:e>
                            <m:sSub>
                              <m:sSubPr>
                                <m:ctrlPr>
                                  <a:rPr kumimoji="0" lang="en-US" altLang="zh-CN" sz="20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sSubPr>
                              <m:e>
                                <m:r>
                                  <a:rPr kumimoji="0" lang="en-US" altLang="zh-CN" sz="20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𝑥</m:t>
                                </m:r>
                              </m:e>
                              <m:sub>
                                <m:r>
                                  <a:rPr kumimoji="0" lang="en-US" altLang="zh-CN" sz="20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sub>
                            </m:sSub>
                            <m:r>
                              <a:rPr kumimoji="0" lang="en-US" altLang="zh-CN" sz="20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sSub>
                              <m:sSubPr>
                                <m:ctrlPr>
                                  <a:rPr kumimoji="0" lang="en-US" altLang="zh-CN" sz="200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ctrlPr>
                              </m:sSubPr>
                              <m:e>
                                <m:r>
                                  <a:rPr kumimoji="0" lang="en-US" altLang="zh-CN" sz="20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𝑦</m:t>
                                </m:r>
                              </m:e>
                              <m:sub>
                                <m:r>
                                  <a:rPr kumimoji="0" lang="en-US" altLang="zh-CN" sz="20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sub>
                            </m:sSub>
                          </m:e>
                        </m:d>
                        <m:r>
                          <a:rPr kumimoji="0" lang="en-US" altLang="zh-CN" sz="20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0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𝑖</m:t>
                        </m:r>
                        <m:r>
                          <a:rPr kumimoji="0" lang="en-US" altLang="zh-CN" sz="20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0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1</m:t>
                        </m:r>
                        <m:r>
                          <a:rPr kumimoji="0" lang="en-US" altLang="zh-CN" sz="20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m:t>
                        </m:r>
                        <m:r>
                          <a:rPr kumimoji="0" lang="en-US" altLang="zh-CN" sz="2000" b="0" i="1" u="none" strike="noStrike" kern="0" cap="none" spc="0" normalizeH="0" baseline="0" noProof="0" smtClean="0">
                            <a:ln>
                              <a:noFill/>
                            </a:ln>
                            <a:solidFill>
                              <a:srgbClr val="0070C0"/>
                            </a:solidFill>
                            <a:effectLst/>
                            <a:uLnTx/>
                            <a:uFillTx/>
                            <a:latin typeface="Cambria Math" panose="02040503050406030204" pitchFamily="18" charset="0"/>
                            <a:cs typeface="Times New Roman" panose="02020603050405020304" pitchFamily="18" charset="0"/>
                          </a:rPr>
                          <m:t>𝑛</m:t>
                        </m:r>
                      </m:oMath>
                    </m:oMathPara>
                  </a14:m>
                  <a:endParaRPr kumimoji="0" lang="en-US" altLang="zh-CN" sz="2000" i="0" u="none" strike="noStrike" kern="0" cap="none" spc="0" normalizeH="0" baseline="0" noProof="0" dirty="0">
                    <a:ln>
                      <a:noFill/>
                    </a:ln>
                    <a:solidFill>
                      <a:srgbClr val="0070C0"/>
                    </a:solidFill>
                    <a:effectLst/>
                    <a:uLnTx/>
                    <a:uFillTx/>
                    <a:latin typeface="+mn-ea"/>
                    <a:cs typeface="Times New Roman" panose="02020603050405020304" pitchFamily="18" charset="0"/>
                  </a:endParaRPr>
                </a:p>
              </p:txBody>
            </p:sp>
          </mc:Choice>
          <mc:Fallback>
            <p:sp>
              <p:nvSpPr>
                <p:cNvPr id="13" name="圆角矩形 12"/>
                <p:cNvSpPr>
                  <a:spLocks noRot="1" noChangeAspect="1" noMove="1" noResize="1" noEditPoints="1" noAdjustHandles="1" noChangeArrowheads="1" noChangeShapeType="1" noTextEdit="1"/>
                </p:cNvSpPr>
                <p:nvPr/>
              </p:nvSpPr>
              <p:spPr bwMode="auto">
                <a:xfrm>
                  <a:off x="2880454" y="4162091"/>
                  <a:ext cx="2202787" cy="855025"/>
                </a:xfrm>
                <a:prstGeom prst="roundRect">
                  <a:avLst/>
                </a:prstGeom>
                <a:blipFill rotWithShape="1">
                  <a:blip r:embed="rId2"/>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grpSp>
      <p:grpSp>
        <p:nvGrpSpPr>
          <p:cNvPr id="11" name="组合 10"/>
          <p:cNvGrpSpPr/>
          <p:nvPr/>
        </p:nvGrpSpPr>
        <p:grpSpPr>
          <a:xfrm>
            <a:off x="3834581" y="1120545"/>
            <a:ext cx="2628764" cy="5044423"/>
            <a:chOff x="3834581" y="1120545"/>
            <a:chExt cx="2628764" cy="5044423"/>
          </a:xfrm>
        </p:grpSpPr>
        <p:sp>
          <p:nvSpPr>
            <p:cNvPr id="5" name="流程图: 磁盘 4"/>
            <p:cNvSpPr/>
            <p:nvPr/>
          </p:nvSpPr>
          <p:spPr>
            <a:xfrm>
              <a:off x="5083241" y="2597876"/>
              <a:ext cx="845125" cy="144519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8" name="圆角矩形 7"/>
                <p:cNvSpPr/>
                <p:nvPr/>
              </p:nvSpPr>
              <p:spPr bwMode="auto">
                <a:xfrm>
                  <a:off x="3834581" y="5309941"/>
                  <a:ext cx="2366340" cy="85502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20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0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测试数据集</a:t>
                  </a:r>
                  <a:endParaRPr kumimoji="0" lang="en-US" altLang="zh-CN" sz="20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2000" i="1" ker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sSup>
                              <m:sSupPr>
                                <m:ctrlPr>
                                  <a:rPr lang="en-US" altLang="zh-CN" sz="2000" i="1" ker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sz="2000" i="1" ker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𝑥</m:t>
                                    </m:r>
                                  </m:e>
                                  <m:sub>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𝑖</m:t>
                                    </m:r>
                                  </m:sub>
                                </m:sSub>
                              </m:e>
                              <m:sup>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sup>
                            </m:sSup>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sSup>
                              <m:sSupPr>
                                <m:ctrlPr>
                                  <a:rPr lang="en-US" altLang="zh-CN" sz="2000" i="1" ker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sz="2000" i="1" ker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𝑦</m:t>
                                    </m:r>
                                  </m:e>
                                  <m:sub>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𝑖</m:t>
                                    </m:r>
                                  </m:sub>
                                </m:sSub>
                              </m:e>
                              <m:sup>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sup>
                            </m:sSup>
                          </m:e>
                        </m:d>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𝑖</m:t>
                        </m:r>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1</m:t>
                        </m:r>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20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𝑚</m:t>
                        </m:r>
                      </m:oMath>
                    </m:oMathPara>
                  </a14:m>
                  <a:endParaRPr lang="en-US" altLang="zh-CN" sz="20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20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圆角矩形 7"/>
                <p:cNvSpPr>
                  <a:spLocks noRot="1" noChangeAspect="1" noMove="1" noResize="1" noEditPoints="1" noAdjustHandles="1" noChangeArrowheads="1" noChangeShapeType="1" noTextEdit="1"/>
                </p:cNvSpPr>
                <p:nvPr/>
              </p:nvSpPr>
              <p:spPr bwMode="auto">
                <a:xfrm>
                  <a:off x="3834581" y="5309941"/>
                  <a:ext cx="2366340" cy="855027"/>
                </a:xfrm>
                <a:prstGeom prst="roundRect">
                  <a:avLst/>
                </a:prstGeom>
                <a:blipFill rotWithShape="1">
                  <a:blip r:embed="rId3"/>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4548263" y="1120545"/>
                  <a:ext cx="1915082" cy="12003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a:ea typeface="黑体" panose="02010609060101010101" pitchFamily="49" charset="-122"/>
                          </a:rPr>
                          <m:t>在测试数据</m:t>
                        </m:r>
                      </m:oMath>
                    </m:oMathPara>
                  </a14:m>
                  <a:endParaRPr lang="en-US" altLang="zh-CN" sz="2400" i="1" dirty="0">
                    <a:latin typeface="Cambria Math" panose="02040503050406030204"/>
                    <a:ea typeface="黑体" panose="02010609060101010101" pitchFamily="49" charset="-122"/>
                  </a:endParaRPr>
                </a:p>
                <a:p>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a:ea typeface="黑体" panose="02010609060101010101" pitchFamily="49" charset="-122"/>
                          </a:rPr>
                          <m:t>集</m:t>
                        </m:r>
                        <m:r>
                          <a:rPr lang="zh-CN" altLang="en-US" sz="2400" i="1">
                            <a:latin typeface="Cambria Math" panose="02040503050406030204"/>
                            <a:ea typeface="黑体" panose="02010609060101010101" pitchFamily="49" charset="-122"/>
                          </a:rPr>
                          <m:t>测试映射</m:t>
                        </m:r>
                      </m:oMath>
                    </m:oMathPara>
                  </a14:m>
                  <a:endParaRPr lang="en-US" altLang="zh-CN" sz="2400" i="1" dirty="0">
                    <a:latin typeface="Cambria Math" panose="02040503050406030204"/>
                    <a:ea typeface="黑体" panose="02010609060101010101" pitchFamily="49" charset="-122"/>
                  </a:endParaRPr>
                </a:p>
                <a:p>
                  <a14:m>
                    <m:oMathPara xmlns:m="http://schemas.openxmlformats.org/officeDocument/2006/math">
                      <m:oMathParaPr>
                        <m:jc m:val="centerGroup"/>
                      </m:oMathParaPr>
                      <m:oMath xmlns:m="http://schemas.openxmlformats.org/officeDocument/2006/math">
                        <m:r>
                          <a:rPr lang="zh-CN" altLang="en-US" sz="2400" i="1">
                            <a:latin typeface="Cambria Math" panose="02040503050406030204"/>
                            <a:ea typeface="黑体" panose="02010609060101010101" pitchFamily="49" charset="-122"/>
                          </a:rPr>
                          <m:t>函数</m:t>
                        </m:r>
                        <m:r>
                          <a:rPr lang="en-US" altLang="zh-CN" sz="2400" b="0" i="1" smtClean="0">
                            <a:latin typeface="Cambria Math" panose="02040503050406030204"/>
                            <a:ea typeface="黑体" panose="02010609060101010101" pitchFamily="49" charset="-122"/>
                          </a:rPr>
                          <m:t>𝑓</m:t>
                        </m:r>
                      </m:oMath>
                    </m:oMathPara>
                  </a14:m>
                  <a:endParaRPr lang="zh-CN" altLang="en-US" sz="2400" dirty="0">
                    <a:ea typeface="黑体" panose="02010609060101010101" pitchFamily="49" charset="-122"/>
                  </a:endParaRPr>
                </a:p>
              </p:txBody>
            </p:sp>
          </mc:Choice>
          <mc:Fallback>
            <p:sp>
              <p:nvSpPr>
                <p:cNvPr id="14" name="TextBox 13"/>
                <p:cNvSpPr txBox="1">
                  <a:spLocks noRot="1" noChangeAspect="1" noMove="1" noResize="1" noEditPoints="1" noAdjustHandles="1" noChangeArrowheads="1" noChangeShapeType="1" noTextEdit="1"/>
                </p:cNvSpPr>
                <p:nvPr/>
              </p:nvSpPr>
              <p:spPr>
                <a:xfrm>
                  <a:off x="4548263" y="1120545"/>
                  <a:ext cx="1915082" cy="1200329"/>
                </a:xfrm>
                <a:prstGeom prst="rect">
                  <a:avLst/>
                </a:prstGeom>
                <a:blipFill rotWithShape="1">
                  <a:blip r:embed="rId4"/>
                </a:blipFill>
              </p:spPr>
              <p:txBody>
                <a:bodyPr/>
                <a:lstStyle/>
                <a:p>
                  <a:r>
                    <a:rPr lang="zh-CN" altLang="en-US">
                      <a:noFill/>
                    </a:rPr>
                    <a:t> </a:t>
                  </a:r>
                </a:p>
              </p:txBody>
            </p:sp>
          </mc:Fallback>
        </mc:AlternateContent>
      </p:grpSp>
      <p:sp>
        <p:nvSpPr>
          <p:cNvPr id="15" name="矩形 14"/>
          <p:cNvSpPr/>
          <p:nvPr/>
        </p:nvSpPr>
        <p:spPr>
          <a:xfrm>
            <a:off x="6273989" y="2063313"/>
            <a:ext cx="2731312" cy="4197559"/>
          </a:xfrm>
          <a:prstGeom prst="rect">
            <a:avLst/>
          </a:prstGeom>
          <a:solidFill>
            <a:schemeClr val="bg2">
              <a:lumMod val="90000"/>
            </a:schemeClr>
          </a:solidFill>
        </p:spPr>
        <p:txBody>
          <a:bodyPr wrap="square">
            <a:spAutoFit/>
          </a:bodyPr>
          <a:lstStyle/>
          <a:p>
            <a:pPr>
              <a:lnSpc>
                <a:spcPct val="130000"/>
              </a:lnSpc>
            </a:pP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期望风险</a:t>
            </a:r>
            <a:endParaRPr lang="en-US" altLang="zh-CN" sz="26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30000"/>
              </a:lnSpc>
            </a:pP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(expected risk)</a:t>
            </a:r>
            <a:endParaRPr lang="en-US" altLang="zh-CN" sz="2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Font typeface="Wingdings" panose="05000000000000000000" pitchFamily="2" charset="2"/>
              <a:buChar char="l"/>
            </a:pP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当测试集中存在无穷多数据时产生的损失。期望风险越小，学习所得模型越好。</a:t>
            </a:r>
            <a:endParaRPr lang="zh-CN" altLang="en-US" sz="2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监督学习：经验风险与期望风险</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磁盘 4"/>
          <p:cNvSpPr/>
          <p:nvPr/>
        </p:nvSpPr>
        <p:spPr>
          <a:xfrm>
            <a:off x="6071675" y="3485455"/>
            <a:ext cx="805800" cy="996364"/>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0" name="圆角矩形 9"/>
              <p:cNvSpPr/>
              <p:nvPr/>
            </p:nvSpPr>
            <p:spPr bwMode="auto">
              <a:xfrm>
                <a:off x="774009" y="5306014"/>
                <a:ext cx="2812054" cy="91836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训练数据集</a:t>
                </a:r>
                <a:endParaRPr kumimoji="0" lang="en-US" altLang="zh-CN"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400"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kumimoji="0" lang="en-US" altLang="zh-CN" sz="2400"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𝑥</m:t>
                              </m:r>
                            </m:e>
                            <m:sub>
                              <m:r>
                                <a:rPr kumimoji="0" lang="en-US" altLang="zh-CN" sz="24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𝑖</m:t>
                              </m:r>
                            </m:sub>
                          </m:sSub>
                          <m:r>
                            <a:rPr kumimoji="0" lang="en-US" altLang="zh-CN" sz="24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m:t>
                          </m:r>
                          <m:sSub>
                            <m:sSubPr>
                              <m:ctrlPr>
                                <a:rPr kumimoji="0" lang="en-US" altLang="zh-CN" sz="2400"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𝑦</m:t>
                              </m:r>
                            </m:e>
                            <m:sub>
                              <m:r>
                                <a:rPr kumimoji="0" lang="en-US" altLang="zh-CN" sz="24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𝑖</m:t>
                              </m:r>
                            </m:sub>
                          </m:sSub>
                        </m:e>
                      </m:d>
                      <m:r>
                        <a:rPr kumimoji="0" lang="en-US" altLang="zh-CN" sz="24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m:t>
                      </m:r>
                      <m:r>
                        <a:rPr kumimoji="0" lang="en-US" altLang="zh-CN" sz="24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𝑖</m:t>
                      </m:r>
                      <m:r>
                        <a:rPr kumimoji="0" lang="en-US" altLang="zh-CN" sz="24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m:t>
                      </m:r>
                      <m:r>
                        <a:rPr kumimoji="0" lang="en-US" altLang="zh-CN" sz="24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1</m:t>
                      </m:r>
                      <m:r>
                        <a:rPr kumimoji="0" lang="en-US" altLang="zh-CN" sz="24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m:t>
                      </m:r>
                      <m:r>
                        <a:rPr kumimoji="0" lang="en-US" altLang="zh-CN" sz="24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𝑛</m:t>
                      </m:r>
                    </m:oMath>
                  </m:oMathPara>
                </a14:m>
                <a:endParaRPr kumimoji="0" lang="en-US" altLang="zh-CN"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0" name="圆角矩形 9"/>
              <p:cNvSpPr>
                <a:spLocks noRot="1" noChangeAspect="1" noMove="1" noResize="1" noEditPoints="1" noAdjustHandles="1" noChangeArrowheads="1" noChangeShapeType="1" noTextEdit="1"/>
              </p:cNvSpPr>
              <p:nvPr/>
            </p:nvSpPr>
            <p:spPr bwMode="auto">
              <a:xfrm>
                <a:off x="774009" y="5306014"/>
                <a:ext cx="2812054" cy="918363"/>
              </a:xfrm>
              <a:prstGeom prst="roundRect">
                <a:avLst/>
              </a:prstGeom>
              <a:blipFill rotWithShape="1">
                <a:blip r:embed="rId1"/>
                <a:stretch>
                  <a:fillRect l="-1375" t="-2069" r="-1347" b="-6350"/>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圆角矩形 10"/>
              <p:cNvSpPr/>
              <p:nvPr/>
            </p:nvSpPr>
            <p:spPr bwMode="auto">
              <a:xfrm>
                <a:off x="4933299" y="4708002"/>
                <a:ext cx="3082552" cy="99636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测试数据集数据无穷多</a:t>
                </a:r>
                <a:endParaRPr kumimoji="0" lang="en-US" altLang="zh-CN"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2400" i="1" ker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sSup>
                            <m:sSupPr>
                              <m:ctrlPr>
                                <a:rPr lang="en-US" altLang="zh-CN" sz="2400"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sz="2400" i="1" kern="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𝑥</m:t>
                                  </m:r>
                                </m:e>
                                <m:sub>
                                  <m:r>
                                    <a:rPr lang="en-US" altLang="zh-CN" sz="24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𝑖</m:t>
                                  </m:r>
                                </m:sub>
                              </m:sSub>
                            </m:e>
                            <m:sup>
                              <m:r>
                                <a:rPr lang="en-US" altLang="zh-CN" sz="24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sup>
                          </m:sSup>
                          <m:r>
                            <a:rPr lang="en-US" altLang="zh-CN" sz="24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sSup>
                            <m:sSupPr>
                              <m:ctrlPr>
                                <a:rPr lang="en-US" altLang="zh-CN" sz="2400" i="1" ker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pPr>
                            <m:e>
                              <m:sSub>
                                <m:sSubPr>
                                  <m:ctrlPr>
                                    <a:rPr lang="en-US" altLang="zh-CN" sz="2400" i="1" ker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0" i="1" kern="0" smtClean="0">
                                      <a:solidFill>
                                        <a:srgbClr val="0070C0"/>
                                      </a:solidFill>
                                      <a:latin typeface="Cambria Math" panose="02040503050406030204"/>
                                      <a:ea typeface="微软雅黑" panose="020B0503020204020204" pitchFamily="34" charset="-122"/>
                                      <a:cs typeface="Times New Roman" panose="02020603050405020304" pitchFamily="18" charset="0"/>
                                    </a:rPr>
                                    <m:t>𝑦</m:t>
                                  </m:r>
                                </m:e>
                                <m:sub>
                                  <m:r>
                                    <a:rPr lang="en-US" altLang="zh-CN" sz="2400" b="0" i="1" kern="0">
                                      <a:solidFill>
                                        <a:srgbClr val="0070C0"/>
                                      </a:solidFill>
                                      <a:latin typeface="Cambria Math" panose="02040503050406030204"/>
                                      <a:ea typeface="微软雅黑" panose="020B0503020204020204" pitchFamily="34" charset="-122"/>
                                      <a:cs typeface="Times New Roman" panose="02020603050405020304" pitchFamily="18" charset="0"/>
                                    </a:rPr>
                                    <m:t>𝑖</m:t>
                                  </m:r>
                                </m:sub>
                              </m:sSub>
                            </m:e>
                            <m:sup>
                              <m:r>
                                <a:rPr lang="en-US" altLang="zh-CN" sz="2400" b="0" i="1" kern="0">
                                  <a:solidFill>
                                    <a:srgbClr val="0070C0"/>
                                  </a:solidFill>
                                  <a:latin typeface="Cambria Math" panose="02040503050406030204"/>
                                  <a:ea typeface="微软雅黑" panose="020B0503020204020204" pitchFamily="34" charset="-122"/>
                                  <a:cs typeface="Times New Roman" panose="02020603050405020304" pitchFamily="18" charset="0"/>
                                </a:rPr>
                                <m:t>′</m:t>
                              </m:r>
                            </m:sup>
                          </m:sSup>
                        </m:e>
                      </m:d>
                      <m:r>
                        <a:rPr lang="en-US" altLang="zh-CN" sz="2400" b="0" i="1" ker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2400" b="0" i="1" kern="0">
                          <a:solidFill>
                            <a:srgbClr val="0070C0"/>
                          </a:solidFill>
                          <a:latin typeface="Cambria Math" panose="02040503050406030204"/>
                          <a:ea typeface="微软雅黑" panose="020B0503020204020204" pitchFamily="34" charset="-122"/>
                          <a:cs typeface="Times New Roman" panose="02020603050405020304" pitchFamily="18" charset="0"/>
                        </a:rPr>
                        <m:t>𝑖</m:t>
                      </m:r>
                      <m:r>
                        <a:rPr lang="en-US" altLang="zh-CN" sz="2400" b="0" i="1" ker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sz="2400" b="0" i="1" kern="0">
                          <a:solidFill>
                            <a:srgbClr val="0070C0"/>
                          </a:solidFill>
                          <a:latin typeface="Cambria Math" panose="02040503050406030204"/>
                          <a:ea typeface="微软雅黑" panose="020B0503020204020204" pitchFamily="34" charset="-122"/>
                          <a:cs typeface="Times New Roman" panose="02020603050405020304" pitchFamily="18" charset="0"/>
                        </a:rPr>
                        <m:t>1</m:t>
                      </m:r>
                      <m:r>
                        <a:rPr lang="en-US" altLang="zh-CN" sz="2400" b="0" i="1" kern="0">
                          <a:solidFill>
                            <a:srgbClr val="0070C0"/>
                          </a:solidFill>
                          <a:latin typeface="Cambria Math" panose="02040503050406030204"/>
                          <a:ea typeface="微软雅黑" panose="020B0503020204020204" pitchFamily="34" charset="-122"/>
                          <a:cs typeface="Times New Roman" panose="02020603050405020304" pitchFamily="18" charset="0"/>
                        </a:rPr>
                        <m:t>,…,∞</m:t>
                      </m:r>
                    </m:oMath>
                  </m:oMathPara>
                </a14:m>
                <a:endPar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24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1" name="圆角矩形 10"/>
              <p:cNvSpPr>
                <a:spLocks noRot="1" noChangeAspect="1" noMove="1" noResize="1" noEditPoints="1" noAdjustHandles="1" noChangeArrowheads="1" noChangeShapeType="1" noTextEdit="1"/>
              </p:cNvSpPr>
              <p:nvPr/>
            </p:nvSpPr>
            <p:spPr bwMode="auto">
              <a:xfrm>
                <a:off x="4933299" y="4708002"/>
                <a:ext cx="3082552" cy="996363"/>
              </a:xfrm>
              <a:prstGeom prst="roundRect">
                <a:avLst/>
              </a:prstGeom>
              <a:blipFill rotWithShape="1">
                <a:blip r:embed="rId2"/>
                <a:stretch>
                  <a:fillRect l="-1256" t="-24803" r="-3247" b="-28791"/>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4" name="矩形 3"/>
          <p:cNvSpPr/>
          <p:nvPr/>
        </p:nvSpPr>
        <p:spPr>
          <a:xfrm>
            <a:off x="638760" y="1046992"/>
            <a:ext cx="3657599" cy="1152367"/>
          </a:xfrm>
          <a:prstGeom prst="rect">
            <a:avLst/>
          </a:prstGeom>
        </p:spPr>
        <p:txBody>
          <a:bodyPr wrap="square">
            <a:spAutoFit/>
          </a:bodyPr>
          <a:lstStyle/>
          <a:p>
            <a:pPr algn="just">
              <a:lnSpc>
                <a:spcPct val="130000"/>
              </a:lnSpc>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映射函数训练目标：</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30000"/>
              </a:lnSpc>
              <a:buFont typeface="Arial" panose="020B0604020202020204" pitchFamily="34" charset="0"/>
              <a:buChar cha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经验风险最小化</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TextBox 12"/>
              <p:cNvSpPr txBox="1"/>
              <p:nvPr/>
            </p:nvSpPr>
            <p:spPr>
              <a:xfrm>
                <a:off x="638760" y="2218901"/>
                <a:ext cx="3082552" cy="110055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黑体" panose="02010609060101010101" pitchFamily="49" charset="-122"/>
                            </a:rPr>
                          </m:ctrlPr>
                        </m:funcPr>
                        <m:fName>
                          <m:limLow>
                            <m:limLowPr>
                              <m:ctrlPr>
                                <a:rPr lang="en-US" altLang="zh-CN" sz="2400" b="0" i="1" smtClean="0">
                                  <a:latin typeface="Cambria Math" panose="02040503050406030204" pitchFamily="18" charset="0"/>
                                  <a:ea typeface="黑体" panose="02010609060101010101" pitchFamily="49" charset="-122"/>
                                </a:rPr>
                              </m:ctrlPr>
                            </m:limLowPr>
                            <m:e>
                              <m:r>
                                <m:rPr>
                                  <m:sty m:val="p"/>
                                </m:rPr>
                                <a:rPr lang="en-US" altLang="zh-CN" sz="2400" b="0" i="0" smtClean="0">
                                  <a:latin typeface="Cambria Math" panose="02040503050406030204"/>
                                  <a:ea typeface="黑体" panose="02010609060101010101" pitchFamily="49" charset="-122"/>
                                </a:rPr>
                                <m:t>min</m:t>
                              </m:r>
                            </m:e>
                            <m:lim>
                              <m:r>
                                <a:rPr lang="en-US" altLang="zh-CN" sz="2400" b="0" i="1" smtClean="0">
                                  <a:latin typeface="Cambria Math" panose="02040503050406030204"/>
                                  <a:ea typeface="黑体" panose="02010609060101010101" pitchFamily="49" charset="-122"/>
                                </a:rPr>
                                <m:t>𝑓</m:t>
                              </m:r>
                              <m:r>
                                <a:rPr lang="en-US" altLang="zh-CN" sz="2400" b="0" i="1" smtClean="0">
                                  <a:latin typeface="Cambria Math" panose="02040503050406030204"/>
                                  <a:ea typeface="Cambria Math" panose="02040503050406030204"/>
                                </a:rPr>
                                <m:t>∈</m:t>
                              </m:r>
                              <m:r>
                                <m:rPr>
                                  <m:sty m:val="p"/>
                                </m:rPr>
                                <a:rPr lang="el-GR" altLang="zh-CN" sz="2400" b="0" i="1" smtClean="0">
                                  <a:latin typeface="Cambria Math" panose="02040503050406030204"/>
                                  <a:ea typeface="Cambria Math" panose="02040503050406030204"/>
                                </a:rPr>
                                <m:t>Φ</m:t>
                              </m:r>
                            </m:lim>
                          </m:limLow>
                        </m:fName>
                        <m:e>
                          <m:f>
                            <m:fPr>
                              <m:ctrlPr>
                                <a:rPr lang="en-US" altLang="zh-CN" sz="2400" b="0" i="1" smtClean="0">
                                  <a:latin typeface="Cambria Math" panose="02040503050406030204" pitchFamily="18" charset="0"/>
                                  <a:ea typeface="黑体" panose="02010609060101010101" pitchFamily="49" charset="-122"/>
                                </a:rPr>
                              </m:ctrlPr>
                            </m:fPr>
                            <m:num>
                              <m:r>
                                <a:rPr lang="en-US" altLang="zh-CN" sz="2400" b="0" i="1" smtClean="0">
                                  <a:latin typeface="Cambria Math" panose="02040503050406030204"/>
                                  <a:ea typeface="黑体" panose="02010609060101010101" pitchFamily="49" charset="-122"/>
                                </a:rPr>
                                <m:t>1</m:t>
                              </m:r>
                            </m:num>
                            <m:den>
                              <m:r>
                                <a:rPr lang="en-US" altLang="zh-CN" sz="2400" b="0" i="1" smtClean="0">
                                  <a:latin typeface="Cambria Math" panose="02040503050406030204"/>
                                  <a:ea typeface="黑体" panose="02010609060101010101" pitchFamily="49" charset="-122"/>
                                </a:rPr>
                                <m:t>𝑛</m:t>
                              </m:r>
                            </m:den>
                          </m:f>
                          <m:nary>
                            <m:naryPr>
                              <m:chr m:val="∑"/>
                              <m:ctrlPr>
                                <a:rPr lang="en-US" altLang="zh-CN" sz="2400" b="0" i="1" smtClean="0">
                                  <a:latin typeface="Cambria Math" panose="02040503050406030204" pitchFamily="18" charset="0"/>
                                  <a:ea typeface="黑体" panose="02010609060101010101" pitchFamily="49" charset="-122"/>
                                </a:rPr>
                              </m:ctrlPr>
                            </m:naryPr>
                            <m:sub>
                              <m:r>
                                <m:rPr>
                                  <m:brk m:alnAt="23"/>
                                </m:rPr>
                                <a:rPr lang="en-US" altLang="zh-CN" sz="2400" b="0" i="1" smtClean="0">
                                  <a:latin typeface="Cambria Math" panose="02040503050406030204"/>
                                  <a:ea typeface="黑体" panose="02010609060101010101" pitchFamily="49" charset="-122"/>
                                </a:rPr>
                                <m:t>𝑖</m:t>
                              </m:r>
                              <m:r>
                                <a:rPr lang="en-US" altLang="zh-CN" sz="2400" b="0" i="1" smtClean="0">
                                  <a:latin typeface="Cambria Math" panose="02040503050406030204"/>
                                  <a:ea typeface="黑体" panose="02010609060101010101" pitchFamily="49" charset="-122"/>
                                </a:rPr>
                                <m:t>=</m:t>
                              </m:r>
                              <m:r>
                                <a:rPr lang="en-US" altLang="zh-CN" sz="2400" b="0" i="1" smtClean="0">
                                  <a:latin typeface="Cambria Math" panose="02040503050406030204"/>
                                  <a:ea typeface="黑体" panose="02010609060101010101" pitchFamily="49" charset="-122"/>
                                </a:rPr>
                                <m:t>1</m:t>
                              </m:r>
                            </m:sub>
                            <m:sup>
                              <m:r>
                                <a:rPr lang="en-US" altLang="zh-CN" sz="2400" b="0" i="1" smtClean="0">
                                  <a:latin typeface="Cambria Math" panose="02040503050406030204"/>
                                  <a:ea typeface="黑体" panose="02010609060101010101" pitchFamily="49" charset="-122"/>
                                </a:rPr>
                                <m:t>𝑛</m:t>
                              </m:r>
                            </m:sup>
                            <m:e>
                              <m:r>
                                <a:rPr lang="en-US" altLang="zh-CN" sz="2400" i="1">
                                  <a:latin typeface="Cambria Math" panose="02040503050406030204"/>
                                </a:rPr>
                                <m:t>𝐿𝑜𝑠𝑠</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a:rPr>
                                        <m:t>𝑦</m:t>
                                      </m:r>
                                    </m:e>
                                    <m:sub>
                                      <m:r>
                                        <a:rPr lang="en-US" altLang="zh-CN" sz="2400" i="1">
                                          <a:latin typeface="Cambria Math" panose="02040503050406030204"/>
                                        </a:rPr>
                                        <m:t>𝑖</m:t>
                                      </m:r>
                                    </m:sub>
                                  </m:sSub>
                                  <m:r>
                                    <a:rPr lang="en-US" altLang="zh-CN" sz="2400" i="1">
                                      <a:latin typeface="Cambria Math" panose="02040503050406030204"/>
                                    </a:rPr>
                                    <m:t>,</m:t>
                                  </m:r>
                                  <m:sSub>
                                    <m:sSubPr>
                                      <m:ctrlPr>
                                        <a:rPr lang="en-US" altLang="zh-CN" sz="2400" i="1">
                                          <a:latin typeface="Cambria Math" panose="02040503050406030204" pitchFamily="18" charset="0"/>
                                        </a:rPr>
                                      </m:ctrlPr>
                                    </m:sSubPr>
                                    <m:e>
                                      <m:r>
                                        <a:rPr lang="en-US" altLang="zh-CN" sz="2400" i="1">
                                          <a:latin typeface="Cambria Math" panose="02040503050406030204"/>
                                        </a:rPr>
                                        <m:t>𝑓</m:t>
                                      </m:r>
                                      <m:r>
                                        <a:rPr lang="en-US" altLang="zh-CN" sz="2400" i="1">
                                          <a:latin typeface="Cambria Math" panose="02040503050406030204"/>
                                        </a:rPr>
                                        <m:t>(</m:t>
                                      </m:r>
                                      <m:r>
                                        <a:rPr lang="en-US" altLang="zh-CN" sz="2400" i="1">
                                          <a:latin typeface="Cambria Math" panose="02040503050406030204"/>
                                        </a:rPr>
                                        <m:t>𝑥</m:t>
                                      </m:r>
                                    </m:e>
                                    <m:sub>
                                      <m:r>
                                        <a:rPr lang="en-US" altLang="zh-CN" sz="2400" i="1">
                                          <a:latin typeface="Cambria Math" panose="02040503050406030204"/>
                                        </a:rPr>
                                        <m:t>𝑖</m:t>
                                      </m:r>
                                    </m:sub>
                                  </m:sSub>
                                </m:e>
                              </m:d>
                              <m:r>
                                <a:rPr lang="en-US" altLang="zh-CN" sz="2400" i="1">
                                  <a:latin typeface="Cambria Math" panose="02040503050406030204"/>
                                </a:rPr>
                                <m:t>)</m:t>
                              </m:r>
                            </m:e>
                          </m:nary>
                        </m:e>
                      </m:func>
                    </m:oMath>
                  </m:oMathPara>
                </a14:m>
                <a:endParaRPr lang="zh-CN" altLang="en-US" sz="2400" dirty="0">
                  <a:ea typeface="黑体" panose="02010609060101010101" pitchFamily="49" charset="-122"/>
                </a:endParaRPr>
              </a:p>
            </p:txBody>
          </p:sp>
        </mc:Choice>
        <mc:Fallback>
          <p:sp>
            <p:nvSpPr>
              <p:cNvPr id="13" name="TextBox 12"/>
              <p:cNvSpPr txBox="1">
                <a:spLocks noRot="1" noChangeAspect="1" noMove="1" noResize="1" noEditPoints="1" noAdjustHandles="1" noChangeArrowheads="1" noChangeShapeType="1" noTextEdit="1"/>
              </p:cNvSpPr>
              <p:nvPr/>
            </p:nvSpPr>
            <p:spPr>
              <a:xfrm>
                <a:off x="638760" y="2218901"/>
                <a:ext cx="3082552" cy="1100558"/>
              </a:xfrm>
              <a:prstGeom prst="rect">
                <a:avLst/>
              </a:prstGeom>
              <a:blipFill rotWithShape="1">
                <a:blip r:embed="rId3"/>
                <a:stretch>
                  <a:fillRect l="-19" t="-19" r="-4978" b="29"/>
                </a:stretch>
              </a:blipFill>
            </p:spPr>
            <p:txBody>
              <a:bodyPr/>
              <a:lstStyle/>
              <a:p>
                <a:r>
                  <a:rPr lang="zh-CN" altLang="en-US">
                    <a:noFill/>
                  </a:rPr>
                  <a:t> </a:t>
                </a:r>
              </a:p>
            </p:txBody>
          </p:sp>
        </mc:Fallback>
      </mc:AlternateContent>
      <p:sp>
        <p:nvSpPr>
          <p:cNvPr id="14" name="椭圆 13"/>
          <p:cNvSpPr/>
          <p:nvPr/>
        </p:nvSpPr>
        <p:spPr>
          <a:xfrm>
            <a:off x="403761" y="3341531"/>
            <a:ext cx="3598220" cy="1864653"/>
          </a:xfrm>
          <a:prstGeom prst="ellipse">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200" dirty="0">
                <a:ea typeface="黑体" panose="02010609060101010101" pitchFamily="49" charset="-122"/>
              </a:rPr>
              <a:t>选取一个使得练集所有数据损失平均值最小的映射函数。这样的考虑是否够？</a:t>
            </a:r>
            <a:endParaRPr lang="zh-CN" altLang="en-US" sz="2200" dirty="0">
              <a:ea typeface="黑体" panose="02010609060101010101" pitchFamily="49" charset="-122"/>
            </a:endParaRPr>
          </a:p>
        </p:txBody>
      </p:sp>
      <p:sp>
        <p:nvSpPr>
          <p:cNvPr id="22" name="矩形 21"/>
          <p:cNvSpPr/>
          <p:nvPr/>
        </p:nvSpPr>
        <p:spPr>
          <a:xfrm>
            <a:off x="4750135" y="1046992"/>
            <a:ext cx="3657599" cy="1152367"/>
          </a:xfrm>
          <a:prstGeom prst="rect">
            <a:avLst/>
          </a:prstGeom>
        </p:spPr>
        <p:txBody>
          <a:bodyPr wrap="square">
            <a:spAutoFit/>
          </a:bodyPr>
          <a:lstStyle/>
          <a:p>
            <a:pPr algn="just">
              <a:lnSpc>
                <a:spcPct val="130000"/>
              </a:lnSpc>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映射函数训练目标：</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30000"/>
              </a:lnSpc>
              <a:buFont typeface="Arial" panose="020B0604020202020204" pitchFamily="34" charset="0"/>
              <a:buChar cha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期望风险最小化</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3" name="TextBox 22"/>
              <p:cNvSpPr txBox="1"/>
              <p:nvPr/>
            </p:nvSpPr>
            <p:spPr>
              <a:xfrm>
                <a:off x="4296359" y="2218901"/>
                <a:ext cx="3082552" cy="99636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黑体" panose="02010609060101010101" pitchFamily="49" charset="-122"/>
                            </a:rPr>
                          </m:ctrlPr>
                        </m:funcPr>
                        <m:fName>
                          <m:limLow>
                            <m:limLowPr>
                              <m:ctrlPr>
                                <a:rPr lang="en-US" altLang="zh-CN" sz="2400" b="0" i="1" smtClean="0">
                                  <a:latin typeface="Cambria Math" panose="02040503050406030204" pitchFamily="18" charset="0"/>
                                  <a:ea typeface="黑体" panose="02010609060101010101" pitchFamily="49" charset="-122"/>
                                </a:rPr>
                              </m:ctrlPr>
                            </m:limLowPr>
                            <m:e>
                              <m:r>
                                <m:rPr>
                                  <m:sty m:val="p"/>
                                </m:rPr>
                                <a:rPr lang="en-US" altLang="zh-CN" sz="2400" b="0" i="0" smtClean="0">
                                  <a:latin typeface="Cambria Math" panose="02040503050406030204"/>
                                  <a:ea typeface="黑体" panose="02010609060101010101" pitchFamily="49" charset="-122"/>
                                </a:rPr>
                                <m:t>min</m:t>
                              </m:r>
                            </m:e>
                            <m:lim>
                              <m:r>
                                <a:rPr lang="en-US" altLang="zh-CN" sz="2400" b="0" i="1" smtClean="0">
                                  <a:latin typeface="Cambria Math" panose="02040503050406030204"/>
                                  <a:ea typeface="黑体" panose="02010609060101010101" pitchFamily="49" charset="-122"/>
                                </a:rPr>
                                <m:t>𝑓</m:t>
                              </m:r>
                              <m:r>
                                <a:rPr lang="en-US" altLang="zh-CN" sz="2400" b="0" i="1" smtClean="0">
                                  <a:latin typeface="Cambria Math" panose="02040503050406030204"/>
                                  <a:ea typeface="Cambria Math" panose="02040503050406030204"/>
                                </a:rPr>
                                <m:t>∈</m:t>
                              </m:r>
                              <m:r>
                                <m:rPr>
                                  <m:sty m:val="p"/>
                                </m:rPr>
                                <a:rPr lang="el-GR" altLang="zh-CN" sz="2400" b="0" i="1" smtClean="0">
                                  <a:latin typeface="Cambria Math" panose="02040503050406030204"/>
                                  <a:ea typeface="Cambria Math" panose="02040503050406030204"/>
                                </a:rPr>
                                <m:t>Φ</m:t>
                              </m:r>
                            </m:lim>
                          </m:limLow>
                          <m:nary>
                            <m:naryPr>
                              <m:ctrlPr>
                                <a:rPr lang="en-US" altLang="zh-CN" sz="2400" i="1">
                                  <a:latin typeface="Cambria Math" panose="02040503050406030204" pitchFamily="18" charset="0"/>
                                  <a:ea typeface="黑体" panose="02010609060101010101" pitchFamily="49" charset="-122"/>
                                </a:rPr>
                              </m:ctrlPr>
                            </m:naryPr>
                            <m:sub>
                              <m:r>
                                <m:rPr>
                                  <m:brk m:alnAt="23"/>
                                </m:rPr>
                                <a:rPr lang="en-US" altLang="zh-CN" sz="2400" i="1">
                                  <a:latin typeface="Cambria Math" panose="02040503050406030204"/>
                                  <a:ea typeface="黑体" panose="02010609060101010101" pitchFamily="49" charset="-122"/>
                                </a:rPr>
                                <m:t>𝑥</m:t>
                              </m:r>
                              <m:r>
                                <a:rPr lang="en-US" altLang="zh-CN" sz="2400" i="1">
                                  <a:latin typeface="Cambria Math" panose="02040503050406030204"/>
                                  <a:ea typeface="Cambria Math" panose="02040503050406030204"/>
                                </a:rPr>
                                <m:t>×</m:t>
                              </m:r>
                              <m:r>
                                <a:rPr lang="en-US" altLang="zh-CN" sz="2400" i="1">
                                  <a:latin typeface="Cambria Math" panose="02040503050406030204"/>
                                  <a:ea typeface="Cambria Math" panose="02040503050406030204"/>
                                </a:rPr>
                                <m:t>𝑦</m:t>
                              </m:r>
                            </m:sub>
                            <m:sup/>
                            <m:e>
                              <m:r>
                                <a:rPr lang="en-US" altLang="zh-CN" sz="2400" i="1">
                                  <a:latin typeface="Cambria Math" panose="02040503050406030204"/>
                                  <a:ea typeface="黑体" panose="02010609060101010101" pitchFamily="49" charset="-122"/>
                                </a:rPr>
                                <m:t>𝐿𝑜𝑠𝑠</m:t>
                              </m:r>
                              <m:d>
                                <m:dPr>
                                  <m:ctrlPr>
                                    <a:rPr lang="en-US" altLang="zh-CN" sz="2400" i="1">
                                      <a:latin typeface="Cambria Math" panose="02040503050406030204" pitchFamily="18" charset="0"/>
                                      <a:ea typeface="黑体" panose="02010609060101010101" pitchFamily="49" charset="-122"/>
                                    </a:rPr>
                                  </m:ctrlPr>
                                </m:dPr>
                                <m:e>
                                  <m:r>
                                    <a:rPr lang="en-US" altLang="zh-CN" sz="2400" i="1">
                                      <a:latin typeface="Cambria Math" panose="02040503050406030204"/>
                                      <a:ea typeface="黑体" panose="02010609060101010101" pitchFamily="49" charset="-122"/>
                                    </a:rPr>
                                    <m:t>𝑦</m:t>
                                  </m:r>
                                  <m:r>
                                    <a:rPr lang="en-US" altLang="zh-CN" sz="2400" i="1">
                                      <a:latin typeface="Cambria Math" panose="02040503050406030204"/>
                                      <a:ea typeface="黑体" panose="02010609060101010101" pitchFamily="49" charset="-122"/>
                                    </a:rPr>
                                    <m:t>,</m:t>
                                  </m:r>
                                  <m:r>
                                    <a:rPr lang="en-US" altLang="zh-CN" sz="2400" i="1">
                                      <a:latin typeface="Cambria Math" panose="02040503050406030204"/>
                                      <a:ea typeface="黑体" panose="02010609060101010101" pitchFamily="49" charset="-122"/>
                                    </a:rPr>
                                    <m:t>𝑓</m:t>
                                  </m:r>
                                  <m:d>
                                    <m:dPr>
                                      <m:ctrlPr>
                                        <a:rPr lang="en-US" altLang="zh-CN" sz="2400" i="1">
                                          <a:latin typeface="Cambria Math" panose="02040503050406030204" pitchFamily="18" charset="0"/>
                                          <a:ea typeface="黑体" panose="02010609060101010101" pitchFamily="49" charset="-122"/>
                                        </a:rPr>
                                      </m:ctrlPr>
                                    </m:dPr>
                                    <m:e>
                                      <m:r>
                                        <a:rPr lang="en-US" altLang="zh-CN" sz="2400" i="1">
                                          <a:latin typeface="Cambria Math" panose="02040503050406030204"/>
                                          <a:ea typeface="黑体" panose="02010609060101010101" pitchFamily="49" charset="-122"/>
                                        </a:rPr>
                                        <m:t>𝑥</m:t>
                                      </m:r>
                                    </m:e>
                                  </m:d>
                                </m:e>
                              </m:d>
                              <m:r>
                                <a:rPr lang="en-US" altLang="zh-CN" sz="2400" i="1">
                                  <a:latin typeface="Cambria Math" panose="02040503050406030204"/>
                                  <a:ea typeface="黑体" panose="02010609060101010101" pitchFamily="49" charset="-122"/>
                                </a:rPr>
                                <m:t>𝑃</m:t>
                              </m:r>
                              <m:d>
                                <m:dPr>
                                  <m:ctrlPr>
                                    <a:rPr lang="en-US" altLang="zh-CN" sz="2400" i="1">
                                      <a:latin typeface="Cambria Math" panose="02040503050406030204" pitchFamily="18" charset="0"/>
                                      <a:ea typeface="黑体" panose="02010609060101010101" pitchFamily="49" charset="-122"/>
                                    </a:rPr>
                                  </m:ctrlPr>
                                </m:dPr>
                                <m:e>
                                  <m:r>
                                    <a:rPr lang="en-US" altLang="zh-CN" sz="2400" i="1">
                                      <a:latin typeface="Cambria Math" panose="02040503050406030204"/>
                                      <a:ea typeface="黑体" panose="02010609060101010101" pitchFamily="49" charset="-122"/>
                                    </a:rPr>
                                    <m:t>𝑥</m:t>
                                  </m:r>
                                  <m:r>
                                    <a:rPr lang="en-US" altLang="zh-CN" sz="2400" i="1">
                                      <a:latin typeface="Cambria Math" panose="02040503050406030204"/>
                                      <a:ea typeface="黑体" panose="02010609060101010101" pitchFamily="49" charset="-122"/>
                                    </a:rPr>
                                    <m:t>,</m:t>
                                  </m:r>
                                  <m:r>
                                    <a:rPr lang="en-US" altLang="zh-CN" sz="2400" i="1">
                                      <a:latin typeface="Cambria Math" panose="02040503050406030204"/>
                                      <a:ea typeface="黑体" panose="02010609060101010101" pitchFamily="49" charset="-122"/>
                                    </a:rPr>
                                    <m:t>𝑦</m:t>
                                  </m:r>
                                </m:e>
                              </m:d>
                              <m:r>
                                <a:rPr lang="en-US" altLang="zh-CN" sz="2400" i="1">
                                  <a:latin typeface="Cambria Math" panose="02040503050406030204"/>
                                  <a:ea typeface="黑体" panose="02010609060101010101" pitchFamily="49" charset="-122"/>
                                </a:rPr>
                                <m:t>𝑑𝑥𝑑𝑦</m:t>
                              </m:r>
                            </m:e>
                          </m:nary>
                        </m:fName>
                        <m:e/>
                      </m:func>
                    </m:oMath>
                  </m:oMathPara>
                </a14:m>
                <a:endParaRPr lang="zh-CN" altLang="en-US" sz="2400" dirty="0">
                  <a:ea typeface="黑体" panose="02010609060101010101" pitchFamily="49" charset="-122"/>
                </a:endParaRPr>
              </a:p>
            </p:txBody>
          </p:sp>
        </mc:Choice>
        <mc:Fallback>
          <p:sp>
            <p:nvSpPr>
              <p:cNvPr id="23" name="TextBox 22"/>
              <p:cNvSpPr txBox="1">
                <a:spLocks noRot="1" noChangeAspect="1" noMove="1" noResize="1" noEditPoints="1" noAdjustHandles="1" noChangeArrowheads="1" noChangeShapeType="1" noTextEdit="1"/>
              </p:cNvSpPr>
              <p:nvPr/>
            </p:nvSpPr>
            <p:spPr>
              <a:xfrm>
                <a:off x="4296359" y="2218901"/>
                <a:ext cx="3082552" cy="996363"/>
              </a:xfrm>
              <a:prstGeom prst="rect">
                <a:avLst/>
              </a:prstGeom>
              <a:blipFill rotWithShape="1">
                <a:blip r:embed="rId4"/>
                <a:stretch>
                  <a:fillRect l="-19" t="-21" r="-60165" b="26"/>
                </a:stretch>
              </a:blipFill>
            </p:spPr>
            <p:txBody>
              <a:bodyPr/>
              <a:lstStyle/>
              <a:p>
                <a:r>
                  <a:rPr lang="zh-CN" altLang="en-US">
                    <a:noFill/>
                  </a:rPr>
                  <a:t> </a:t>
                </a:r>
              </a:p>
            </p:txBody>
          </p:sp>
        </mc:Fallback>
      </mc:AlternateContent>
      <p:sp>
        <p:nvSpPr>
          <p:cNvPr id="17"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监督学习：经验风险与期望风险</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childTnLst>
                          </p:cTn>
                        </p:par>
                        <p:par>
                          <p:cTn id="27" fill="hold">
                            <p:stCondLst>
                              <p:cond delay="1000"/>
                            </p:stCondLst>
                            <p:childTnLst>
                              <p:par>
                                <p:cTn id="28" presetID="10" presetClass="entr" presetSubtype="0" fill="hold" grpId="0" nodeType="after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childTnLst>
                                </p:cTn>
                              </p:par>
                            </p:childTnLst>
                          </p:cTn>
                        </p:par>
                        <p:par>
                          <p:cTn id="36" fill="hold">
                            <p:stCondLst>
                              <p:cond delay="1000"/>
                            </p:stCondLst>
                            <p:childTnLst>
                              <p:par>
                                <p:cTn id="37" presetID="10" presetClass="entr" presetSubtype="0" fill="hold" grpId="0" nodeType="afterEffect">
                                  <p:stCondLst>
                                    <p:cond delay="50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4" grpId="0"/>
      <p:bldP spid="13" grpId="0"/>
      <p:bldP spid="14" grpId="0" animBg="1"/>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638760" y="3346372"/>
            <a:ext cx="7893182" cy="2905026"/>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期望风险是模型关于联合分布期望损失，经验风险是模型关于训练样本集平均损失。</a:t>
            </a:r>
            <a:endParaRPr lang="en-US" altLang="zh-CN" sz="2400" dirty="0">
              <a:latin typeface="黑体" panose="02010609060101010101" pitchFamily="49" charset="-122"/>
              <a:ea typeface="黑体" panose="02010609060101010101" pitchFamily="49" charset="-122"/>
            </a:endParaRPr>
          </a:p>
          <a:p>
            <a:pPr marL="342900" indent="-342900">
              <a:lnSpc>
                <a:spcPct val="130000"/>
              </a:lnSpc>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根据大数定律，当样本容量趋于无穷时，经验风险趋于期望风险。所以在实践中用经验风险来估计期望风险。</a:t>
            </a:r>
            <a:endParaRPr lang="en-US" altLang="zh-CN" sz="2400" dirty="0">
              <a:latin typeface="黑体" panose="02010609060101010101" pitchFamily="49" charset="-122"/>
              <a:ea typeface="黑体" panose="02010609060101010101" pitchFamily="49" charset="-122"/>
            </a:endParaRPr>
          </a:p>
          <a:p>
            <a:pPr marL="342900" indent="-342900">
              <a:lnSpc>
                <a:spcPct val="130000"/>
              </a:lnSpc>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由于现实中训练样本数目有限，用经验风险估计期望风险并不理想，要对经验风险进行一定的约束。</a:t>
            </a:r>
            <a:endParaRPr lang="zh-CN" altLang="en-US" sz="2400" dirty="0">
              <a:latin typeface="黑体" panose="02010609060101010101" pitchFamily="49" charset="-122"/>
              <a:ea typeface="黑体" panose="02010609060101010101" pitchFamily="49" charset="-122"/>
            </a:endParaRPr>
          </a:p>
        </p:txBody>
      </p:sp>
      <p:sp>
        <p:nvSpPr>
          <p:cNvPr id="17"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监督学习：经验风险与期望风险</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5" name="矩形 14"/>
          <p:cNvSpPr/>
          <p:nvPr/>
        </p:nvSpPr>
        <p:spPr>
          <a:xfrm>
            <a:off x="638760" y="1046992"/>
            <a:ext cx="3657599" cy="1152367"/>
          </a:xfrm>
          <a:prstGeom prst="rect">
            <a:avLst/>
          </a:prstGeom>
        </p:spPr>
        <p:txBody>
          <a:bodyPr wrap="square">
            <a:spAutoFit/>
          </a:bodyPr>
          <a:lstStyle/>
          <a:p>
            <a:pPr algn="just">
              <a:lnSpc>
                <a:spcPct val="130000"/>
              </a:lnSpc>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映射函数训练目标：</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30000"/>
              </a:lnSpc>
              <a:buFont typeface="Arial" panose="020B0604020202020204" pitchFamily="34" charset="0"/>
              <a:buChar cha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经验风险最小化</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TextBox 12"/>
              <p:cNvSpPr txBox="1"/>
              <p:nvPr/>
            </p:nvSpPr>
            <p:spPr>
              <a:xfrm>
                <a:off x="638760" y="2211526"/>
                <a:ext cx="3082552" cy="110055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黑体" panose="02010609060101010101" pitchFamily="49" charset="-122"/>
                            </a:rPr>
                          </m:ctrlPr>
                        </m:funcPr>
                        <m:fName>
                          <m:limLow>
                            <m:limLowPr>
                              <m:ctrlPr>
                                <a:rPr lang="en-US" altLang="zh-CN" sz="2400" b="0" i="1" smtClean="0">
                                  <a:latin typeface="Cambria Math" panose="02040503050406030204" pitchFamily="18" charset="0"/>
                                  <a:ea typeface="黑体" panose="02010609060101010101" pitchFamily="49" charset="-122"/>
                                </a:rPr>
                              </m:ctrlPr>
                            </m:limLowPr>
                            <m:e>
                              <m:r>
                                <m:rPr>
                                  <m:sty m:val="p"/>
                                </m:rPr>
                                <a:rPr lang="en-US" altLang="zh-CN" sz="2400" b="0" i="0" smtClean="0">
                                  <a:latin typeface="Cambria Math" panose="02040503050406030204"/>
                                  <a:ea typeface="黑体" panose="02010609060101010101" pitchFamily="49" charset="-122"/>
                                </a:rPr>
                                <m:t>min</m:t>
                              </m:r>
                            </m:e>
                            <m:lim>
                              <m:r>
                                <a:rPr lang="en-US" altLang="zh-CN" sz="2400" b="0" i="1" smtClean="0">
                                  <a:latin typeface="Cambria Math" panose="02040503050406030204"/>
                                  <a:ea typeface="黑体" panose="02010609060101010101" pitchFamily="49" charset="-122"/>
                                </a:rPr>
                                <m:t>𝑓</m:t>
                              </m:r>
                              <m:r>
                                <a:rPr lang="en-US" altLang="zh-CN" sz="2400" b="0" i="1" smtClean="0">
                                  <a:latin typeface="Cambria Math" panose="02040503050406030204"/>
                                  <a:ea typeface="Cambria Math" panose="02040503050406030204"/>
                                </a:rPr>
                                <m:t>∈</m:t>
                              </m:r>
                              <m:r>
                                <m:rPr>
                                  <m:sty m:val="p"/>
                                </m:rPr>
                                <a:rPr lang="el-GR" altLang="zh-CN" sz="2400" b="0" i="1" smtClean="0">
                                  <a:latin typeface="Cambria Math" panose="02040503050406030204"/>
                                  <a:ea typeface="Cambria Math" panose="02040503050406030204"/>
                                </a:rPr>
                                <m:t>Φ</m:t>
                              </m:r>
                            </m:lim>
                          </m:limLow>
                        </m:fName>
                        <m:e>
                          <m:f>
                            <m:fPr>
                              <m:ctrlPr>
                                <a:rPr lang="en-US" altLang="zh-CN" sz="2400" b="0" i="1" smtClean="0">
                                  <a:latin typeface="Cambria Math" panose="02040503050406030204" pitchFamily="18" charset="0"/>
                                  <a:ea typeface="黑体" panose="02010609060101010101" pitchFamily="49" charset="-122"/>
                                </a:rPr>
                              </m:ctrlPr>
                            </m:fPr>
                            <m:num>
                              <m:r>
                                <a:rPr lang="en-US" altLang="zh-CN" sz="2400" b="0" i="1" smtClean="0">
                                  <a:latin typeface="Cambria Math" panose="02040503050406030204"/>
                                  <a:ea typeface="黑体" panose="02010609060101010101" pitchFamily="49" charset="-122"/>
                                </a:rPr>
                                <m:t>1</m:t>
                              </m:r>
                            </m:num>
                            <m:den>
                              <m:r>
                                <a:rPr lang="en-US" altLang="zh-CN" sz="2400" b="0" i="1" smtClean="0">
                                  <a:latin typeface="Cambria Math" panose="02040503050406030204"/>
                                  <a:ea typeface="黑体" panose="02010609060101010101" pitchFamily="49" charset="-122"/>
                                </a:rPr>
                                <m:t>𝑛</m:t>
                              </m:r>
                            </m:den>
                          </m:f>
                          <m:nary>
                            <m:naryPr>
                              <m:chr m:val="∑"/>
                              <m:ctrlPr>
                                <a:rPr lang="en-US" altLang="zh-CN" sz="2400" b="0" i="1" smtClean="0">
                                  <a:latin typeface="Cambria Math" panose="02040503050406030204" pitchFamily="18" charset="0"/>
                                  <a:ea typeface="黑体" panose="02010609060101010101" pitchFamily="49" charset="-122"/>
                                </a:rPr>
                              </m:ctrlPr>
                            </m:naryPr>
                            <m:sub>
                              <m:r>
                                <m:rPr>
                                  <m:brk m:alnAt="23"/>
                                </m:rPr>
                                <a:rPr lang="en-US" altLang="zh-CN" sz="2400" b="0" i="1" smtClean="0">
                                  <a:latin typeface="Cambria Math" panose="02040503050406030204"/>
                                  <a:ea typeface="黑体" panose="02010609060101010101" pitchFamily="49" charset="-122"/>
                                </a:rPr>
                                <m:t>𝑖</m:t>
                              </m:r>
                              <m:r>
                                <a:rPr lang="en-US" altLang="zh-CN" sz="2400" b="0" i="1" smtClean="0">
                                  <a:latin typeface="Cambria Math" panose="02040503050406030204"/>
                                  <a:ea typeface="黑体" panose="02010609060101010101" pitchFamily="49" charset="-122"/>
                                </a:rPr>
                                <m:t>=</m:t>
                              </m:r>
                              <m:r>
                                <a:rPr lang="en-US" altLang="zh-CN" sz="2400" b="0" i="1" smtClean="0">
                                  <a:latin typeface="Cambria Math" panose="02040503050406030204"/>
                                  <a:ea typeface="黑体" panose="02010609060101010101" pitchFamily="49" charset="-122"/>
                                </a:rPr>
                                <m:t>1</m:t>
                              </m:r>
                            </m:sub>
                            <m:sup>
                              <m:r>
                                <a:rPr lang="en-US" altLang="zh-CN" sz="2400" b="0" i="1" smtClean="0">
                                  <a:latin typeface="Cambria Math" panose="02040503050406030204"/>
                                  <a:ea typeface="黑体" panose="02010609060101010101" pitchFamily="49" charset="-122"/>
                                </a:rPr>
                                <m:t>𝑛</m:t>
                              </m:r>
                            </m:sup>
                            <m:e>
                              <m:r>
                                <a:rPr lang="en-US" altLang="zh-CN" sz="2400" i="1">
                                  <a:latin typeface="Cambria Math" panose="02040503050406030204"/>
                                </a:rPr>
                                <m:t>𝐿𝑜𝑠𝑠</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a:rPr>
                                        <m:t>𝑦</m:t>
                                      </m:r>
                                    </m:e>
                                    <m:sub>
                                      <m:r>
                                        <a:rPr lang="en-US" altLang="zh-CN" sz="2400" i="1">
                                          <a:latin typeface="Cambria Math" panose="02040503050406030204"/>
                                        </a:rPr>
                                        <m:t>𝑖</m:t>
                                      </m:r>
                                    </m:sub>
                                  </m:sSub>
                                  <m:r>
                                    <a:rPr lang="en-US" altLang="zh-CN" sz="2400" i="1">
                                      <a:latin typeface="Cambria Math" panose="02040503050406030204"/>
                                    </a:rPr>
                                    <m:t>,</m:t>
                                  </m:r>
                                  <m:sSub>
                                    <m:sSubPr>
                                      <m:ctrlPr>
                                        <a:rPr lang="en-US" altLang="zh-CN" sz="2400" i="1">
                                          <a:latin typeface="Cambria Math" panose="02040503050406030204" pitchFamily="18" charset="0"/>
                                        </a:rPr>
                                      </m:ctrlPr>
                                    </m:sSubPr>
                                    <m:e>
                                      <m:r>
                                        <a:rPr lang="en-US" altLang="zh-CN" sz="2400" i="1">
                                          <a:latin typeface="Cambria Math" panose="02040503050406030204"/>
                                        </a:rPr>
                                        <m:t>𝑓</m:t>
                                      </m:r>
                                      <m:r>
                                        <a:rPr lang="en-US" altLang="zh-CN" sz="2400" i="1">
                                          <a:latin typeface="Cambria Math" panose="02040503050406030204"/>
                                        </a:rPr>
                                        <m:t>(</m:t>
                                      </m:r>
                                      <m:r>
                                        <a:rPr lang="en-US" altLang="zh-CN" sz="2400" i="1">
                                          <a:latin typeface="Cambria Math" panose="02040503050406030204"/>
                                        </a:rPr>
                                        <m:t>𝑥</m:t>
                                      </m:r>
                                    </m:e>
                                    <m:sub>
                                      <m:r>
                                        <a:rPr lang="en-US" altLang="zh-CN" sz="2400" i="1">
                                          <a:latin typeface="Cambria Math" panose="02040503050406030204"/>
                                        </a:rPr>
                                        <m:t>𝑖</m:t>
                                      </m:r>
                                    </m:sub>
                                  </m:sSub>
                                </m:e>
                              </m:d>
                              <m:r>
                                <a:rPr lang="en-US" altLang="zh-CN" sz="2400" i="1">
                                  <a:latin typeface="Cambria Math" panose="02040503050406030204"/>
                                </a:rPr>
                                <m:t>)</m:t>
                              </m:r>
                            </m:e>
                          </m:nary>
                        </m:e>
                      </m:func>
                    </m:oMath>
                  </m:oMathPara>
                </a14:m>
                <a:endParaRPr lang="zh-CN" altLang="en-US" sz="2400" dirty="0">
                  <a:ea typeface="黑体" panose="02010609060101010101" pitchFamily="49" charset="-122"/>
                </a:endParaRPr>
              </a:p>
            </p:txBody>
          </p:sp>
        </mc:Choice>
        <mc:Fallback>
          <p:sp>
            <p:nvSpPr>
              <p:cNvPr id="16" name="TextBox 12"/>
              <p:cNvSpPr txBox="1">
                <a:spLocks noRot="1" noChangeAspect="1" noMove="1" noResize="1" noEditPoints="1" noAdjustHandles="1" noChangeArrowheads="1" noChangeShapeType="1" noTextEdit="1"/>
              </p:cNvSpPr>
              <p:nvPr/>
            </p:nvSpPr>
            <p:spPr>
              <a:xfrm>
                <a:off x="638760" y="2211526"/>
                <a:ext cx="3082552" cy="1100558"/>
              </a:xfrm>
              <a:prstGeom prst="rect">
                <a:avLst/>
              </a:prstGeom>
              <a:blipFill rotWithShape="1">
                <a:blip r:embed="rId1"/>
                <a:stretch>
                  <a:fillRect l="-19" t="-41" r="-4978" b="51"/>
                </a:stretch>
              </a:blipFill>
            </p:spPr>
            <p:txBody>
              <a:bodyPr/>
              <a:lstStyle/>
              <a:p>
                <a:r>
                  <a:rPr lang="zh-CN" altLang="en-US">
                    <a:noFill/>
                  </a:rPr>
                  <a:t> </a:t>
                </a:r>
              </a:p>
            </p:txBody>
          </p:sp>
        </mc:Fallback>
      </mc:AlternateContent>
      <p:sp>
        <p:nvSpPr>
          <p:cNvPr id="18" name="矩形 17"/>
          <p:cNvSpPr/>
          <p:nvPr/>
        </p:nvSpPr>
        <p:spPr>
          <a:xfrm>
            <a:off x="4750135" y="1046992"/>
            <a:ext cx="3657599" cy="1152367"/>
          </a:xfrm>
          <a:prstGeom prst="rect">
            <a:avLst/>
          </a:prstGeom>
        </p:spPr>
        <p:txBody>
          <a:bodyPr wrap="square">
            <a:spAutoFit/>
          </a:bodyPr>
          <a:lstStyle/>
          <a:p>
            <a:pPr algn="just">
              <a:lnSpc>
                <a:spcPct val="130000"/>
              </a:lnSpc>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映射函数训练目标：</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30000"/>
              </a:lnSpc>
              <a:buFont typeface="Arial" panose="020B0604020202020204" pitchFamily="34" charset="0"/>
              <a:buChar cha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期望风险最小化</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0" name="TextBox 22"/>
              <p:cNvSpPr txBox="1"/>
              <p:nvPr/>
            </p:nvSpPr>
            <p:spPr>
              <a:xfrm>
                <a:off x="4296359" y="2211526"/>
                <a:ext cx="3082552" cy="99636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黑体" panose="02010609060101010101" pitchFamily="49" charset="-122"/>
                            </a:rPr>
                          </m:ctrlPr>
                        </m:funcPr>
                        <m:fName>
                          <m:limLow>
                            <m:limLowPr>
                              <m:ctrlPr>
                                <a:rPr lang="en-US" altLang="zh-CN" sz="2400" b="0" i="1" smtClean="0">
                                  <a:latin typeface="Cambria Math" panose="02040503050406030204" pitchFamily="18" charset="0"/>
                                  <a:ea typeface="黑体" panose="02010609060101010101" pitchFamily="49" charset="-122"/>
                                </a:rPr>
                              </m:ctrlPr>
                            </m:limLowPr>
                            <m:e>
                              <m:r>
                                <m:rPr>
                                  <m:sty m:val="p"/>
                                </m:rPr>
                                <a:rPr lang="en-US" altLang="zh-CN" sz="2400" b="0" i="0" smtClean="0">
                                  <a:latin typeface="Cambria Math" panose="02040503050406030204"/>
                                  <a:ea typeface="黑体" panose="02010609060101010101" pitchFamily="49" charset="-122"/>
                                </a:rPr>
                                <m:t>min</m:t>
                              </m:r>
                            </m:e>
                            <m:lim>
                              <m:r>
                                <a:rPr lang="en-US" altLang="zh-CN" sz="2400" b="0" i="1" smtClean="0">
                                  <a:latin typeface="Cambria Math" panose="02040503050406030204"/>
                                  <a:ea typeface="黑体" panose="02010609060101010101" pitchFamily="49" charset="-122"/>
                                </a:rPr>
                                <m:t>𝑓</m:t>
                              </m:r>
                              <m:r>
                                <a:rPr lang="en-US" altLang="zh-CN" sz="2400" b="0" i="1" smtClean="0">
                                  <a:latin typeface="Cambria Math" panose="02040503050406030204"/>
                                  <a:ea typeface="Cambria Math" panose="02040503050406030204"/>
                                </a:rPr>
                                <m:t>∈</m:t>
                              </m:r>
                              <m:r>
                                <m:rPr>
                                  <m:sty m:val="p"/>
                                </m:rPr>
                                <a:rPr lang="el-GR" altLang="zh-CN" sz="2400" b="0" i="1" smtClean="0">
                                  <a:latin typeface="Cambria Math" panose="02040503050406030204"/>
                                  <a:ea typeface="Cambria Math" panose="02040503050406030204"/>
                                </a:rPr>
                                <m:t>Φ</m:t>
                              </m:r>
                            </m:lim>
                          </m:limLow>
                          <m:nary>
                            <m:naryPr>
                              <m:ctrlPr>
                                <a:rPr lang="en-US" altLang="zh-CN" sz="2400" i="1">
                                  <a:latin typeface="Cambria Math" panose="02040503050406030204" pitchFamily="18" charset="0"/>
                                  <a:ea typeface="黑体" panose="02010609060101010101" pitchFamily="49" charset="-122"/>
                                </a:rPr>
                              </m:ctrlPr>
                            </m:naryPr>
                            <m:sub>
                              <m:r>
                                <m:rPr>
                                  <m:brk m:alnAt="23"/>
                                </m:rPr>
                                <a:rPr lang="en-US" altLang="zh-CN" sz="2400" i="1">
                                  <a:latin typeface="Cambria Math" panose="02040503050406030204"/>
                                  <a:ea typeface="黑体" panose="02010609060101010101" pitchFamily="49" charset="-122"/>
                                </a:rPr>
                                <m:t>𝑥</m:t>
                              </m:r>
                              <m:r>
                                <a:rPr lang="en-US" altLang="zh-CN" sz="2400" i="1">
                                  <a:latin typeface="Cambria Math" panose="02040503050406030204"/>
                                  <a:ea typeface="Cambria Math" panose="02040503050406030204"/>
                                </a:rPr>
                                <m:t>×</m:t>
                              </m:r>
                              <m:r>
                                <a:rPr lang="en-US" altLang="zh-CN" sz="2400" i="1">
                                  <a:latin typeface="Cambria Math" panose="02040503050406030204"/>
                                  <a:ea typeface="Cambria Math" panose="02040503050406030204"/>
                                </a:rPr>
                                <m:t>𝑦</m:t>
                              </m:r>
                            </m:sub>
                            <m:sup/>
                            <m:e>
                              <m:r>
                                <a:rPr lang="en-US" altLang="zh-CN" sz="2400" i="1">
                                  <a:latin typeface="Cambria Math" panose="02040503050406030204"/>
                                  <a:ea typeface="黑体" panose="02010609060101010101" pitchFamily="49" charset="-122"/>
                                </a:rPr>
                                <m:t>𝐿𝑜𝑠𝑠</m:t>
                              </m:r>
                              <m:d>
                                <m:dPr>
                                  <m:ctrlPr>
                                    <a:rPr lang="en-US" altLang="zh-CN" sz="2400" i="1">
                                      <a:latin typeface="Cambria Math" panose="02040503050406030204" pitchFamily="18" charset="0"/>
                                      <a:ea typeface="黑体" panose="02010609060101010101" pitchFamily="49" charset="-122"/>
                                    </a:rPr>
                                  </m:ctrlPr>
                                </m:dPr>
                                <m:e>
                                  <m:r>
                                    <a:rPr lang="en-US" altLang="zh-CN" sz="2400" i="1">
                                      <a:latin typeface="Cambria Math" panose="02040503050406030204"/>
                                      <a:ea typeface="黑体" panose="02010609060101010101" pitchFamily="49" charset="-122"/>
                                    </a:rPr>
                                    <m:t>𝑦</m:t>
                                  </m:r>
                                  <m:r>
                                    <a:rPr lang="en-US" altLang="zh-CN" sz="2400" i="1">
                                      <a:latin typeface="Cambria Math" panose="02040503050406030204"/>
                                      <a:ea typeface="黑体" panose="02010609060101010101" pitchFamily="49" charset="-122"/>
                                    </a:rPr>
                                    <m:t>,</m:t>
                                  </m:r>
                                  <m:r>
                                    <a:rPr lang="en-US" altLang="zh-CN" sz="2400" i="1">
                                      <a:latin typeface="Cambria Math" panose="02040503050406030204"/>
                                      <a:ea typeface="黑体" panose="02010609060101010101" pitchFamily="49" charset="-122"/>
                                    </a:rPr>
                                    <m:t>𝑓</m:t>
                                  </m:r>
                                  <m:d>
                                    <m:dPr>
                                      <m:ctrlPr>
                                        <a:rPr lang="en-US" altLang="zh-CN" sz="2400" i="1">
                                          <a:latin typeface="Cambria Math" panose="02040503050406030204" pitchFamily="18" charset="0"/>
                                          <a:ea typeface="黑体" panose="02010609060101010101" pitchFamily="49" charset="-122"/>
                                        </a:rPr>
                                      </m:ctrlPr>
                                    </m:dPr>
                                    <m:e>
                                      <m:r>
                                        <a:rPr lang="en-US" altLang="zh-CN" sz="2400" i="1">
                                          <a:latin typeface="Cambria Math" panose="02040503050406030204"/>
                                          <a:ea typeface="黑体" panose="02010609060101010101" pitchFamily="49" charset="-122"/>
                                        </a:rPr>
                                        <m:t>𝑥</m:t>
                                      </m:r>
                                    </m:e>
                                  </m:d>
                                </m:e>
                              </m:d>
                              <m:r>
                                <a:rPr lang="en-US" altLang="zh-CN" sz="2400" i="1">
                                  <a:latin typeface="Cambria Math" panose="02040503050406030204"/>
                                  <a:ea typeface="黑体" panose="02010609060101010101" pitchFamily="49" charset="-122"/>
                                </a:rPr>
                                <m:t>𝑃</m:t>
                              </m:r>
                              <m:d>
                                <m:dPr>
                                  <m:ctrlPr>
                                    <a:rPr lang="en-US" altLang="zh-CN" sz="2400" i="1">
                                      <a:latin typeface="Cambria Math" panose="02040503050406030204" pitchFamily="18" charset="0"/>
                                      <a:ea typeface="黑体" panose="02010609060101010101" pitchFamily="49" charset="-122"/>
                                    </a:rPr>
                                  </m:ctrlPr>
                                </m:dPr>
                                <m:e>
                                  <m:r>
                                    <a:rPr lang="en-US" altLang="zh-CN" sz="2400" i="1">
                                      <a:latin typeface="Cambria Math" panose="02040503050406030204"/>
                                      <a:ea typeface="黑体" panose="02010609060101010101" pitchFamily="49" charset="-122"/>
                                    </a:rPr>
                                    <m:t>𝑥</m:t>
                                  </m:r>
                                  <m:r>
                                    <a:rPr lang="en-US" altLang="zh-CN" sz="2400" i="1">
                                      <a:latin typeface="Cambria Math" panose="02040503050406030204"/>
                                      <a:ea typeface="黑体" panose="02010609060101010101" pitchFamily="49" charset="-122"/>
                                    </a:rPr>
                                    <m:t>,</m:t>
                                  </m:r>
                                  <m:r>
                                    <a:rPr lang="en-US" altLang="zh-CN" sz="2400" i="1">
                                      <a:latin typeface="Cambria Math" panose="02040503050406030204"/>
                                      <a:ea typeface="黑体" panose="02010609060101010101" pitchFamily="49" charset="-122"/>
                                    </a:rPr>
                                    <m:t>𝑦</m:t>
                                  </m:r>
                                </m:e>
                              </m:d>
                              <m:r>
                                <a:rPr lang="en-US" altLang="zh-CN" sz="2400" i="1">
                                  <a:latin typeface="Cambria Math" panose="02040503050406030204"/>
                                  <a:ea typeface="黑体" panose="02010609060101010101" pitchFamily="49" charset="-122"/>
                                </a:rPr>
                                <m:t>𝑑𝑥𝑑𝑦</m:t>
                              </m:r>
                            </m:e>
                          </m:nary>
                        </m:fName>
                        <m:e/>
                      </m:func>
                    </m:oMath>
                  </m:oMathPara>
                </a14:m>
                <a:endParaRPr lang="zh-CN" altLang="en-US" sz="2400" dirty="0">
                  <a:ea typeface="黑体" panose="02010609060101010101" pitchFamily="49" charset="-122"/>
                </a:endParaRPr>
              </a:p>
            </p:txBody>
          </p:sp>
        </mc:Choice>
        <mc:Fallback>
          <p:sp>
            <p:nvSpPr>
              <p:cNvPr id="20" name="TextBox 22"/>
              <p:cNvSpPr txBox="1">
                <a:spLocks noRot="1" noChangeAspect="1" noMove="1" noResize="1" noEditPoints="1" noAdjustHandles="1" noChangeArrowheads="1" noChangeShapeType="1" noTextEdit="1"/>
              </p:cNvSpPr>
              <p:nvPr/>
            </p:nvSpPr>
            <p:spPr>
              <a:xfrm>
                <a:off x="4296359" y="2211526"/>
                <a:ext cx="3082552" cy="996363"/>
              </a:xfrm>
              <a:prstGeom prst="rect">
                <a:avLst/>
              </a:prstGeom>
              <a:blipFill rotWithShape="1">
                <a:blip r:embed="rId2"/>
                <a:stretch>
                  <a:fillRect l="-19" t="-46" r="-60165" b="5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10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75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1000"/>
                                        <p:tgtEl>
                                          <p:spTgt spid="19">
                                            <p:txEl>
                                              <p:pRg st="2" end="2"/>
                                            </p:txEl>
                                          </p:spTgt>
                                        </p:tgtEl>
                                      </p:cBhvr>
                                    </p:animEffect>
                                    <p:anim calcmode="lin" valueType="num">
                                      <p:cBhvr>
                                        <p:cTn id="18"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520622" y="1243263"/>
          <a:ext cx="8144054" cy="4917721"/>
        </p:xfrm>
        <a:graphic>
          <a:graphicData uri="http://schemas.openxmlformats.org/drawingml/2006/table">
            <a:tbl>
              <a:tblPr firstRow="1" bandRow="1">
                <a:tableStyleId>{5C22544A-7EE6-4342-B048-85BDC9FD1C3A}</a:tableStyleId>
              </a:tblPr>
              <a:tblGrid>
                <a:gridCol w="2959997"/>
                <a:gridCol w="2979175"/>
                <a:gridCol w="2204882"/>
              </a:tblGrid>
              <a:tr h="1061313">
                <a:tc>
                  <a:txBody>
                    <a:bodyPr/>
                    <a:lstStyle/>
                    <a:p>
                      <a:pPr algn="ctr">
                        <a:lnSpc>
                          <a:spcPct val="120000"/>
                        </a:lnSpc>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经验风险小</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0000"/>
                        </a:lnSpc>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（训练集上表现好）</a:t>
                      </a:r>
                      <a:endPar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期望风险小</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0000"/>
                        </a:lnSpc>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（测试集上表现好</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泛化能力强</a:t>
                      </a:r>
                      <a:endPar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61313">
                <a:tc>
                  <a:txBody>
                    <a:bodyPr/>
                    <a:lstStyle/>
                    <a:p>
                      <a:pPr algn="ctr">
                        <a:lnSpc>
                          <a:spcPct val="12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经验风险小</a:t>
                      </a:r>
                      <a:endPar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（训练集上表现好）</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期望风险大</a:t>
                      </a:r>
                      <a:endPar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（测试集上表现不好</a:t>
                      </a:r>
                      <a:r>
                        <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2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过学习（推广能力下降，真实风险增加）</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61313">
                <a:tc>
                  <a:txBody>
                    <a:bodyPr/>
                    <a:lstStyle/>
                    <a:p>
                      <a:pPr algn="ctr">
                        <a:lnSpc>
                          <a:spcPct val="12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经验风险大</a:t>
                      </a:r>
                      <a:endPar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（训练集上表现不好）</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期望风险大</a:t>
                      </a:r>
                      <a:endPar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（测试集上表现不好</a:t>
                      </a:r>
                      <a:r>
                        <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欠学习</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98412">
                <a:tc>
                  <a:txBody>
                    <a:bodyPr/>
                    <a:lstStyle/>
                    <a:p>
                      <a:pPr algn="ctr">
                        <a:lnSpc>
                          <a:spcPct val="13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经验风险大</a:t>
                      </a:r>
                      <a:endPar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3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（训练集上表现不好）</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3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期望风险小</a:t>
                      </a:r>
                      <a:endPar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3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（测试集上表现好</a:t>
                      </a:r>
                      <a:r>
                        <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30000"/>
                        </a:lnSpc>
                      </a:pPr>
                      <a:r>
                        <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“神仙算法”或“黄粱美梦”</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监督学习：过学习与欠学习</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1" name="圆角矩形 20"/>
          <p:cNvSpPr/>
          <p:nvPr/>
        </p:nvSpPr>
        <p:spPr bwMode="auto">
          <a:xfrm>
            <a:off x="1201973" y="2880967"/>
            <a:ext cx="1376289" cy="520483"/>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图像数据</a:t>
            </a:r>
            <a:endPar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3" name="图片 17" descr="semantic gap.jpg"/>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6091" y="1293896"/>
            <a:ext cx="1768056" cy="131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减号 23"/>
          <p:cNvSpPr/>
          <p:nvPr/>
        </p:nvSpPr>
        <p:spPr bwMode="auto">
          <a:xfrm>
            <a:off x="-191729" y="3481013"/>
            <a:ext cx="9202994" cy="278610"/>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30000"/>
              </a:spcBef>
              <a:spcAft>
                <a:spcPct val="0"/>
              </a:spcAft>
              <a:buClrTx/>
              <a:buSzTx/>
              <a:buFontTx/>
              <a:buNone/>
            </a:pPr>
            <a:endParaRPr kumimoji="0" lang="zh-CN" altLang="en-US" sz="14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25" name="圆角矩形 24"/>
          <p:cNvSpPr/>
          <p:nvPr/>
        </p:nvSpPr>
        <p:spPr bwMode="auto">
          <a:xfrm>
            <a:off x="1201972" y="5675856"/>
            <a:ext cx="1376289" cy="520483"/>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文本数据</a:t>
            </a:r>
            <a:endPar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090" y="4059933"/>
            <a:ext cx="1768057" cy="1509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圆角矩形 2"/>
          <p:cNvSpPr/>
          <p:nvPr/>
        </p:nvSpPr>
        <p:spPr>
          <a:xfrm>
            <a:off x="6098008" y="1172496"/>
            <a:ext cx="1544542" cy="1532404"/>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Person</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Dog</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2" name="组合 11"/>
          <p:cNvGrpSpPr/>
          <p:nvPr/>
        </p:nvGrpSpPr>
        <p:grpSpPr>
          <a:xfrm>
            <a:off x="3112359" y="4159781"/>
            <a:ext cx="2910978" cy="1018197"/>
            <a:chOff x="3112359" y="4159781"/>
            <a:chExt cx="2910978" cy="1018197"/>
          </a:xfrm>
        </p:grpSpPr>
        <mc:AlternateContent xmlns:mc="http://schemas.openxmlformats.org/markup-compatibility/2006">
          <mc:Choice xmlns:a14="http://schemas.microsoft.com/office/drawing/2010/main" Requires="a14">
            <p:sp>
              <p:nvSpPr>
                <p:cNvPr id="7" name="矩形 6"/>
                <p:cNvSpPr/>
                <p:nvPr/>
              </p:nvSpPr>
              <p:spPr>
                <a:xfrm>
                  <a:off x="3320269" y="4159781"/>
                  <a:ext cx="2541530" cy="633571"/>
                </a:xfrm>
                <a:prstGeom prst="rect">
                  <a:avLst/>
                </a:prstGeom>
              </p:spPr>
              <p:txBody>
                <a:bodyPr wrap="none">
                  <a:spAutoFit/>
                </a:bodyPr>
                <a:lstStyle/>
                <a:p>
                  <a14:m>
                    <m:oMath xmlns:m="http://schemas.openxmlformats.org/officeDocument/2006/math">
                      <m:r>
                        <a:rPr lang="en-US" altLang="zh-CN" sz="3600" b="0" i="1" smtClean="0">
                          <a:latin typeface="Cambria Math" panose="02040503050406030204"/>
                          <a:cs typeface="Times New Roman" panose="02020603050405020304" pitchFamily="18" charset="0"/>
                        </a:rPr>
                        <m:t>𝑓</m:t>
                      </m:r>
                    </m:oMath>
                  </a14:m>
                  <a:r>
                    <a:rPr lang="en-US" altLang="zh-CN" sz="2400" dirty="0">
                      <a:latin typeface="Times New Roman" panose="02020603050405020304" pitchFamily="18" charset="0"/>
                      <a:cs typeface="Times New Roman" panose="02020603050405020304" pitchFamily="18" charset="0"/>
                    </a:rPr>
                    <a:t>{car, money, …}</a:t>
                  </a:r>
                  <a:endParaRPr lang="zh-CN" altLang="zh-CN" sz="2400" dirty="0">
                    <a:latin typeface="Times New Roman" panose="02020603050405020304" pitchFamily="18" charset="0"/>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3320269" y="4159781"/>
                  <a:ext cx="2541530" cy="633571"/>
                </a:xfrm>
                <a:prstGeom prst="rect">
                  <a:avLst/>
                </a:prstGeom>
                <a:blipFill rotWithShape="1">
                  <a:blip r:embed="rId3"/>
                </a:blipFill>
              </p:spPr>
              <p:txBody>
                <a:bodyPr/>
                <a:lstStyle/>
                <a:p>
                  <a:r>
                    <a:rPr lang="zh-CN" altLang="en-US">
                      <a:noFill/>
                    </a:rPr>
                    <a:t> </a:t>
                  </a:r>
                </a:p>
              </p:txBody>
            </p:sp>
          </mc:Fallback>
        </mc:AlternateContent>
        <p:sp>
          <p:nvSpPr>
            <p:cNvPr id="27" name="右箭头 26"/>
            <p:cNvSpPr/>
            <p:nvPr/>
          </p:nvSpPr>
          <p:spPr>
            <a:xfrm>
              <a:off x="3112359" y="4768546"/>
              <a:ext cx="2910978" cy="409432"/>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grpSp>
      <p:sp>
        <p:nvSpPr>
          <p:cNvPr id="28" name="圆角矩形 27"/>
          <p:cNvSpPr/>
          <p:nvPr/>
        </p:nvSpPr>
        <p:spPr>
          <a:xfrm>
            <a:off x="6193366" y="4055117"/>
            <a:ext cx="1449184" cy="150970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喜悦</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愤怒</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圆角矩形 28"/>
          <p:cNvSpPr/>
          <p:nvPr/>
        </p:nvSpPr>
        <p:spPr bwMode="auto">
          <a:xfrm>
            <a:off x="6154929" y="2837168"/>
            <a:ext cx="1376289" cy="520481"/>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类别分类</a:t>
            </a:r>
            <a:endPar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圆角矩形 29"/>
          <p:cNvSpPr/>
          <p:nvPr/>
        </p:nvSpPr>
        <p:spPr bwMode="auto">
          <a:xfrm>
            <a:off x="6229813" y="5738296"/>
            <a:ext cx="1376289" cy="520481"/>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情感分类</a:t>
            </a:r>
            <a:endParaRPr lang="en-US" altLang="zh-CN" sz="2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p:cNvGrpSpPr/>
          <p:nvPr/>
        </p:nvGrpSpPr>
        <p:grpSpPr>
          <a:xfrm>
            <a:off x="3092586" y="945709"/>
            <a:ext cx="2774929" cy="1741994"/>
            <a:chOff x="3092586" y="945709"/>
            <a:chExt cx="2774929" cy="1741994"/>
          </a:xfrm>
        </p:grpSpPr>
        <p:sp>
          <p:nvSpPr>
            <p:cNvPr id="2" name="右箭头 1"/>
            <p:cNvSpPr/>
            <p:nvPr/>
          </p:nvSpPr>
          <p:spPr>
            <a:xfrm>
              <a:off x="3112359" y="2262738"/>
              <a:ext cx="2755156" cy="424965"/>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077" y="945709"/>
              <a:ext cx="1614948" cy="1384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9" name="矩形 8"/>
                <p:cNvSpPr/>
                <p:nvPr/>
              </p:nvSpPr>
              <p:spPr>
                <a:xfrm>
                  <a:off x="3092586" y="1354773"/>
                  <a:ext cx="841897" cy="70788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4000" i="1">
                            <a:latin typeface="Cambria Math" panose="02040503050406030204"/>
                            <a:cs typeface="Times New Roman" panose="02020603050405020304" pitchFamily="18" charset="0"/>
                          </a:rPr>
                          <m:t>𝑓</m:t>
                        </m:r>
                        <m:r>
                          <m:rPr>
                            <m:nor/>
                          </m:rPr>
                          <a:rPr lang="en-US" altLang="zh-CN" sz="4000" dirty="0">
                            <a:latin typeface="Times New Roman" panose="02020603050405020304" pitchFamily="18" charset="0"/>
                            <a:cs typeface="Times New Roman" panose="02020603050405020304" pitchFamily="18" charset="0"/>
                          </a:rPr>
                          <m:t>{</m:t>
                        </m:r>
                      </m:oMath>
                    </m:oMathPara>
                  </a14:m>
                  <a:endParaRPr lang="zh-CN" altLang="en-US" sz="4000" dirty="0"/>
                </a:p>
              </p:txBody>
            </p:sp>
          </mc:Choice>
          <mc:Fallback>
            <p:sp>
              <p:nvSpPr>
                <p:cNvPr id="9" name="矩形 8"/>
                <p:cNvSpPr>
                  <a:spLocks noRot="1" noChangeAspect="1" noMove="1" noResize="1" noEditPoints="1" noAdjustHandles="1" noChangeArrowheads="1" noChangeShapeType="1" noTextEdit="1"/>
                </p:cNvSpPr>
                <p:nvPr/>
              </p:nvSpPr>
              <p:spPr>
                <a:xfrm>
                  <a:off x="3092586" y="1354773"/>
                  <a:ext cx="841897" cy="707886"/>
                </a:xfrm>
                <a:prstGeom prst="rect">
                  <a:avLst/>
                </a:prstGeom>
                <a:blipFill rotWithShape="1">
                  <a:blip r:embed="rId5"/>
                </a:blipFill>
              </p:spPr>
              <p:txBody>
                <a:bodyPr/>
                <a:lstStyle/>
                <a:p>
                  <a:r>
                    <a:rPr lang="zh-CN" altLang="en-US">
                      <a:noFill/>
                    </a:rPr>
                    <a:t> </a:t>
                  </a:r>
                </a:p>
              </p:txBody>
            </p:sp>
          </mc:Fallback>
        </mc:AlternateContent>
        <p:sp>
          <p:nvSpPr>
            <p:cNvPr id="4" name="矩形 3"/>
            <p:cNvSpPr/>
            <p:nvPr/>
          </p:nvSpPr>
          <p:spPr>
            <a:xfrm>
              <a:off x="5184129" y="1305554"/>
              <a:ext cx="636713" cy="646331"/>
            </a:xfrm>
            <a:prstGeom prst="rect">
              <a:avLst/>
            </a:prstGeom>
          </p:spPr>
          <p:txBody>
            <a:bodyPr wrap="none">
              <a:spAutoFit/>
            </a:bodyPr>
            <a:lstStyle/>
            <a:p>
              <a:r>
                <a:rPr lang="en-US" altLang="zh-CN" sz="3600" dirty="0">
                  <a:latin typeface="Times New Roman" panose="02020603050405020304" pitchFamily="18" charset="0"/>
                  <a:cs typeface="Times New Roman" panose="02020603050405020304" pitchFamily="18" charset="0"/>
                </a:rPr>
                <a:t>  }</a:t>
              </a:r>
              <a:endParaRPr lang="zh-CN" altLang="en-US" sz="3600" dirty="0"/>
            </a:p>
          </p:txBody>
        </p:sp>
      </p:gr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从数据中学习知识</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10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1000"/>
                                        <p:tgtEl>
                                          <p:spTgt spid="1026"/>
                                        </p:tgtEl>
                                      </p:cBhvr>
                                    </p:animEffect>
                                    <p:anim calcmode="lin" valueType="num">
                                      <p:cBhvr>
                                        <p:cTn id="42" dur="1000" fill="hold"/>
                                        <p:tgtEl>
                                          <p:spTgt spid="1026"/>
                                        </p:tgtEl>
                                        <p:attrNameLst>
                                          <p:attrName>ppt_x</p:attrName>
                                        </p:attrNameLst>
                                      </p:cBhvr>
                                      <p:tavLst>
                                        <p:tav tm="0">
                                          <p:val>
                                            <p:strVal val="#ppt_x"/>
                                          </p:val>
                                        </p:tav>
                                        <p:tav tm="100000">
                                          <p:val>
                                            <p:strVal val="#ppt_x"/>
                                          </p:val>
                                        </p:tav>
                                      </p:tavLst>
                                    </p:anim>
                                    <p:anim calcmode="lin" valueType="num">
                                      <p:cBhvr>
                                        <p:cTn id="4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1000"/>
                                        <p:tgtEl>
                                          <p:spTgt spid="28"/>
                                        </p:tgtEl>
                                      </p:cBhvr>
                                    </p:animEffect>
                                    <p:anim calcmode="lin" valueType="num">
                                      <p:cBhvr>
                                        <p:cTn id="49" dur="1000" fill="hold"/>
                                        <p:tgtEl>
                                          <p:spTgt spid="28"/>
                                        </p:tgtEl>
                                        <p:attrNameLst>
                                          <p:attrName>ppt_x</p:attrName>
                                        </p:attrNameLst>
                                      </p:cBhvr>
                                      <p:tavLst>
                                        <p:tav tm="0">
                                          <p:val>
                                            <p:strVal val="#ppt_x"/>
                                          </p:val>
                                        </p:tav>
                                        <p:tav tm="100000">
                                          <p:val>
                                            <p:strVal val="#ppt_x"/>
                                          </p:val>
                                        </p:tav>
                                      </p:tavLst>
                                    </p:anim>
                                    <p:anim calcmode="lin" valueType="num">
                                      <p:cBhvr>
                                        <p:cTn id="50" dur="1000" fill="hold"/>
                                        <p:tgtEl>
                                          <p:spTgt spid="2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1000"/>
                                        <p:tgtEl>
                                          <p:spTgt spid="30"/>
                                        </p:tgtEl>
                                      </p:cBhvr>
                                    </p:animEffect>
                                    <p:anim calcmode="lin" valueType="num">
                                      <p:cBhvr>
                                        <p:cTn id="54" dur="1000" fill="hold"/>
                                        <p:tgtEl>
                                          <p:spTgt spid="30"/>
                                        </p:tgtEl>
                                        <p:attrNameLst>
                                          <p:attrName>ppt_x</p:attrName>
                                        </p:attrNameLst>
                                      </p:cBhvr>
                                      <p:tavLst>
                                        <p:tav tm="0">
                                          <p:val>
                                            <p:strVal val="#ppt_x"/>
                                          </p:val>
                                        </p:tav>
                                        <p:tav tm="100000">
                                          <p:val>
                                            <p:strVal val="#ppt_x"/>
                                          </p:val>
                                        </p:tav>
                                      </p:tavLst>
                                    </p:anim>
                                    <p:anim calcmode="lin" valueType="num">
                                      <p:cBhvr>
                                        <p:cTn id="5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3" grpId="0" animBg="1"/>
      <p:bldP spid="28" grpId="0" animBg="1"/>
      <p:bldP spid="29" grpId="0" animBg="1"/>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8594" y="1168682"/>
            <a:ext cx="3527811" cy="1481111"/>
          </a:xfrm>
          <a:prstGeom prst="rect">
            <a:avLst/>
          </a:prstGeom>
          <a:ln w="38100">
            <a:solidFill>
              <a:srgbClr val="4F80BD"/>
            </a:solidFill>
          </a:ln>
        </p:spPr>
        <p:txBody>
          <a:bodyPr wrap="square">
            <a:spAutoFit/>
          </a:bodyPr>
          <a:lstStyle/>
          <a:p>
            <a:pPr>
              <a:lnSpc>
                <a:spcPct val="130000"/>
              </a:lnSpc>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经验风险最小化：</a:t>
            </a:r>
            <a:endPar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30000"/>
              </a:lnSpc>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仅反映局部数据</a:t>
            </a:r>
            <a:endPar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样本不充分</a:t>
            </a:r>
            <a:endParaRPr lang="zh-CN" altLang="en-US" sz="2400" dirty="0">
              <a:solidFill>
                <a:srgbClr val="C00000"/>
              </a:solidFill>
            </a:endParaRPr>
          </a:p>
        </p:txBody>
      </p:sp>
      <p:sp>
        <p:nvSpPr>
          <p:cNvPr id="7" name="矩形 6"/>
          <p:cNvSpPr/>
          <p:nvPr/>
        </p:nvSpPr>
        <p:spPr>
          <a:xfrm>
            <a:off x="4837595" y="1175767"/>
            <a:ext cx="3527811" cy="1484830"/>
          </a:xfrm>
          <a:prstGeom prst="rect">
            <a:avLst/>
          </a:prstGeom>
          <a:ln w="38100">
            <a:solidFill>
              <a:srgbClr val="4F80BD"/>
            </a:solidFill>
          </a:ln>
        </p:spPr>
        <p:txBody>
          <a:bodyPr wrap="square">
            <a:spAutoFit/>
          </a:bodyPr>
          <a:lstStyle/>
          <a:p>
            <a:pPr algn="just">
              <a:lnSpc>
                <a:spcPct val="130000"/>
              </a:lnSpc>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期望风险最小化：</a:t>
            </a:r>
            <a:endPar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30000"/>
              </a:lnSpc>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无法得到全量数据</a:t>
            </a:r>
            <a:endPar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学习机器设计不合理</a:t>
            </a:r>
            <a:endPar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778594" y="2747006"/>
            <a:ext cx="7586812" cy="1684244"/>
          </a:xfrm>
          <a:prstGeom prst="rect">
            <a:avLst/>
          </a:prstGeom>
        </p:spPr>
        <p:txBody>
          <a:bodyPr wrap="square">
            <a:spAutoFit/>
          </a:bodyPr>
          <a:lstStyle/>
          <a:p>
            <a:pPr algn="just">
              <a:lnSpc>
                <a:spcPct val="150000"/>
              </a:lnSpc>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结构风险最小化</a:t>
            </a:r>
            <a:r>
              <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(structural risk minimization)</a:t>
            </a:r>
            <a:endPar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为了防止过拟合，在经验风险上加上</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表示模型复杂度</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正则化项</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regulatizer</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或惩罚项</a:t>
            </a: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(penalty term )</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TextBox 10"/>
              <p:cNvSpPr txBox="1"/>
              <p:nvPr/>
            </p:nvSpPr>
            <p:spPr>
              <a:xfrm>
                <a:off x="778594" y="4566035"/>
                <a:ext cx="4833257" cy="110055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ea typeface="黑体" panose="02010609060101010101" pitchFamily="49" charset="-122"/>
                            </a:rPr>
                          </m:ctrlPr>
                        </m:funcPr>
                        <m:fName>
                          <m:limLow>
                            <m:limLowPr>
                              <m:ctrlPr>
                                <a:rPr lang="en-US" altLang="zh-CN" sz="2400" b="0" i="1" smtClean="0">
                                  <a:latin typeface="Cambria Math" panose="02040503050406030204" pitchFamily="18" charset="0"/>
                                  <a:ea typeface="黑体" panose="02010609060101010101" pitchFamily="49" charset="-122"/>
                                </a:rPr>
                              </m:ctrlPr>
                            </m:limLowPr>
                            <m:e>
                              <m:r>
                                <m:rPr>
                                  <m:sty m:val="p"/>
                                </m:rPr>
                                <a:rPr lang="en-US" altLang="zh-CN" sz="2400" b="0" i="0" smtClean="0">
                                  <a:latin typeface="Cambria Math" panose="02040503050406030204"/>
                                  <a:ea typeface="黑体" panose="02010609060101010101" pitchFamily="49" charset="-122"/>
                                </a:rPr>
                                <m:t>min</m:t>
                              </m:r>
                            </m:e>
                            <m:lim>
                              <m:r>
                                <a:rPr lang="en-US" altLang="zh-CN" sz="2400" b="0" i="1" smtClean="0">
                                  <a:latin typeface="Cambria Math" panose="02040503050406030204"/>
                                  <a:ea typeface="黑体" panose="02010609060101010101" pitchFamily="49" charset="-122"/>
                                </a:rPr>
                                <m:t>𝑓</m:t>
                              </m:r>
                              <m:r>
                                <a:rPr lang="en-US" altLang="zh-CN" sz="2400" b="0" i="1" smtClean="0">
                                  <a:latin typeface="Cambria Math" panose="02040503050406030204"/>
                                  <a:ea typeface="Cambria Math" panose="02040503050406030204"/>
                                </a:rPr>
                                <m:t>∈</m:t>
                              </m:r>
                              <m:r>
                                <m:rPr>
                                  <m:sty m:val="p"/>
                                </m:rPr>
                                <a:rPr lang="el-GR" altLang="zh-CN" sz="2400" b="0" i="1" smtClean="0">
                                  <a:latin typeface="Cambria Math" panose="02040503050406030204"/>
                                  <a:ea typeface="Cambria Math" panose="02040503050406030204"/>
                                </a:rPr>
                                <m:t>Φ</m:t>
                              </m:r>
                            </m:lim>
                          </m:limLow>
                        </m:fName>
                        <m:e>
                          <m:f>
                            <m:fPr>
                              <m:ctrlPr>
                                <a:rPr lang="en-US" altLang="zh-CN" sz="2400" b="0" i="1" smtClean="0">
                                  <a:latin typeface="Cambria Math" panose="02040503050406030204" pitchFamily="18" charset="0"/>
                                  <a:ea typeface="黑体" panose="02010609060101010101" pitchFamily="49" charset="-122"/>
                                </a:rPr>
                              </m:ctrlPr>
                            </m:fPr>
                            <m:num>
                              <m:r>
                                <a:rPr lang="en-US" altLang="zh-CN" sz="2400" b="0" i="1" smtClean="0">
                                  <a:latin typeface="Cambria Math" panose="02040503050406030204"/>
                                  <a:ea typeface="黑体" panose="02010609060101010101" pitchFamily="49" charset="-122"/>
                                </a:rPr>
                                <m:t>1</m:t>
                              </m:r>
                            </m:num>
                            <m:den>
                              <m:r>
                                <a:rPr lang="en-US" altLang="zh-CN" sz="2400" b="0" i="1" smtClean="0">
                                  <a:latin typeface="Cambria Math" panose="02040503050406030204"/>
                                  <a:ea typeface="黑体" panose="02010609060101010101" pitchFamily="49" charset="-122"/>
                                </a:rPr>
                                <m:t>𝑛</m:t>
                              </m:r>
                            </m:den>
                          </m:f>
                          <m:nary>
                            <m:naryPr>
                              <m:chr m:val="∑"/>
                              <m:ctrlPr>
                                <a:rPr lang="en-US" altLang="zh-CN" sz="2400" b="0" i="1" smtClean="0">
                                  <a:latin typeface="Cambria Math" panose="02040503050406030204" pitchFamily="18" charset="0"/>
                                  <a:ea typeface="黑体" panose="02010609060101010101" pitchFamily="49" charset="-122"/>
                                </a:rPr>
                              </m:ctrlPr>
                            </m:naryPr>
                            <m:sub>
                              <m:r>
                                <m:rPr>
                                  <m:brk m:alnAt="23"/>
                                </m:rPr>
                                <a:rPr lang="en-US" altLang="zh-CN" sz="2400" b="0" i="1" smtClean="0">
                                  <a:latin typeface="Cambria Math" panose="02040503050406030204"/>
                                  <a:ea typeface="黑体" panose="02010609060101010101" pitchFamily="49" charset="-122"/>
                                </a:rPr>
                                <m:t>𝑖</m:t>
                              </m:r>
                              <m:r>
                                <a:rPr lang="en-US" altLang="zh-CN" sz="2400" b="0" i="1" smtClean="0">
                                  <a:latin typeface="Cambria Math" panose="02040503050406030204"/>
                                  <a:ea typeface="黑体" panose="02010609060101010101" pitchFamily="49" charset="-122"/>
                                </a:rPr>
                                <m:t>=</m:t>
                              </m:r>
                              <m:r>
                                <a:rPr lang="en-US" altLang="zh-CN" sz="2400" b="0" i="1" smtClean="0">
                                  <a:latin typeface="Cambria Math" panose="02040503050406030204"/>
                                  <a:ea typeface="黑体" panose="02010609060101010101" pitchFamily="49" charset="-122"/>
                                </a:rPr>
                                <m:t>1</m:t>
                              </m:r>
                            </m:sub>
                            <m:sup>
                              <m:r>
                                <a:rPr lang="en-US" altLang="zh-CN" sz="2400" b="0" i="1" smtClean="0">
                                  <a:latin typeface="Cambria Math" panose="02040503050406030204"/>
                                  <a:ea typeface="黑体" panose="02010609060101010101" pitchFamily="49" charset="-122"/>
                                </a:rPr>
                                <m:t>𝑛</m:t>
                              </m:r>
                            </m:sup>
                            <m:e>
                              <m:r>
                                <a:rPr lang="en-US" altLang="zh-CN" sz="2400" i="1">
                                  <a:latin typeface="Cambria Math" panose="02040503050406030204"/>
                                </a:rPr>
                                <m:t>𝐿𝑜𝑠𝑠</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a:rPr>
                                        <m:t>𝑦</m:t>
                                      </m:r>
                                    </m:e>
                                    <m:sub>
                                      <m:r>
                                        <a:rPr lang="en-US" altLang="zh-CN" sz="2400" i="1">
                                          <a:latin typeface="Cambria Math" panose="02040503050406030204"/>
                                        </a:rPr>
                                        <m:t>𝑖</m:t>
                                      </m:r>
                                    </m:sub>
                                  </m:sSub>
                                  <m:r>
                                    <a:rPr lang="en-US" altLang="zh-CN" sz="2400" i="1">
                                      <a:latin typeface="Cambria Math" panose="02040503050406030204"/>
                                    </a:rPr>
                                    <m:t>,</m:t>
                                  </m:r>
                                  <m:sSub>
                                    <m:sSubPr>
                                      <m:ctrlPr>
                                        <a:rPr lang="en-US" altLang="zh-CN" sz="2400" i="1">
                                          <a:latin typeface="Cambria Math" panose="02040503050406030204" pitchFamily="18" charset="0"/>
                                        </a:rPr>
                                      </m:ctrlPr>
                                    </m:sSubPr>
                                    <m:e>
                                      <m:r>
                                        <a:rPr lang="en-US" altLang="zh-CN" sz="2400" i="1">
                                          <a:latin typeface="Cambria Math" panose="02040503050406030204"/>
                                        </a:rPr>
                                        <m:t>𝑓</m:t>
                                      </m:r>
                                      <m:r>
                                        <a:rPr lang="en-US" altLang="zh-CN" sz="2400" i="1">
                                          <a:latin typeface="Cambria Math" panose="02040503050406030204"/>
                                        </a:rPr>
                                        <m:t>(</m:t>
                                      </m:r>
                                      <m:r>
                                        <a:rPr lang="en-US" altLang="zh-CN" sz="2400" i="1">
                                          <a:latin typeface="Cambria Math" panose="02040503050406030204"/>
                                        </a:rPr>
                                        <m:t>𝑥</m:t>
                                      </m:r>
                                    </m:e>
                                    <m:sub>
                                      <m:r>
                                        <a:rPr lang="en-US" altLang="zh-CN" sz="2400" i="1">
                                          <a:latin typeface="Cambria Math" panose="02040503050406030204"/>
                                        </a:rPr>
                                        <m:t>𝑖</m:t>
                                      </m:r>
                                    </m:sub>
                                  </m:sSub>
                                </m:e>
                              </m:d>
                              <m:r>
                                <a:rPr lang="en-US" altLang="zh-CN" sz="2400" i="1">
                                  <a:latin typeface="Cambria Math" panose="02040503050406030204"/>
                                </a:rPr>
                                <m:t>)</m:t>
                              </m:r>
                              <m:r>
                                <a:rPr lang="en-US" altLang="zh-CN" sz="2400" b="0" i="1" smtClean="0">
                                  <a:latin typeface="Cambria Math" panose="02040503050406030204"/>
                                </a:rPr>
                                <m:t>+</m:t>
                              </m:r>
                              <m:r>
                                <a:rPr lang="zh-CN" altLang="en-US" sz="2400" b="0" i="1" smtClean="0">
                                  <a:latin typeface="Cambria Math" panose="02040503050406030204"/>
                                </a:rPr>
                                <m:t>𝜆</m:t>
                              </m:r>
                              <m:r>
                                <a:rPr lang="en-US" altLang="zh-CN" sz="2400" b="0" i="1" smtClean="0">
                                  <a:latin typeface="Cambria Math" panose="02040503050406030204"/>
                                </a:rPr>
                                <m:t> </m:t>
                              </m:r>
                              <m:r>
                                <a:rPr lang="en-US" altLang="zh-CN" sz="2400" b="0" i="1" smtClean="0">
                                  <a:latin typeface="Cambria Math" panose="02040503050406030204"/>
                                </a:rPr>
                                <m:t>𝐽</m:t>
                              </m:r>
                              <m:r>
                                <a:rPr lang="en-US" altLang="zh-CN" sz="2400" b="0" i="1" smtClean="0">
                                  <a:latin typeface="Cambria Math" panose="02040503050406030204"/>
                                </a:rPr>
                                <m:t>(</m:t>
                              </m:r>
                              <m:r>
                                <a:rPr lang="en-US" altLang="zh-CN" sz="2400" b="0" i="1" smtClean="0">
                                  <a:latin typeface="Cambria Math" panose="02040503050406030204"/>
                                </a:rPr>
                                <m:t>𝑓</m:t>
                              </m:r>
                              <m:r>
                                <a:rPr lang="en-US" altLang="zh-CN" sz="2400" b="0" i="1" smtClean="0">
                                  <a:latin typeface="Cambria Math" panose="02040503050406030204"/>
                                </a:rPr>
                                <m:t>)</m:t>
                              </m:r>
                            </m:e>
                          </m:nary>
                        </m:e>
                      </m:func>
                    </m:oMath>
                  </m:oMathPara>
                </a14:m>
                <a:endParaRPr lang="zh-CN" altLang="en-US" sz="2400" dirty="0">
                  <a:ea typeface="黑体" panose="02010609060101010101" pitchFamily="49" charset="-122"/>
                </a:endParaRPr>
              </a:p>
            </p:txBody>
          </p:sp>
        </mc:Choice>
        <mc:Fallback>
          <p:sp>
            <p:nvSpPr>
              <p:cNvPr id="11" name="TextBox 10"/>
              <p:cNvSpPr txBox="1">
                <a:spLocks noRot="1" noChangeAspect="1" noMove="1" noResize="1" noEditPoints="1" noAdjustHandles="1" noChangeArrowheads="1" noChangeShapeType="1" noTextEdit="1"/>
              </p:cNvSpPr>
              <p:nvPr/>
            </p:nvSpPr>
            <p:spPr>
              <a:xfrm>
                <a:off x="778594" y="4566035"/>
                <a:ext cx="4833257" cy="1100558"/>
              </a:xfrm>
              <a:prstGeom prst="rect">
                <a:avLst/>
              </a:prstGeom>
              <a:blipFill rotWithShape="1">
                <a:blip r:embed="rId1"/>
                <a:stretch>
                  <a:fillRect l="-2" t="-35" r="7" b="44"/>
                </a:stretch>
              </a:blipFill>
            </p:spPr>
            <p:txBody>
              <a:bodyPr/>
              <a:lstStyle/>
              <a:p>
                <a:r>
                  <a:rPr lang="zh-CN" altLang="en-US">
                    <a:noFill/>
                  </a:rPr>
                  <a:t> </a:t>
                </a:r>
              </a:p>
            </p:txBody>
          </p:sp>
        </mc:Fallback>
      </mc:AlternateContent>
      <p:sp>
        <p:nvSpPr>
          <p:cNvPr id="4" name="矩形 3"/>
          <p:cNvSpPr/>
          <p:nvPr/>
        </p:nvSpPr>
        <p:spPr>
          <a:xfrm>
            <a:off x="4100864" y="5520598"/>
            <a:ext cx="1723549"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模型复杂度</a:t>
            </a:r>
            <a:endParaRPr lang="zh-CN" altLang="en-US" sz="2400" dirty="0">
              <a:latin typeface="黑体" panose="02010609060101010101" pitchFamily="49" charset="-122"/>
              <a:ea typeface="黑体" panose="02010609060101010101" pitchFamily="49" charset="-122"/>
            </a:endParaRPr>
          </a:p>
        </p:txBody>
      </p:sp>
      <p:sp>
        <p:nvSpPr>
          <p:cNvPr id="13" name="矩形 12"/>
          <p:cNvSpPr/>
          <p:nvPr/>
        </p:nvSpPr>
        <p:spPr>
          <a:xfrm>
            <a:off x="2468675" y="5520598"/>
            <a:ext cx="1415772"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经验风险</a:t>
            </a:r>
            <a:endParaRPr lang="zh-CN" altLang="en-US" sz="2400" dirty="0">
              <a:latin typeface="黑体" panose="02010609060101010101" pitchFamily="49" charset="-122"/>
              <a:ea typeface="黑体" panose="02010609060101010101" pitchFamily="49" charset="-122"/>
            </a:endParaRPr>
          </a:p>
        </p:txBody>
      </p:sp>
      <p:sp>
        <p:nvSpPr>
          <p:cNvPr id="8" name="矩形 7"/>
          <p:cNvSpPr/>
          <p:nvPr/>
        </p:nvSpPr>
        <p:spPr>
          <a:xfrm>
            <a:off x="6285959" y="4601768"/>
            <a:ext cx="2117783" cy="1569660"/>
          </a:xfrm>
          <a:prstGeom prst="rect">
            <a:avLst/>
          </a:prstGeom>
          <a:ln w="28575">
            <a:solidFill>
              <a:schemeClr val="accent2"/>
            </a:solidFill>
            <a:prstDash val="sysDot"/>
          </a:ln>
        </p:spPr>
        <p:txBody>
          <a:bodyPr wrap="square">
            <a:spAutoFit/>
          </a:bodyPr>
          <a:lstStyle/>
          <a:p>
            <a:pPr algn="ctr"/>
            <a:r>
              <a:rPr lang="zh-CN" altLang="en-US" sz="2400" dirty="0">
                <a:latin typeface="黑体" panose="02010609060101010101" pitchFamily="49" charset="-122"/>
                <a:ea typeface="黑体" panose="02010609060101010101" pitchFamily="49" charset="-122"/>
              </a:rPr>
              <a:t>在最小化经验风险与降低模型复杂度之间寻找平衡</a:t>
            </a:r>
            <a:endParaRPr lang="zh-CN" altLang="en-US" sz="2400" dirty="0">
              <a:latin typeface="黑体" panose="02010609060101010101" pitchFamily="49" charset="-122"/>
              <a:ea typeface="黑体" panose="02010609060101010101" pitchFamily="49" charset="-122"/>
            </a:endParaRPr>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监督学习：结构风险最小</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cxnSp>
        <p:nvCxnSpPr>
          <p:cNvPr id="6" name="直接连接符 5"/>
          <p:cNvCxnSpPr/>
          <p:nvPr/>
        </p:nvCxnSpPr>
        <p:spPr>
          <a:xfrm>
            <a:off x="2314006" y="5424499"/>
            <a:ext cx="176243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481052" y="5424499"/>
            <a:ext cx="776748"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grpId="0" nodeType="after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500"/>
                            </p:stCondLst>
                            <p:childTnLst>
                              <p:par>
                                <p:cTn id="31" presetID="10" presetClass="entr" presetSubtype="0" fill="hold" grpId="0" nodeType="after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 grpId="0"/>
      <p:bldP spid="11" grpId="0"/>
      <p:bldP spid="4" grpId="0"/>
      <p:bldP spid="13"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75187" y="1161580"/>
            <a:ext cx="8030498" cy="2595839"/>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监督学习方法又可以分为生成方法</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(generative approach)</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和判别方法</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(discriminative approach)</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所学到的模型分别称为生成模型</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(generative model)</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和判别模型</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(discriminative model).</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监督学习：判别模型与生成模型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矩形 9"/>
              <p:cNvSpPr/>
              <p:nvPr/>
            </p:nvSpPr>
            <p:spPr>
              <a:xfrm>
                <a:off x="540230" y="1180625"/>
                <a:ext cx="7959534" cy="3242170"/>
              </a:xfrm>
              <a:prstGeom prst="rect">
                <a:avLst/>
              </a:prstGeom>
              <a:ln>
                <a:solidFill>
                  <a:srgbClr val="C00000"/>
                </a:solidFill>
              </a:ln>
            </p:spPr>
            <p:txBody>
              <a:bodyPr wrap="square">
                <a:spAutoFit/>
              </a:bodyPr>
              <a:lstStyle/>
              <a:p>
                <a:pPr marL="269875" indent="-269875" algn="just">
                  <a:lnSpc>
                    <a:spcPct val="150000"/>
                  </a:lnSpc>
                  <a:buFont typeface="Arial" panose="020B0604020202020204" pitchFamily="34" charset="0"/>
                  <a:buChar cha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判别方法</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直接学习判别函数</a:t>
                </a: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8" charset="0"/>
                      </a:rPr>
                      <m:t>𝑓</m:t>
                    </m:r>
                    <m:r>
                      <a:rPr lang="en-US" altLang="zh-CN" sz="2800" b="0" i="1" smtClean="0">
                        <a:latin typeface="Cambria Math" panose="02040503050406030204"/>
                        <a:ea typeface="黑体" panose="02010609060101010101" pitchFamily="49" charset="-122"/>
                        <a:cs typeface="Times New Roman" panose="02020603050405020304" pitchFamily="18" charset="0"/>
                      </a:rPr>
                      <m:t>(</m:t>
                    </m:r>
                    <m:r>
                      <a:rPr lang="en-US" altLang="zh-CN" sz="2800" b="0" i="1" smtClean="0">
                        <a:latin typeface="Cambria Math" panose="02040503050406030204"/>
                        <a:ea typeface="黑体" panose="02010609060101010101" pitchFamily="49" charset="-122"/>
                        <a:cs typeface="Times New Roman" panose="02020603050405020304" pitchFamily="18" charset="0"/>
                      </a:rPr>
                      <m:t>𝑋</m:t>
                    </m:r>
                    <m:r>
                      <a:rPr lang="en-US" altLang="zh-CN" sz="2800" b="0" i="1" smtClean="0">
                        <a:latin typeface="Cambria Math" panose="02040503050406030204"/>
                        <a:ea typeface="黑体" panose="02010609060101010101" pitchFamily="49" charset="-122"/>
                        <a:cs typeface="Times New Roman" panose="02020603050405020304" pitchFamily="18" charset="0"/>
                      </a:rPr>
                      <m:t>) </m:t>
                    </m:r>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或者条件概率分布</a:t>
                </a: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8" charset="0"/>
                      </a:rPr>
                      <m:t>𝑃</m:t>
                    </m:r>
                    <m:r>
                      <a:rPr lang="en-US" altLang="zh-CN" sz="2800" i="1">
                        <a:latin typeface="Cambria Math" panose="02040503050406030204"/>
                        <a:ea typeface="黑体" panose="02010609060101010101" pitchFamily="49" charset="-122"/>
                        <a:cs typeface="Times New Roman" panose="02020603050405020304" pitchFamily="18" charset="0"/>
                      </a:rPr>
                      <m:t>(</m:t>
                    </m:r>
                    <m:r>
                      <a:rPr lang="en-US" altLang="zh-CN" sz="2800" b="0" i="1" smtClean="0">
                        <a:latin typeface="Cambria Math" panose="02040503050406030204"/>
                        <a:ea typeface="黑体" panose="02010609060101010101" pitchFamily="49" charset="-122"/>
                        <a:cs typeface="Times New Roman" panose="02020603050405020304" pitchFamily="18" charset="0"/>
                      </a:rPr>
                      <m:t>𝑌</m:t>
                    </m:r>
                    <m:r>
                      <a:rPr lang="en-US" altLang="zh-CN" sz="2800" b="0" i="1" smtClean="0">
                        <a:latin typeface="Cambria Math" panose="02040503050406030204"/>
                        <a:ea typeface="黑体" panose="02010609060101010101" pitchFamily="49" charset="-122"/>
                        <a:cs typeface="Times New Roman" panose="02020603050405020304" pitchFamily="18" charset="0"/>
                      </a:rPr>
                      <m:t>|</m:t>
                    </m:r>
                    <m:r>
                      <a:rPr lang="en-US" altLang="zh-CN" sz="2800" i="1">
                        <a:latin typeface="Cambria Math" panose="02040503050406030204"/>
                        <a:ea typeface="黑体" panose="02010609060101010101" pitchFamily="49" charset="-122"/>
                        <a:cs typeface="Times New Roman" panose="02020603050405020304" pitchFamily="18" charset="0"/>
                      </a:rPr>
                      <m:t>𝑋</m:t>
                    </m:r>
                    <m:r>
                      <a:rPr lang="en-US" altLang="zh-CN" sz="2800" i="1">
                        <a:latin typeface="Cambria Math" panose="02040503050406030204"/>
                        <a:ea typeface="黑体" panose="02010609060101010101" pitchFamily="49" charset="-122"/>
                        <a:cs typeface="Times New Roman" panose="02020603050405020304" pitchFamily="18" charset="0"/>
                      </a:rPr>
                      <m:t>) </m:t>
                    </m:r>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作为预测的模型，即</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判别模型</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269875" indent="-269875" algn="just">
                  <a:lnSpc>
                    <a:spcPct val="150000"/>
                  </a:lnSpc>
                  <a:buFont typeface="Arial" panose="020B0604020202020204" pitchFamily="34" charset="0"/>
                  <a:buChar cha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判别模型</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在给定输入数据下，预测该数据的输出。</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269875" indent="-269875" algn="just">
                  <a:lnSpc>
                    <a:spcPct val="150000"/>
                  </a:lnSpc>
                  <a:buFont typeface="Arial" panose="020B0604020202020204" pitchFamily="34" charset="0"/>
                  <a:buChar cha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典型判别模型</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包括回归模型、神经网络、支持向量机和</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Ada boosting</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等。</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540230" y="1180625"/>
                <a:ext cx="7959534" cy="3242170"/>
              </a:xfrm>
              <a:prstGeom prst="rect">
                <a:avLst/>
              </a:prstGeom>
              <a:blipFill rotWithShape="1">
                <a:blip r:embed="rId1"/>
                <a:stretch>
                  <a:fillRect l="-62" t="-162" r="-2821" b="-136"/>
                </a:stretch>
              </a:blipFill>
              <a:ln>
                <a:solidFill>
                  <a:srgbClr val="C00000"/>
                </a:solidFill>
              </a:ln>
            </p:spPr>
            <p:txBody>
              <a:bodyPr/>
              <a:lstStyle/>
              <a:p>
                <a:r>
                  <a:rPr lang="zh-CN" altLang="en-US">
                    <a:noFill/>
                  </a:rPr>
                  <a:t> </a:t>
                </a:r>
              </a:p>
            </p:txBody>
          </p:sp>
        </mc:Fallback>
      </mc:AlternateContent>
      <p:grpSp>
        <p:nvGrpSpPr>
          <p:cNvPr id="19" name="组合 18"/>
          <p:cNvGrpSpPr/>
          <p:nvPr/>
        </p:nvGrpSpPr>
        <p:grpSpPr>
          <a:xfrm>
            <a:off x="1097575" y="4781885"/>
            <a:ext cx="2906781" cy="1029709"/>
            <a:chOff x="5946665" y="2322903"/>
            <a:chExt cx="2906781" cy="772282"/>
          </a:xfrm>
        </p:grpSpPr>
        <mc:AlternateContent xmlns:mc="http://schemas.openxmlformats.org/markup-compatibility/2006">
          <mc:Choice xmlns:a14="http://schemas.microsoft.com/office/drawing/2010/main" Requires="a14">
            <p:sp>
              <p:nvSpPr>
                <p:cNvPr id="12" name="TextBox 11"/>
                <p:cNvSpPr txBox="1"/>
                <p:nvPr/>
              </p:nvSpPr>
              <p:spPr>
                <a:xfrm>
                  <a:off x="5946665" y="2560003"/>
                  <a:ext cx="1594026"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黑体" panose="02010609060101010101" pitchFamily="49" charset="-122"/>
                          </a:rPr>
                          <m:t>𝑓</m:t>
                        </m:r>
                        <m:r>
                          <a:rPr lang="en-US" altLang="zh-CN" b="0" i="1" smtClean="0">
                            <a:latin typeface="Cambria Math" panose="02040503050406030204"/>
                            <a:ea typeface="黑体" panose="02010609060101010101" pitchFamily="49" charset="-122"/>
                          </a:rPr>
                          <m:t>(                    )</m:t>
                        </m:r>
                      </m:oMath>
                    </m:oMathPara>
                  </a14:m>
                  <a:endParaRPr lang="zh-CN" altLang="en-US" dirty="0">
                    <a:ea typeface="黑体" panose="02010609060101010101" pitchFamily="49" charset="-122"/>
                  </a:endParaRPr>
                </a:p>
              </p:txBody>
            </p:sp>
          </mc:Choice>
          <mc:Fallback>
            <p:sp>
              <p:nvSpPr>
                <p:cNvPr id="12" name="TextBox 11"/>
                <p:cNvSpPr txBox="1">
                  <a:spLocks noRot="1" noChangeAspect="1" noMove="1" noResize="1" noEditPoints="1" noAdjustHandles="1" noChangeArrowheads="1" noChangeShapeType="1" noTextEdit="1"/>
                </p:cNvSpPr>
                <p:nvPr/>
              </p:nvSpPr>
              <p:spPr>
                <a:xfrm>
                  <a:off x="5946665" y="2560003"/>
                  <a:ext cx="1594026" cy="276999"/>
                </a:xfrm>
                <a:prstGeom prst="rect">
                  <a:avLst/>
                </a:prstGeom>
                <a:blipFill rotWithShape="1">
                  <a:blip r:embed="rId2"/>
                </a:blipFill>
              </p:spPr>
              <p:txBody>
                <a:bodyPr/>
                <a:lstStyle/>
                <a:p>
                  <a:r>
                    <a:rPr lang="zh-CN" altLang="en-US">
                      <a:noFill/>
                    </a:rPr>
                    <a:t> </a:t>
                  </a:r>
                </a:p>
              </p:txBody>
            </p:sp>
          </mc:Fallback>
        </mc:AlternateContent>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1124" y="2322903"/>
              <a:ext cx="654142" cy="772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箭头连接符 16"/>
            <p:cNvCxnSpPr>
              <a:stCxn id="12" idx="3"/>
            </p:cNvCxnSpPr>
            <p:nvPr/>
          </p:nvCxnSpPr>
          <p:spPr>
            <a:xfrm>
              <a:off x="7540691" y="2698502"/>
              <a:ext cx="534530" cy="461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155819" y="2524378"/>
              <a:ext cx="697627" cy="300083"/>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人脸</a:t>
              </a:r>
              <a:endParaRPr lang="zh-CN" altLang="en-US" sz="2000" dirty="0">
                <a:latin typeface="黑体" panose="02010609060101010101" pitchFamily="49" charset="-122"/>
                <a:ea typeface="黑体" panose="02010609060101010101" pitchFamily="49" charset="-122"/>
              </a:endParaRPr>
            </a:p>
          </p:txBody>
        </p:sp>
      </p:grpSp>
      <p:grpSp>
        <p:nvGrpSpPr>
          <p:cNvPr id="28" name="组合 27"/>
          <p:cNvGrpSpPr/>
          <p:nvPr/>
        </p:nvGrpSpPr>
        <p:grpSpPr>
          <a:xfrm>
            <a:off x="4828016" y="4871323"/>
            <a:ext cx="2970901" cy="884275"/>
            <a:chOff x="5946665" y="2384479"/>
            <a:chExt cx="2970901" cy="663206"/>
          </a:xfrm>
        </p:grpSpPr>
        <mc:AlternateContent xmlns:mc="http://schemas.openxmlformats.org/markup-compatibility/2006">
          <mc:Choice xmlns:a14="http://schemas.microsoft.com/office/drawing/2010/main" Requires="a14">
            <p:sp>
              <p:nvSpPr>
                <p:cNvPr id="29" name="TextBox 28"/>
                <p:cNvSpPr txBox="1"/>
                <p:nvPr/>
              </p:nvSpPr>
              <p:spPr>
                <a:xfrm>
                  <a:off x="5946665" y="2560003"/>
                  <a:ext cx="2195666"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黑体" panose="02010609060101010101" pitchFamily="49" charset="-122"/>
                          </a:rPr>
                          <m:t>𝑃</m:t>
                        </m:r>
                        <m:r>
                          <a:rPr lang="en-US" altLang="zh-CN" b="0" i="1" smtClean="0">
                            <a:latin typeface="Cambria Math" panose="02040503050406030204"/>
                            <a:ea typeface="黑体" panose="02010609060101010101" pitchFamily="49" charset="-122"/>
                          </a:rPr>
                          <m:t>(    </m:t>
                        </m:r>
                        <m:r>
                          <a:rPr lang="zh-CN" altLang="en-US" i="1">
                            <a:latin typeface="Cambria Math" panose="02040503050406030204"/>
                            <a:ea typeface="黑体" panose="02010609060101010101" pitchFamily="49" charset="-122"/>
                          </a:rPr>
                          <m:t>人脸</m:t>
                        </m:r>
                        <m:r>
                          <a:rPr lang="en-US" altLang="zh-CN" b="0" i="1" smtClean="0">
                            <a:latin typeface="Cambria Math" panose="02040503050406030204"/>
                            <a:ea typeface="黑体" panose="02010609060101010101" pitchFamily="49" charset="-122"/>
                          </a:rPr>
                          <m:t> |                )</m:t>
                        </m:r>
                      </m:oMath>
                    </m:oMathPara>
                  </a14:m>
                  <a:endParaRPr lang="zh-CN" altLang="en-US" dirty="0">
                    <a:ea typeface="黑体" panose="02010609060101010101" pitchFamily="49" charset="-122"/>
                  </a:endParaRPr>
                </a:p>
              </p:txBody>
            </p:sp>
          </mc:Choice>
          <mc:Fallback>
            <p:sp>
              <p:nvSpPr>
                <p:cNvPr id="29" name="TextBox 28"/>
                <p:cNvSpPr txBox="1">
                  <a:spLocks noRot="1" noChangeAspect="1" noMove="1" noResize="1" noEditPoints="1" noAdjustHandles="1" noChangeArrowheads="1" noChangeShapeType="1" noTextEdit="1"/>
                </p:cNvSpPr>
                <p:nvPr/>
              </p:nvSpPr>
              <p:spPr>
                <a:xfrm>
                  <a:off x="5946665" y="2560003"/>
                  <a:ext cx="2195666" cy="276999"/>
                </a:xfrm>
                <a:prstGeom prst="rect">
                  <a:avLst/>
                </a:prstGeom>
                <a:blipFill rotWithShape="1">
                  <a:blip r:embed="rId4"/>
                </a:blipFill>
              </p:spPr>
              <p:txBody>
                <a:bodyPr/>
                <a:lstStyle/>
                <a:p>
                  <a:r>
                    <a:rPr lang="zh-CN" altLang="en-US">
                      <a:noFill/>
                    </a:rPr>
                    <a:t> </a:t>
                  </a:r>
                </a:p>
              </p:txBody>
            </p:sp>
          </mc:Fallback>
        </mc:AlternateContent>
        <p:pic>
          <p:nvPicPr>
            <p:cNvPr id="3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389" y="2384479"/>
              <a:ext cx="561752" cy="663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矩形 31"/>
            <p:cNvSpPr/>
            <p:nvPr/>
          </p:nvSpPr>
          <p:spPr>
            <a:xfrm>
              <a:off x="8155819" y="2524378"/>
              <a:ext cx="761747" cy="300082"/>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0.99</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监督学习：判别模型与生成模型</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10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10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磁盘 6"/>
          <p:cNvSpPr/>
          <p:nvPr/>
        </p:nvSpPr>
        <p:spPr>
          <a:xfrm>
            <a:off x="2018850" y="2750328"/>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8" name="圆角矩形 7"/>
              <p:cNvSpPr/>
              <p:nvPr/>
            </p:nvSpPr>
            <p:spPr bwMode="auto">
              <a:xfrm>
                <a:off x="1211287" y="4302042"/>
                <a:ext cx="3075708"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8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训练数据集</a:t>
                </a:r>
                <a:endParaRPr kumimoji="0" lang="en-US" altLang="zh-CN" sz="28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𝑥</m:t>
                              </m:r>
                            </m:e>
                            <m:sub>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𝑖</m:t>
                              </m:r>
                            </m:sub>
                          </m:sSub>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m:t>
                          </m:r>
                          <m:sSub>
                            <m:sSubPr>
                              <m:ctrlPr>
                                <a:rPr kumimoji="0" lang="en-US" altLang="zh-CN" sz="2800" i="1" u="none" strike="noStrike" kern="0" cap="none" spc="0" normalizeH="0" baseline="0" noProof="0" smtClean="0">
                                  <a:ln>
                                    <a:noFill/>
                                  </a:ln>
                                  <a:solidFill>
                                    <a:srgbClr val="0070C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𝑦</m:t>
                              </m:r>
                            </m:e>
                            <m:sub>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𝑖</m:t>
                              </m:r>
                            </m:sub>
                          </m:sSub>
                        </m:e>
                      </m:d>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𝑖</m:t>
                      </m:r>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1</m:t>
                      </m:r>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m:t>
                      </m:r>
                      <m:r>
                        <a:rPr kumimoji="0" lang="en-US" altLang="zh-CN" sz="2800" b="0" i="1" u="none" strike="noStrike" kern="0" cap="none" spc="0" normalizeH="0" baseline="0" noProof="0" smtClean="0">
                          <a:ln>
                            <a:noFill/>
                          </a:ln>
                          <a:solidFill>
                            <a:srgbClr val="0070C0"/>
                          </a:solidFill>
                          <a:effectLst/>
                          <a:uLnTx/>
                          <a:uFillTx/>
                          <a:latin typeface="Cambria Math" panose="02040503050406030204"/>
                          <a:ea typeface="微软雅黑" panose="020B0503020204020204" pitchFamily="34" charset="-122"/>
                          <a:cs typeface="Times New Roman" panose="02020603050405020304" pitchFamily="18" charset="0"/>
                        </a:rPr>
                        <m:t>𝑛</m:t>
                      </m:r>
                    </m:oMath>
                  </m:oMathPara>
                </a14:m>
                <a:endParaRPr kumimoji="0" lang="en-US" altLang="zh-CN" sz="2800" i="0" u="none" strike="noStrike" kern="0" cap="none" spc="0" normalizeH="0" baseline="0" noProof="0" dirty="0">
                  <a:ln>
                    <a:noFill/>
                  </a:ln>
                  <a:solidFill>
                    <a:srgbClr val="0070C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圆角矩形 7"/>
              <p:cNvSpPr>
                <a:spLocks noRot="1" noChangeAspect="1" noMove="1" noResize="1" noEditPoints="1" noAdjustHandles="1" noChangeArrowheads="1" noChangeShapeType="1" noTextEdit="1"/>
              </p:cNvSpPr>
              <p:nvPr/>
            </p:nvSpPr>
            <p:spPr bwMode="auto">
              <a:xfrm>
                <a:off x="1211287" y="4302042"/>
                <a:ext cx="3075708" cy="1140029"/>
              </a:xfrm>
              <a:prstGeom prst="roundRect">
                <a:avLst/>
              </a:prstGeom>
              <a:blipFill rotWithShape="1">
                <a:blip r:embed="rId1"/>
                <a:stretch>
                  <a:fillRect l="-1271" t="-1664" r="-1235" b="-5114"/>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128155" y="1397549"/>
                <a:ext cx="3075709" cy="656846"/>
              </a:xfrm>
              <a:prstGeom prst="rect">
                <a:avLst/>
              </a:prstGeom>
              <a:noFill/>
            </p:spPr>
            <p:txBody>
              <a:bodyPr wrap="square" rtlCol="0">
                <a:spAutoFit/>
              </a:bodyPr>
              <a:lstStyle/>
              <a:p>
                <a:pPr algn="ctr">
                  <a:lnSpc>
                    <a:spcPct val="150000"/>
                  </a:lnSpc>
                </a:pPr>
                <a:r>
                  <a:rPr lang="zh-CN" altLang="en-US" sz="2800" dirty="0">
                    <a:ea typeface="黑体" panose="02010609060101010101" pitchFamily="49" charset="-122"/>
                  </a:rPr>
                  <a:t>训练</a:t>
                </a:r>
                <a14:m>
                  <m:oMath xmlns:m="http://schemas.openxmlformats.org/officeDocument/2006/math">
                    <m:r>
                      <a:rPr lang="zh-CN" altLang="en-US" sz="2800" b="0" i="1" smtClean="0">
                        <a:latin typeface="Cambria Math" panose="02040503050406030204"/>
                        <a:ea typeface="黑体" panose="02010609060101010101" pitchFamily="49" charset="-122"/>
                      </a:rPr>
                      <m:t>映射函数</m:t>
                    </m:r>
                    <m:r>
                      <a:rPr lang="en-US" altLang="zh-CN" sz="2800" b="0" i="1" smtClean="0">
                        <a:latin typeface="Cambria Math" panose="02040503050406030204"/>
                        <a:ea typeface="黑体" panose="02010609060101010101" pitchFamily="49" charset="-122"/>
                      </a:rPr>
                      <m:t>𝑓</m:t>
                    </m:r>
                  </m:oMath>
                </a14:m>
                <a:endParaRPr lang="en-US" altLang="zh-CN" sz="2800" dirty="0">
                  <a:ea typeface="黑体" panose="02010609060101010101" pitchFamily="49" charset="-122"/>
                </a:endParaRPr>
              </a:p>
            </p:txBody>
          </p:sp>
        </mc:Choice>
        <mc:Fallback>
          <p:sp>
            <p:nvSpPr>
              <p:cNvPr id="11" name="TextBox 10"/>
              <p:cNvSpPr txBox="1">
                <a:spLocks noRot="1" noChangeAspect="1" noMove="1" noResize="1" noEditPoints="1" noAdjustHandles="1" noChangeArrowheads="1" noChangeShapeType="1" noTextEdit="1"/>
              </p:cNvSpPr>
              <p:nvPr/>
            </p:nvSpPr>
            <p:spPr>
              <a:xfrm>
                <a:off x="1128155" y="1397549"/>
                <a:ext cx="3075709" cy="656846"/>
              </a:xfrm>
              <a:prstGeom prst="rect">
                <a:avLst/>
              </a:prstGeom>
              <a:blipFill rotWithShape="1">
                <a:blip r:embed="rId2"/>
                <a:stretch>
                  <a:fillRect l="-13" t="-84" r="5" b="-8288"/>
                </a:stretch>
              </a:blipFill>
            </p:spPr>
            <p:txBody>
              <a:bodyPr/>
              <a:lstStyle/>
              <a:p>
                <a:r>
                  <a:rPr lang="zh-CN" altLang="en-US">
                    <a:noFill/>
                  </a:rPr>
                  <a:t> </a:t>
                </a:r>
              </a:p>
            </p:txBody>
          </p:sp>
        </mc:Fallback>
      </mc:AlternateContent>
      <p:sp>
        <p:nvSpPr>
          <p:cNvPr id="12" name="上箭头 11"/>
          <p:cNvSpPr/>
          <p:nvPr/>
        </p:nvSpPr>
        <p:spPr>
          <a:xfrm>
            <a:off x="2363202" y="2054395"/>
            <a:ext cx="331507" cy="623421"/>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4" name="右箭头 3"/>
          <p:cNvSpPr/>
          <p:nvPr/>
        </p:nvSpPr>
        <p:spPr>
          <a:xfrm>
            <a:off x="3990109" y="1541756"/>
            <a:ext cx="1401288" cy="47134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dirty="0">
              <a:ea typeface="黑体" panose="02010609060101010101" pitchFamily="49" charset="-122"/>
            </a:endParaRPr>
          </a:p>
        </p:txBody>
      </p:sp>
      <p:sp>
        <p:nvSpPr>
          <p:cNvPr id="5" name="矩形 4"/>
          <p:cNvSpPr/>
          <p:nvPr/>
        </p:nvSpPr>
        <p:spPr>
          <a:xfrm>
            <a:off x="5741720" y="1541756"/>
            <a:ext cx="1555668" cy="40566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200000"/>
              </a:lnSpc>
              <a:buFont typeface="Wingdings" panose="05000000000000000000" pitchFamily="2" charset="2"/>
              <a:buChar char="l"/>
            </a:pPr>
            <a:r>
              <a:rPr lang="zh-CN" altLang="en-US" sz="3200" dirty="0">
                <a:ea typeface="黑体" panose="02010609060101010101" pitchFamily="49" charset="-122"/>
              </a:rPr>
              <a:t>分类</a:t>
            </a:r>
            <a:endParaRPr lang="en-US" altLang="zh-CN" sz="3200" dirty="0">
              <a:ea typeface="黑体" panose="02010609060101010101" pitchFamily="49" charset="-122"/>
            </a:endParaRPr>
          </a:p>
          <a:p>
            <a:pPr marL="285750" indent="-285750">
              <a:lnSpc>
                <a:spcPct val="200000"/>
              </a:lnSpc>
              <a:buFont typeface="Wingdings" panose="05000000000000000000" pitchFamily="2" charset="2"/>
              <a:buChar char="l"/>
            </a:pPr>
            <a:r>
              <a:rPr lang="zh-CN" altLang="en-US" sz="3200" dirty="0">
                <a:ea typeface="黑体" panose="02010609060101010101" pitchFamily="49" charset="-122"/>
              </a:rPr>
              <a:t>识别</a:t>
            </a:r>
            <a:endParaRPr lang="en-US" altLang="zh-CN" sz="3200" dirty="0">
              <a:ea typeface="黑体" panose="02010609060101010101" pitchFamily="49" charset="-122"/>
            </a:endParaRPr>
          </a:p>
          <a:p>
            <a:pPr marL="285750" indent="-285750">
              <a:lnSpc>
                <a:spcPct val="200000"/>
              </a:lnSpc>
              <a:buFont typeface="Wingdings" panose="05000000000000000000" pitchFamily="2" charset="2"/>
              <a:buChar char="l"/>
            </a:pPr>
            <a:r>
              <a:rPr lang="zh-CN" altLang="en-US" sz="3200" dirty="0">
                <a:ea typeface="黑体" panose="02010609060101010101" pitchFamily="49" charset="-122"/>
              </a:rPr>
              <a:t>推荐</a:t>
            </a:r>
            <a:endParaRPr lang="en-US" altLang="zh-CN" sz="3200" dirty="0">
              <a:ea typeface="黑体" panose="02010609060101010101" pitchFamily="49" charset="-122"/>
            </a:endParaRPr>
          </a:p>
          <a:p>
            <a:pPr marL="285750" indent="-285750">
              <a:lnSpc>
                <a:spcPct val="200000"/>
              </a:lnSpc>
              <a:buFont typeface="Wingdings" panose="05000000000000000000" pitchFamily="2" charset="2"/>
              <a:buChar char="l"/>
            </a:pPr>
            <a:r>
              <a:rPr lang="en-US" altLang="zh-CN" sz="3200" dirty="0">
                <a:ea typeface="黑体" panose="02010609060101010101" pitchFamily="49" charset="-122"/>
              </a:rPr>
              <a:t>…</a:t>
            </a:r>
            <a:endParaRPr lang="zh-CN" altLang="en-US" sz="3200" dirty="0">
              <a:ea typeface="黑体" panose="02010609060101010101" pitchFamily="49" charset="-122"/>
            </a:endParaRPr>
          </a:p>
        </p:txBody>
      </p:sp>
      <p:sp>
        <p:nvSpPr>
          <p:cNvPr id="13"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监督学习</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4000" b="1" dirty="0">
                <a:solidFill>
                  <a:srgbClr val="C00000"/>
                </a:solidFill>
                <a:latin typeface="+mn-lt"/>
                <a:ea typeface="微软雅黑" panose="020B0503020204020204" pitchFamily="34" charset="-122"/>
                <a:sym typeface="Times New Roman" panose="02020603050405020304" pitchFamily="18" charset="0"/>
              </a:rPr>
              <a:t>  提纲</a:t>
            </a:r>
            <a:endParaRPr lang="zh-CN" altLang="en-US" sz="4000" b="1" dirty="0">
              <a:solidFill>
                <a:srgbClr val="C00000"/>
              </a:solidFill>
              <a:latin typeface="+mn-lt"/>
              <a:ea typeface="微软雅黑" panose="020B0503020204020204" pitchFamily="34" charset="-122"/>
              <a:sym typeface="Times New Roman" panose="02020603050405020304" pitchFamily="18" charset="0"/>
            </a:endParaRPr>
          </a:p>
        </p:txBody>
      </p:sp>
      <p:sp>
        <p:nvSpPr>
          <p:cNvPr id="22" name="矩形 7"/>
          <p:cNvSpPr>
            <a:spLocks noChangeArrowheads="1"/>
          </p:cNvSpPr>
          <p:nvPr/>
        </p:nvSpPr>
        <p:spPr bwMode="auto">
          <a:xfrm>
            <a:off x="310965" y="30152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二、线性回归</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
        <p:nvSpPr>
          <p:cNvPr id="24" name="矩形 7"/>
          <p:cNvSpPr>
            <a:spLocks noChangeArrowheads="1"/>
          </p:cNvSpPr>
          <p:nvPr/>
        </p:nvSpPr>
        <p:spPr bwMode="auto">
          <a:xfrm>
            <a:off x="233846" y="171674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一、机器学习基本概念</a:t>
            </a:r>
            <a:endParaRPr kumimoji="0" lang="zh-CN" altLang="en-US" sz="2800" b="1" dirty="0">
              <a:solidFill>
                <a:srgbClr val="C00000"/>
              </a:solidFill>
              <a:latin typeface="+mn-lt"/>
              <a:ea typeface="微软雅黑" panose="020B0503020204020204" pitchFamily="34" charset="-122"/>
            </a:endParaRPr>
          </a:p>
        </p:txBody>
      </p:sp>
      <p:sp>
        <p:nvSpPr>
          <p:cNvPr id="8" name="矩形 7"/>
          <p:cNvSpPr>
            <a:spLocks noChangeArrowheads="1"/>
          </p:cNvSpPr>
          <p:nvPr/>
        </p:nvSpPr>
        <p:spPr bwMode="auto">
          <a:xfrm>
            <a:off x="310965" y="4082004"/>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a:t>
            </a:r>
            <a:r>
              <a:rPr kumimoji="0" lang="en-US" altLang="zh-CN" sz="28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643255" y="1440075"/>
            <a:ext cx="1960418" cy="3322833"/>
          </a:xfrm>
          <a:prstGeom prst="rect">
            <a:avLst/>
          </a:prstGeom>
          <a:ln>
            <a:solidFill>
              <a:srgbClr val="C00000"/>
            </a:solidFill>
          </a:ln>
        </p:spPr>
        <p:txBody>
          <a:bodyPr wrap="square">
            <a:spAutoFit/>
          </a:bodyPr>
          <a:lstStyle/>
          <a:p>
            <a:pPr marL="269875" indent="-269875" algn="just">
              <a:lnSpc>
                <a:spcPct val="150000"/>
              </a:lnSpc>
              <a:buFont typeface="Arial" panose="020B0604020202020204" pitchFamily="34" charset="0"/>
              <a:buChar cha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岁月变迁</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269875" indent="-269875" algn="just">
              <a:lnSpc>
                <a:spcPct val="150000"/>
              </a:lnSpc>
              <a:buFont typeface="Arial" panose="020B0604020202020204" pitchFamily="34" charset="0"/>
              <a:buChar cha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物是人非</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269875" indent="-269875" algn="just">
              <a:lnSpc>
                <a:spcPct val="150000"/>
              </a:lnSpc>
              <a:buFont typeface="Arial" panose="020B0604020202020204" pitchFamily="34" charset="0"/>
              <a:buChar cha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人类的高级智能</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3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识别</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模式识别</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443346" y="851205"/>
            <a:ext cx="6012768" cy="4500575"/>
          </a:xfrm>
          <a:prstGeom prst="rect">
            <a:avLst/>
          </a:prstGeom>
        </p:spPr>
      </p:pic>
      <p:sp>
        <p:nvSpPr>
          <p:cNvPr id="15" name="矩形 14"/>
          <p:cNvSpPr/>
          <p:nvPr/>
        </p:nvSpPr>
        <p:spPr>
          <a:xfrm>
            <a:off x="488526" y="5351780"/>
            <a:ext cx="8160327" cy="656846"/>
          </a:xfrm>
          <a:prstGeom prst="rect">
            <a:avLst/>
          </a:prstGeom>
          <a:ln>
            <a:solidFill>
              <a:srgbClr val="C00000"/>
            </a:solidFill>
          </a:ln>
        </p:spPr>
        <p:txBody>
          <a:bodyPr wrap="square">
            <a:spAutoFit/>
          </a:bodyPr>
          <a:lstStyle/>
          <a:p>
            <a:pPr marL="269875" indent="-269875" algn="just">
              <a:lnSpc>
                <a:spcPct val="150000"/>
              </a:lnSpc>
              <a:buFont typeface="Arial" panose="020B0604020202020204" pitchFamily="34" charset="0"/>
              <a:buChar char="•"/>
            </a:pPr>
            <a:r>
              <a:rPr lang="zh-CN" altLang="en-US" sz="2800"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如何让计算机具有类似推理能力？</a:t>
            </a:r>
            <a:r>
              <a:rPr lang="en-US" altLang="zh-CN" sz="2800"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模式识别</a:t>
            </a:r>
            <a:endParaRPr lang="zh-CN" altLang="en-US" sz="2800"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25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1000"/>
                                        <p:tgtEl>
                                          <p:spTgt spid="10">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animEffect transition="in" filter="fade">
                                      <p:cBhvr>
                                        <p:cTn id="26" dur="1000"/>
                                        <p:tgtEl>
                                          <p:spTgt spid="1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1116" y="1225330"/>
            <a:ext cx="8115147" cy="3246530"/>
          </a:xfrm>
          <a:prstGeom prst="rect">
            <a:avLst/>
          </a:prstGeom>
          <a:ln>
            <a:solidFill>
              <a:srgbClr val="C00000"/>
            </a:solidFill>
          </a:ln>
        </p:spPr>
        <p:txBody>
          <a:bodyPr wrap="square">
            <a:spAutoFit/>
          </a:bodyPr>
          <a:lstStyle/>
          <a:p>
            <a:pPr marL="269875" indent="-269875" algn="just">
              <a:lnSpc>
                <a:spcPct val="150000"/>
              </a:lnSpc>
              <a:buFont typeface="Arial" panose="020B0604020202020204" pitchFamily="34" charset="0"/>
              <a:buChar cha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模式：</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表征事物的特征或性状组合，通常看作是对象的组成成分或影响因素间存在的规律性关系。</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269875" indent="-269875" algn="just">
              <a:lnSpc>
                <a:spcPct val="150000"/>
              </a:lnSpc>
              <a:buFont typeface="Arial" panose="020B0604020202020204" pitchFamily="34" charset="0"/>
              <a:buChar cha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模式识别：</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对模式的区分和认识，把对象根据其特征归到若干类别中适当的一类。</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269875" indent="-269875" algn="just">
              <a:lnSpc>
                <a:spcPct val="150000"/>
              </a:lnSpc>
              <a:buFont typeface="Arial" panose="020B0604020202020204" pitchFamily="34" charset="0"/>
              <a:buChar cha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模式识别常用方法：</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模式识别：基本概念</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10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527226" y="1941604"/>
            <a:ext cx="8099037" cy="4524315"/>
          </a:xfrm>
          <a:prstGeom prst="rect">
            <a:avLst/>
          </a:prstGeom>
          <a:noFill/>
          <a:ln w="28575">
            <a:solidFill>
              <a:schemeClr val="accent2"/>
            </a:solidFill>
          </a:ln>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7" name="文本框 6"/>
          <p:cNvSpPr txBox="1"/>
          <p:nvPr/>
        </p:nvSpPr>
        <p:spPr>
          <a:xfrm>
            <a:off x="3569357" y="2154385"/>
            <a:ext cx="4599709" cy="3693319"/>
          </a:xfrm>
          <a:prstGeom prst="rect">
            <a:avLst/>
          </a:prstGeom>
          <a:noFill/>
          <a:ln w="28575">
            <a:solidFill>
              <a:schemeClr val="accent2"/>
            </a:solidFill>
          </a:ln>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10" name="矩形 9"/>
          <p:cNvSpPr/>
          <p:nvPr/>
        </p:nvSpPr>
        <p:spPr>
          <a:xfrm>
            <a:off x="511116" y="1024439"/>
            <a:ext cx="6319175"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模式识别与模式分类的区别与联系</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模式识别：基本概念</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6276419" y="5111703"/>
            <a:ext cx="1643265" cy="523220"/>
          </a:xfrm>
          <a:prstGeom prst="rect">
            <a:avLst/>
          </a:prstGeom>
          <a:solidFill>
            <a:schemeClr val="accent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just"/>
            <a:r>
              <a:rPr lang="zh-CN" altLang="en-US" sz="2800" dirty="0">
                <a:solidFill>
                  <a:srgbClr val="002060"/>
                </a:solidFill>
                <a:latin typeface="+mn-ea"/>
                <a:cs typeface="Times New Roman" panose="02020603050405020304" pitchFamily="18" charset="0"/>
              </a:rPr>
              <a:t>模式分类</a:t>
            </a:r>
            <a:endParaRPr lang="en-US" altLang="zh-CN" sz="2800" dirty="0">
              <a:solidFill>
                <a:srgbClr val="002060"/>
              </a:solidFill>
              <a:latin typeface="+mn-ea"/>
              <a:cs typeface="Times New Roman" panose="02020603050405020304" pitchFamily="18" charset="0"/>
            </a:endParaRPr>
          </a:p>
        </p:txBody>
      </p:sp>
      <p:sp>
        <p:nvSpPr>
          <p:cNvPr id="5" name="矩形 4"/>
          <p:cNvSpPr/>
          <p:nvPr/>
        </p:nvSpPr>
        <p:spPr>
          <a:xfrm>
            <a:off x="6189981" y="2686985"/>
            <a:ext cx="1643265" cy="523220"/>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zh-CN" altLang="en-US" sz="2800" dirty="0">
                <a:latin typeface="+mn-ea"/>
                <a:cs typeface="Times New Roman" panose="02020603050405020304" pitchFamily="18" charset="0"/>
              </a:rPr>
              <a:t>分 类 器</a:t>
            </a:r>
            <a:endParaRPr lang="en-US" altLang="zh-CN" sz="2800" dirty="0">
              <a:latin typeface="+mn-ea"/>
              <a:cs typeface="Times New Roman" panose="02020603050405020304" pitchFamily="18" charset="0"/>
            </a:endParaRPr>
          </a:p>
        </p:txBody>
      </p:sp>
      <p:sp>
        <p:nvSpPr>
          <p:cNvPr id="6" name="矩形 5"/>
          <p:cNvSpPr/>
          <p:nvPr/>
        </p:nvSpPr>
        <p:spPr>
          <a:xfrm>
            <a:off x="3838019" y="2686985"/>
            <a:ext cx="1643265" cy="523220"/>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zh-CN" altLang="en-US" sz="2800" dirty="0">
                <a:latin typeface="+mn-ea"/>
                <a:cs typeface="Times New Roman" panose="02020603050405020304" pitchFamily="18" charset="0"/>
              </a:rPr>
              <a:t>样本特征</a:t>
            </a:r>
            <a:endParaRPr lang="en-US" altLang="zh-CN" sz="2800" dirty="0">
              <a:latin typeface="+mn-ea"/>
              <a:cs typeface="Times New Roman" panose="02020603050405020304" pitchFamily="18" charset="0"/>
            </a:endParaRPr>
          </a:p>
        </p:txBody>
      </p:sp>
      <p:sp>
        <p:nvSpPr>
          <p:cNvPr id="2" name="箭头: 右 1"/>
          <p:cNvSpPr/>
          <p:nvPr/>
        </p:nvSpPr>
        <p:spPr>
          <a:xfrm>
            <a:off x="5601163" y="2784592"/>
            <a:ext cx="498763" cy="328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481284" y="2110737"/>
            <a:ext cx="824039" cy="576248"/>
          </a:xfrm>
          <a:prstGeom prst="rect">
            <a:avLst/>
          </a:prstGeom>
          <a:ln>
            <a:noFill/>
          </a:ln>
        </p:spPr>
        <p:txBody>
          <a:bodyPr wrap="square">
            <a:spAutoFit/>
          </a:bodyPr>
          <a:lstStyle/>
          <a:p>
            <a:pPr algn="just">
              <a:lnSpc>
                <a:spcPct val="150000"/>
              </a:lnSpc>
            </a:pPr>
            <a:r>
              <a:rPr lang="zh-CN" altLang="en-US" sz="2400"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输入</a:t>
            </a:r>
            <a:endParaRPr lang="zh-CN" altLang="en-US" sz="2400"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对话气泡: 矩形 2"/>
          <p:cNvSpPr/>
          <p:nvPr/>
        </p:nvSpPr>
        <p:spPr>
          <a:xfrm>
            <a:off x="3838019" y="3602183"/>
            <a:ext cx="4081665" cy="1281545"/>
          </a:xfrm>
          <a:prstGeom prst="wedgeRectCallout">
            <a:avLst>
              <a:gd name="adj1" fmla="val 27811"/>
              <a:gd name="adj2" fmla="val -7194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400" dirty="0">
                <a:solidFill>
                  <a:schemeClr val="tx1"/>
                </a:solidFill>
                <a:latin typeface="华文楷体" panose="02010600040101010101" pitchFamily="2" charset="-122"/>
                <a:ea typeface="华文楷体" panose="02010600040101010101" pitchFamily="2" charset="-122"/>
              </a:rPr>
              <a:t>识别具体事物类别的系统，根据输入样本特征，将样本划分到不同类别中。</a:t>
            </a:r>
            <a:endParaRPr lang="zh-CN" altLang="en-US" sz="2400" dirty="0">
              <a:solidFill>
                <a:schemeClr val="tx1"/>
              </a:solidFill>
              <a:latin typeface="华文楷体" panose="02010600040101010101" pitchFamily="2" charset="-122"/>
              <a:ea typeface="华文楷体" panose="02010600040101010101" pitchFamily="2" charset="-122"/>
            </a:endParaRPr>
          </a:p>
        </p:txBody>
      </p:sp>
      <p:sp>
        <p:nvSpPr>
          <p:cNvPr id="11" name="矩形 10"/>
          <p:cNvSpPr/>
          <p:nvPr/>
        </p:nvSpPr>
        <p:spPr>
          <a:xfrm>
            <a:off x="883981" y="2174809"/>
            <a:ext cx="1643265" cy="523220"/>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zh-CN" altLang="en-US" sz="2800" dirty="0">
                <a:latin typeface="+mn-ea"/>
                <a:cs typeface="Times New Roman" panose="02020603050405020304" pitchFamily="18" charset="0"/>
              </a:rPr>
              <a:t>数据获取</a:t>
            </a:r>
            <a:endParaRPr lang="en-US" altLang="zh-CN" sz="2800" dirty="0">
              <a:latin typeface="+mn-ea"/>
              <a:cs typeface="Times New Roman" panose="02020603050405020304" pitchFamily="18" charset="0"/>
            </a:endParaRPr>
          </a:p>
        </p:txBody>
      </p:sp>
      <p:sp>
        <p:nvSpPr>
          <p:cNvPr id="12" name="矩形 11"/>
          <p:cNvSpPr/>
          <p:nvPr/>
        </p:nvSpPr>
        <p:spPr>
          <a:xfrm>
            <a:off x="888502" y="3211219"/>
            <a:ext cx="1643265" cy="523220"/>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zh-CN" altLang="en-US" sz="2800" dirty="0">
                <a:latin typeface="+mn-ea"/>
                <a:cs typeface="Times New Roman" panose="02020603050405020304" pitchFamily="18" charset="0"/>
              </a:rPr>
              <a:t>预 处 理</a:t>
            </a:r>
            <a:endParaRPr lang="en-US" altLang="zh-CN" sz="2800" dirty="0">
              <a:latin typeface="+mn-ea"/>
              <a:cs typeface="Times New Roman" panose="02020603050405020304" pitchFamily="18" charset="0"/>
            </a:endParaRPr>
          </a:p>
        </p:txBody>
      </p:sp>
      <p:sp>
        <p:nvSpPr>
          <p:cNvPr id="13" name="矩形 12"/>
          <p:cNvSpPr/>
          <p:nvPr/>
        </p:nvSpPr>
        <p:spPr>
          <a:xfrm>
            <a:off x="883981" y="4253164"/>
            <a:ext cx="1643265" cy="523220"/>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zh-CN" altLang="en-US" sz="2800" dirty="0">
                <a:latin typeface="+mn-ea"/>
                <a:cs typeface="Times New Roman" panose="02020603050405020304" pitchFamily="18" charset="0"/>
              </a:rPr>
              <a:t>特征提取</a:t>
            </a:r>
            <a:endParaRPr lang="en-US" altLang="zh-CN" sz="2800" dirty="0">
              <a:latin typeface="+mn-ea"/>
              <a:cs typeface="Times New Roman" panose="02020603050405020304" pitchFamily="18" charset="0"/>
            </a:endParaRPr>
          </a:p>
        </p:txBody>
      </p:sp>
      <p:sp>
        <p:nvSpPr>
          <p:cNvPr id="15" name="箭头: 右 14"/>
          <p:cNvSpPr/>
          <p:nvPr/>
        </p:nvSpPr>
        <p:spPr>
          <a:xfrm rot="5400000">
            <a:off x="1438987" y="2795292"/>
            <a:ext cx="498763" cy="328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箭头: 右 15"/>
          <p:cNvSpPr/>
          <p:nvPr/>
        </p:nvSpPr>
        <p:spPr>
          <a:xfrm rot="5400000">
            <a:off x="1456231" y="3839780"/>
            <a:ext cx="498763" cy="328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箭头: 圆角右 17"/>
          <p:cNvSpPr/>
          <p:nvPr/>
        </p:nvSpPr>
        <p:spPr>
          <a:xfrm>
            <a:off x="3158835" y="2784592"/>
            <a:ext cx="679183" cy="175969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右 18"/>
          <p:cNvSpPr/>
          <p:nvPr/>
        </p:nvSpPr>
        <p:spPr>
          <a:xfrm>
            <a:off x="2525742" y="4380288"/>
            <a:ext cx="794233" cy="309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866735" y="5707669"/>
            <a:ext cx="1643265" cy="523220"/>
          </a:xfrm>
          <a:prstGeom prst="rect">
            <a:avLst/>
          </a:prstGeom>
          <a:solidFill>
            <a:schemeClr val="accent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just"/>
            <a:r>
              <a:rPr lang="zh-CN" altLang="en-US" sz="2800" dirty="0">
                <a:solidFill>
                  <a:srgbClr val="002060"/>
                </a:solidFill>
                <a:latin typeface="+mn-ea"/>
                <a:cs typeface="Times New Roman" panose="02020603050405020304" pitchFamily="18" charset="0"/>
              </a:rPr>
              <a:t>模式识别</a:t>
            </a:r>
            <a:endParaRPr lang="en-US" altLang="zh-CN" sz="2800" dirty="0">
              <a:solidFill>
                <a:srgbClr val="002060"/>
              </a:solidFill>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500"/>
                            </p:stCondLst>
                            <p:childTnLst>
                              <p:par>
                                <p:cTn id="25" presetID="10" presetClass="entr" presetSubtype="0" fill="hold" grpId="0" nodeType="after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2000"/>
                            </p:stCondLst>
                            <p:childTnLst>
                              <p:par>
                                <p:cTn id="32" presetID="10" presetClass="entr" presetSubtype="0" fill="hold" nodeType="afterEffect">
                                  <p:stCondLst>
                                    <p:cond delay="25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1000"/>
                                        <p:tgtEl>
                                          <p:spTgt spid="5">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childTnLst>
                                </p:cTn>
                              </p:par>
                            </p:childTnLst>
                          </p:cTn>
                        </p:par>
                        <p:par>
                          <p:cTn id="47" fill="hold">
                            <p:stCondLst>
                              <p:cond delay="1000"/>
                            </p:stCondLst>
                            <p:childTnLst>
                              <p:par>
                                <p:cTn id="48" presetID="10" presetClass="entr" presetSubtype="0" fill="hold" grpId="0" nodeType="afterEffect">
                                  <p:stCondLst>
                                    <p:cond delay="50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10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fade">
                                      <p:cBhvr>
                                        <p:cTn id="53" dur="500"/>
                                        <p:tgtEl>
                                          <p:spTgt spid="4">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childTnLst>
                                </p:cTn>
                              </p:par>
                              <p:par>
                                <p:cTn id="59" presetID="10" presetClass="entr" presetSubtype="0" fill="hold" nodeType="withEffect">
                                  <p:stCondLst>
                                    <p:cond delay="0"/>
                                  </p:stCondLst>
                                  <p:childTnLst>
                                    <p:set>
                                      <p:cBhvr>
                                        <p:cTn id="60" dur="1" fill="hold">
                                          <p:stCondLst>
                                            <p:cond delay="0"/>
                                          </p:stCondLst>
                                        </p:cTn>
                                        <p:tgtEl>
                                          <p:spTgt spid="11">
                                            <p:txEl>
                                              <p:pRg st="0" end="0"/>
                                            </p:txEl>
                                          </p:spTgt>
                                        </p:tgtEl>
                                        <p:attrNameLst>
                                          <p:attrName>style.visibility</p:attrName>
                                        </p:attrNameLst>
                                      </p:cBhvr>
                                      <p:to>
                                        <p:strVal val="visible"/>
                                      </p:to>
                                    </p:set>
                                    <p:animEffect transition="in" filter="fade">
                                      <p:cBhvr>
                                        <p:cTn id="61" dur="1000"/>
                                        <p:tgtEl>
                                          <p:spTgt spid="11">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up)">
                                      <p:cBhvr>
                                        <p:cTn id="66" dur="500"/>
                                        <p:tgtEl>
                                          <p:spTgt spid="15"/>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1000"/>
                                        <p:tgtEl>
                                          <p:spTgt spid="12"/>
                                        </p:tgtEl>
                                      </p:cBhvr>
                                    </p:animEffect>
                                  </p:childTnLst>
                                </p:cTn>
                              </p:par>
                            </p:childTnLst>
                          </p:cTn>
                        </p:par>
                        <p:par>
                          <p:cTn id="71" fill="hold">
                            <p:stCondLst>
                              <p:cond delay="1500"/>
                            </p:stCondLst>
                            <p:childTnLst>
                              <p:par>
                                <p:cTn id="72" presetID="10" presetClass="entr" presetSubtype="0" fill="hold" nodeType="afterEffect">
                                  <p:stCondLst>
                                    <p:cond delay="250"/>
                                  </p:stCondLst>
                                  <p:childTnLst>
                                    <p:set>
                                      <p:cBhvr>
                                        <p:cTn id="73" dur="1" fill="hold">
                                          <p:stCondLst>
                                            <p:cond delay="0"/>
                                          </p:stCondLst>
                                        </p:cTn>
                                        <p:tgtEl>
                                          <p:spTgt spid="12">
                                            <p:txEl>
                                              <p:pRg st="0" end="0"/>
                                            </p:txEl>
                                          </p:spTgt>
                                        </p:tgtEl>
                                        <p:attrNameLst>
                                          <p:attrName>style.visibility</p:attrName>
                                        </p:attrNameLst>
                                      </p:cBhvr>
                                      <p:to>
                                        <p:strVal val="visible"/>
                                      </p:to>
                                    </p:set>
                                    <p:animEffect transition="in" filter="fade">
                                      <p:cBhvr>
                                        <p:cTn id="74" dur="1000"/>
                                        <p:tgtEl>
                                          <p:spTgt spid="12">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up)">
                                      <p:cBhvr>
                                        <p:cTn id="79" dur="500"/>
                                        <p:tgtEl>
                                          <p:spTgt spid="16"/>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1000"/>
                                        <p:tgtEl>
                                          <p:spTgt spid="13"/>
                                        </p:tgtEl>
                                      </p:cBhvr>
                                    </p:animEffect>
                                  </p:childTnLst>
                                </p:cTn>
                              </p:par>
                              <p:par>
                                <p:cTn id="84" presetID="10" presetClass="entr" presetSubtype="0" fill="hold" nodeType="withEffect">
                                  <p:stCondLst>
                                    <p:cond delay="250"/>
                                  </p:stCondLst>
                                  <p:childTnLst>
                                    <p:set>
                                      <p:cBhvr>
                                        <p:cTn id="85" dur="1" fill="hold">
                                          <p:stCondLst>
                                            <p:cond delay="0"/>
                                          </p:stCondLst>
                                        </p:cTn>
                                        <p:tgtEl>
                                          <p:spTgt spid="13">
                                            <p:txEl>
                                              <p:pRg st="0" end="0"/>
                                            </p:txEl>
                                          </p:spTgt>
                                        </p:tgtEl>
                                        <p:attrNameLst>
                                          <p:attrName>style.visibility</p:attrName>
                                        </p:attrNameLst>
                                      </p:cBhvr>
                                      <p:to>
                                        <p:strVal val="visible"/>
                                      </p:to>
                                    </p:set>
                                    <p:animEffect transition="in" filter="fade">
                                      <p:cBhvr>
                                        <p:cTn id="86" dur="1000"/>
                                        <p:tgtEl>
                                          <p:spTgt spid="13">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wipe(left)">
                                      <p:cBhvr>
                                        <p:cTn id="91" dur="500"/>
                                        <p:tgtEl>
                                          <p:spTgt spid="19"/>
                                        </p:tgtEl>
                                      </p:cBhvr>
                                    </p:animEffect>
                                  </p:childTnLst>
                                </p:cTn>
                              </p:par>
                            </p:childTnLst>
                          </p:cTn>
                        </p:par>
                        <p:par>
                          <p:cTn id="92" fill="hold">
                            <p:stCondLst>
                              <p:cond delay="500"/>
                            </p:stCondLst>
                            <p:childTnLst>
                              <p:par>
                                <p:cTn id="93" presetID="22" presetClass="entr" presetSubtype="4" fill="hold" grpId="0" nodeType="afterEffect">
                                  <p:stCondLst>
                                    <p:cond delay="500"/>
                                  </p:stCondLst>
                                  <p:childTnLst>
                                    <p:set>
                                      <p:cBhvr>
                                        <p:cTn id="94" dur="1" fill="hold">
                                          <p:stCondLst>
                                            <p:cond delay="0"/>
                                          </p:stCondLst>
                                        </p:cTn>
                                        <p:tgtEl>
                                          <p:spTgt spid="18"/>
                                        </p:tgtEl>
                                        <p:attrNameLst>
                                          <p:attrName>style.visibility</p:attrName>
                                        </p:attrNameLst>
                                      </p:cBhvr>
                                      <p:to>
                                        <p:strVal val="visible"/>
                                      </p:to>
                                    </p:set>
                                    <p:animEffect transition="in" filter="wipe(down)">
                                      <p:cBhvr>
                                        <p:cTn id="95" dur="1000"/>
                                        <p:tgtEl>
                                          <p:spTgt spid="1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1000"/>
                                        <p:tgtEl>
                                          <p:spTgt spid="20"/>
                                        </p:tgtEl>
                                      </p:cBhvr>
                                    </p:animEffect>
                                  </p:childTnLst>
                                </p:cTn>
                              </p:par>
                            </p:childTnLst>
                          </p:cTn>
                        </p:par>
                        <p:par>
                          <p:cTn id="101" fill="hold">
                            <p:stCondLst>
                              <p:cond delay="1000"/>
                            </p:stCondLst>
                            <p:childTnLst>
                              <p:par>
                                <p:cTn id="102" presetID="10" presetClass="entr" presetSubtype="0" fill="hold" grpId="0" nodeType="afterEffect">
                                  <p:stCondLst>
                                    <p:cond delay="50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1000"/>
                                        <p:tgtEl>
                                          <p:spTgt spid="21"/>
                                        </p:tgtEl>
                                      </p:cBhvr>
                                    </p:animEffect>
                                  </p:childTnLst>
                                </p:cTn>
                              </p:par>
                              <p:par>
                                <p:cTn id="105" presetID="10" presetClass="entr" presetSubtype="0" fill="hold" nodeType="withEffect">
                                  <p:stCondLst>
                                    <p:cond delay="0"/>
                                  </p:stCondLst>
                                  <p:childTnLst>
                                    <p:set>
                                      <p:cBhvr>
                                        <p:cTn id="106" dur="1" fill="hold">
                                          <p:stCondLst>
                                            <p:cond delay="0"/>
                                          </p:stCondLst>
                                        </p:cTn>
                                        <p:tgtEl>
                                          <p:spTgt spid="21">
                                            <p:txEl>
                                              <p:pRg st="0" end="0"/>
                                            </p:txEl>
                                          </p:spTgt>
                                        </p:tgtEl>
                                        <p:attrNameLst>
                                          <p:attrName>style.visibility</p:attrName>
                                        </p:attrNameLst>
                                      </p:cBhvr>
                                      <p:to>
                                        <p:strVal val="visible"/>
                                      </p:to>
                                    </p:set>
                                    <p:animEffect transition="in" filter="fade">
                                      <p:cBhvr>
                                        <p:cTn id="10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0" grpId="0" animBg="1"/>
      <p:bldP spid="4" grpId="0" animBg="1"/>
      <p:bldP spid="5" grpId="0" animBg="1"/>
      <p:bldP spid="6" grpId="0" animBg="1"/>
      <p:bldP spid="2" grpId="0" animBg="1"/>
      <p:bldP spid="8" grpId="0" animBg="1"/>
      <p:bldP spid="3" grpId="0" animBg="1"/>
      <p:bldP spid="11" grpId="0" animBg="1"/>
      <p:bldP spid="12" grpId="0" animBg="1"/>
      <p:bldP spid="13" grpId="0" animBg="1"/>
      <p:bldP spid="15" grpId="0" animBg="1"/>
      <p:bldP spid="16" grpId="0" animBg="1"/>
      <p:bldP spid="18" grpId="0" animBg="1"/>
      <p:bldP spid="19"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527226" y="1941604"/>
            <a:ext cx="8099037" cy="3659528"/>
          </a:xfrm>
          <a:prstGeom prst="rect">
            <a:avLst/>
          </a:prstGeom>
          <a:noFill/>
          <a:ln w="28575">
            <a:solidFill>
              <a:schemeClr val="accent2"/>
            </a:solidFill>
          </a:ln>
        </p:spPr>
        <p:txBody>
          <a:bodyPr wrap="square" rtlCol="0">
            <a:spAutoFit/>
          </a:bodyPr>
          <a:lstStyle/>
          <a:p>
            <a:pPr marL="457200" indent="-457200">
              <a:lnSpc>
                <a:spcPct val="130000"/>
              </a:lnSpc>
              <a:buFont typeface="Arial" panose="020B0604020202020204" pitchFamily="34" charset="0"/>
              <a:buChar char="•"/>
            </a:pPr>
            <a:r>
              <a:rPr lang="zh-CN" altLang="en-US" sz="2600" dirty="0">
                <a:latin typeface="+mn-ea"/>
              </a:rPr>
              <a:t>模式识别强调“</a:t>
            </a:r>
            <a:r>
              <a:rPr lang="zh-CN" altLang="en-US" sz="2600" dirty="0">
                <a:solidFill>
                  <a:srgbClr val="FF0000"/>
                </a:solidFill>
                <a:latin typeface="+mn-ea"/>
              </a:rPr>
              <a:t>识</a:t>
            </a:r>
            <a:r>
              <a:rPr lang="zh-CN" altLang="en-US" sz="2600" dirty="0">
                <a:latin typeface="+mn-ea"/>
              </a:rPr>
              <a:t>”，在</a:t>
            </a:r>
            <a:r>
              <a:rPr lang="zh-CN" altLang="en-US" sz="2600" dirty="0">
                <a:solidFill>
                  <a:srgbClr val="FF0000"/>
                </a:solidFill>
                <a:latin typeface="+mn-ea"/>
              </a:rPr>
              <a:t>有数据的先验知识</a:t>
            </a:r>
            <a:r>
              <a:rPr lang="zh-CN" altLang="en-US" sz="2600" dirty="0">
                <a:latin typeface="+mn-ea"/>
              </a:rPr>
              <a:t>和训练样本的情况下，分类器根据样本特征学习，找到数据特征与特定类别之间的映射关系，通过将未知样本划分到特定类别实现识别；对于</a:t>
            </a:r>
            <a:r>
              <a:rPr lang="zh-CN" altLang="en-US" sz="2600" dirty="0">
                <a:solidFill>
                  <a:srgbClr val="FF0000"/>
                </a:solidFill>
                <a:latin typeface="+mn-ea"/>
              </a:rPr>
              <a:t>不具有先验知识的数据</a:t>
            </a:r>
            <a:r>
              <a:rPr lang="zh-CN" altLang="en-US" sz="2600" dirty="0">
                <a:latin typeface="+mn-ea"/>
              </a:rPr>
              <a:t>，分类器按特征差异将样本区分开，通过聚类分析明确所得的聚类与研究目标之间的关系，根据领域知识分析结果的合理性，并解释聚类含义。</a:t>
            </a:r>
            <a:endParaRPr lang="en-US" altLang="zh-CN" sz="2600" dirty="0">
              <a:latin typeface="+mn-ea"/>
            </a:endParaRPr>
          </a:p>
        </p:txBody>
      </p:sp>
      <p:sp>
        <p:nvSpPr>
          <p:cNvPr id="10" name="矩形 9"/>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模式识别与模式分类的区别与联系</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模式识别：基本概念</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35799" y="2003950"/>
            <a:ext cx="3502802" cy="3447098"/>
          </a:xfrm>
          <a:prstGeom prst="rect">
            <a:avLst/>
          </a:prstGeom>
          <a:noFill/>
          <a:ln w="28575">
            <a:solidFill>
              <a:schemeClr val="accent2"/>
            </a:solidFill>
          </a:ln>
        </p:spPr>
        <p:txBody>
          <a:bodyPr wrap="square" rtlCol="0">
            <a:spAutoFit/>
          </a:bodyPr>
          <a:lstStyle/>
          <a:p>
            <a:endParaRPr lang="en-US" altLang="zh-CN" sz="2600" dirty="0"/>
          </a:p>
          <a:p>
            <a:endParaRPr lang="en-US" altLang="zh-CN" sz="2600" dirty="0"/>
          </a:p>
          <a:p>
            <a:endParaRPr lang="en-US" altLang="zh-CN" sz="2600" dirty="0"/>
          </a:p>
          <a:p>
            <a:endParaRPr lang="en-US" altLang="zh-CN" sz="2600" dirty="0"/>
          </a:p>
          <a:p>
            <a:endParaRPr lang="en-US" altLang="zh-CN" sz="2600" dirty="0"/>
          </a:p>
          <a:p>
            <a:endParaRPr lang="en-US" altLang="zh-CN" sz="2600" dirty="0"/>
          </a:p>
          <a:p>
            <a:endParaRPr lang="en-US" altLang="zh-CN" dirty="0"/>
          </a:p>
          <a:p>
            <a:endParaRPr lang="en-US" altLang="zh-CN" dirty="0"/>
          </a:p>
          <a:p>
            <a:endParaRPr lang="en-US" altLang="zh-CN" sz="2600" dirty="0"/>
          </a:p>
        </p:txBody>
      </p:sp>
      <p:sp>
        <p:nvSpPr>
          <p:cNvPr id="10" name="矩形 9"/>
          <p:cNvSpPr/>
          <p:nvPr/>
        </p:nvSpPr>
        <p:spPr>
          <a:xfrm>
            <a:off x="468659" y="1013664"/>
            <a:ext cx="3547974"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模式识别基本框架</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模式识别系统</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5" name="矩形 4"/>
          <p:cNvSpPr/>
          <p:nvPr/>
        </p:nvSpPr>
        <p:spPr>
          <a:xfrm>
            <a:off x="676162" y="2178387"/>
            <a:ext cx="1643265" cy="492443"/>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zh-CN" altLang="en-US" sz="2600" dirty="0">
                <a:latin typeface="+mn-ea"/>
                <a:cs typeface="Times New Roman" panose="02020603050405020304" pitchFamily="18" charset="0"/>
              </a:rPr>
              <a:t>数据获取</a:t>
            </a:r>
            <a:endParaRPr lang="en-US" altLang="zh-CN" sz="2600" dirty="0">
              <a:latin typeface="+mn-ea"/>
              <a:cs typeface="Times New Roman" panose="02020603050405020304" pitchFamily="18" charset="0"/>
            </a:endParaRPr>
          </a:p>
        </p:txBody>
      </p:sp>
      <p:sp>
        <p:nvSpPr>
          <p:cNvPr id="6" name="矩形 5"/>
          <p:cNvSpPr/>
          <p:nvPr/>
        </p:nvSpPr>
        <p:spPr>
          <a:xfrm>
            <a:off x="1186067" y="3055172"/>
            <a:ext cx="1643265" cy="492443"/>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zh-CN" altLang="en-US" sz="2600" dirty="0">
                <a:latin typeface="+mn-ea"/>
                <a:cs typeface="Times New Roman" panose="02020603050405020304" pitchFamily="18" charset="0"/>
              </a:rPr>
              <a:t>预 处 理</a:t>
            </a:r>
            <a:endParaRPr lang="en-US" altLang="zh-CN" sz="2600" dirty="0">
              <a:latin typeface="+mn-ea"/>
              <a:cs typeface="Times New Roman" panose="02020603050405020304" pitchFamily="18" charset="0"/>
            </a:endParaRPr>
          </a:p>
        </p:txBody>
      </p:sp>
      <p:sp>
        <p:nvSpPr>
          <p:cNvPr id="7" name="矩形 6"/>
          <p:cNvSpPr/>
          <p:nvPr/>
        </p:nvSpPr>
        <p:spPr>
          <a:xfrm>
            <a:off x="1744461" y="3945808"/>
            <a:ext cx="1643265" cy="492443"/>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zh-CN" altLang="en-US" sz="2600" dirty="0">
                <a:latin typeface="+mn-ea"/>
                <a:cs typeface="Times New Roman" panose="02020603050405020304" pitchFamily="18" charset="0"/>
              </a:rPr>
              <a:t>特征提取</a:t>
            </a:r>
            <a:endParaRPr lang="en-US" altLang="zh-CN" sz="2600" dirty="0">
              <a:latin typeface="+mn-ea"/>
              <a:cs typeface="Times New Roman" panose="02020603050405020304" pitchFamily="18" charset="0"/>
            </a:endParaRPr>
          </a:p>
        </p:txBody>
      </p:sp>
      <p:sp>
        <p:nvSpPr>
          <p:cNvPr id="8" name="矩形 7"/>
          <p:cNvSpPr/>
          <p:nvPr/>
        </p:nvSpPr>
        <p:spPr>
          <a:xfrm>
            <a:off x="2242646" y="4774098"/>
            <a:ext cx="1643265" cy="492443"/>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just"/>
            <a:r>
              <a:rPr lang="zh-CN" altLang="en-US" sz="2600" dirty="0">
                <a:latin typeface="+mn-ea"/>
                <a:cs typeface="Times New Roman" panose="02020603050405020304" pitchFamily="18" charset="0"/>
              </a:rPr>
              <a:t>特征选择</a:t>
            </a:r>
            <a:endParaRPr lang="en-US" altLang="zh-CN" sz="2600" dirty="0">
              <a:latin typeface="+mn-ea"/>
              <a:cs typeface="Times New Roman" panose="02020603050405020304" pitchFamily="18" charset="0"/>
            </a:endParaRPr>
          </a:p>
        </p:txBody>
      </p:sp>
      <p:sp>
        <p:nvSpPr>
          <p:cNvPr id="9" name="矩形 8"/>
          <p:cNvSpPr/>
          <p:nvPr/>
        </p:nvSpPr>
        <p:spPr>
          <a:xfrm>
            <a:off x="6409896" y="2102190"/>
            <a:ext cx="2198305" cy="492443"/>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dist"/>
            <a:r>
              <a:rPr lang="zh-CN" altLang="en-US" sz="2600" dirty="0">
                <a:latin typeface="+mn-ea"/>
                <a:cs typeface="Times New Roman" panose="02020603050405020304" pitchFamily="18" charset="0"/>
              </a:rPr>
              <a:t>分类器设计</a:t>
            </a:r>
            <a:endParaRPr lang="en-US" altLang="zh-CN" sz="2600" dirty="0">
              <a:latin typeface="+mn-ea"/>
              <a:cs typeface="Times New Roman" panose="02020603050405020304" pitchFamily="18" charset="0"/>
            </a:endParaRPr>
          </a:p>
        </p:txBody>
      </p:sp>
      <p:sp>
        <p:nvSpPr>
          <p:cNvPr id="11" name="矩形 10"/>
          <p:cNvSpPr/>
          <p:nvPr/>
        </p:nvSpPr>
        <p:spPr>
          <a:xfrm>
            <a:off x="6409896" y="2908421"/>
            <a:ext cx="2198305" cy="492443"/>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dist"/>
            <a:r>
              <a:rPr lang="zh-CN" altLang="en-US" sz="2600" dirty="0">
                <a:latin typeface="+mn-ea"/>
                <a:cs typeface="Times New Roman" panose="02020603050405020304" pitchFamily="18" charset="0"/>
              </a:rPr>
              <a:t>分类决策</a:t>
            </a:r>
            <a:endParaRPr lang="en-US" altLang="zh-CN" sz="2600" dirty="0">
              <a:latin typeface="+mn-ea"/>
              <a:cs typeface="Times New Roman" panose="02020603050405020304" pitchFamily="18" charset="0"/>
            </a:endParaRPr>
          </a:p>
        </p:txBody>
      </p:sp>
      <p:sp>
        <p:nvSpPr>
          <p:cNvPr id="12" name="矩形 11"/>
          <p:cNvSpPr/>
          <p:nvPr/>
        </p:nvSpPr>
        <p:spPr>
          <a:xfrm>
            <a:off x="6409896" y="3886103"/>
            <a:ext cx="2198305" cy="492443"/>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dist"/>
            <a:r>
              <a:rPr lang="zh-CN" altLang="en-US" sz="2600" dirty="0">
                <a:latin typeface="+mn-ea"/>
                <a:cs typeface="Times New Roman" panose="02020603050405020304" pitchFamily="18" charset="0"/>
              </a:rPr>
              <a:t>聚类</a:t>
            </a:r>
            <a:r>
              <a:rPr lang="en-US" altLang="zh-CN" sz="2600" dirty="0">
                <a:latin typeface="+mn-ea"/>
                <a:cs typeface="Times New Roman" panose="02020603050405020304" pitchFamily="18" charset="0"/>
              </a:rPr>
              <a:t>(</a:t>
            </a:r>
            <a:r>
              <a:rPr lang="zh-CN" altLang="en-US" sz="2600" dirty="0">
                <a:latin typeface="+mn-ea"/>
                <a:cs typeface="Times New Roman" panose="02020603050405020304" pitchFamily="18" charset="0"/>
              </a:rPr>
              <a:t>自学习</a:t>
            </a:r>
            <a:r>
              <a:rPr lang="en-US" altLang="zh-CN" sz="2600" dirty="0">
                <a:latin typeface="+mn-ea"/>
                <a:cs typeface="Times New Roman" panose="02020603050405020304" pitchFamily="18" charset="0"/>
              </a:rPr>
              <a:t>)</a:t>
            </a:r>
            <a:endParaRPr lang="en-US" altLang="zh-CN" sz="2600" dirty="0">
              <a:latin typeface="+mn-ea"/>
              <a:cs typeface="Times New Roman" panose="02020603050405020304" pitchFamily="18" charset="0"/>
            </a:endParaRPr>
          </a:p>
        </p:txBody>
      </p:sp>
      <p:sp>
        <p:nvSpPr>
          <p:cNvPr id="13" name="矩形 12"/>
          <p:cNvSpPr/>
          <p:nvPr/>
        </p:nvSpPr>
        <p:spPr>
          <a:xfrm>
            <a:off x="6409896" y="4776739"/>
            <a:ext cx="2198305" cy="492443"/>
          </a:xfrm>
          <a:prstGeom prst="rect">
            <a:avLst/>
          </a:prstGeom>
          <a:solidFill>
            <a:schemeClr val="tx2">
              <a:lumMod val="20000"/>
              <a:lumOff val="80000"/>
            </a:schemeClr>
          </a:solidFill>
          <a:ln>
            <a:solidFill>
              <a:schemeClr val="tx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dist"/>
            <a:r>
              <a:rPr lang="zh-CN" altLang="en-US" sz="2600" dirty="0">
                <a:latin typeface="+mn-ea"/>
                <a:cs typeface="Times New Roman" panose="02020603050405020304" pitchFamily="18" charset="0"/>
              </a:rPr>
              <a:t>聚类结果分析</a:t>
            </a:r>
            <a:endParaRPr lang="en-US" altLang="zh-CN" sz="2600" dirty="0">
              <a:latin typeface="+mn-ea"/>
              <a:cs typeface="Times New Roman" panose="02020603050405020304" pitchFamily="18" charset="0"/>
            </a:endParaRPr>
          </a:p>
        </p:txBody>
      </p:sp>
      <p:sp>
        <p:nvSpPr>
          <p:cNvPr id="15" name="箭头: 右 14"/>
          <p:cNvSpPr/>
          <p:nvPr/>
        </p:nvSpPr>
        <p:spPr>
          <a:xfrm rot="5400000">
            <a:off x="-363346" y="3943662"/>
            <a:ext cx="2379311" cy="328006"/>
          </a:xfrm>
          <a:prstGeom prst="right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600" dirty="0"/>
          </a:p>
        </p:txBody>
      </p:sp>
      <p:sp>
        <p:nvSpPr>
          <p:cNvPr id="2" name="左大括号 1"/>
          <p:cNvSpPr/>
          <p:nvPr/>
        </p:nvSpPr>
        <p:spPr>
          <a:xfrm>
            <a:off x="4059090" y="2840182"/>
            <a:ext cx="476041" cy="1766454"/>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sz="2600"/>
          </a:p>
        </p:txBody>
      </p:sp>
      <p:sp>
        <p:nvSpPr>
          <p:cNvPr id="17" name="矩形 16"/>
          <p:cNvSpPr/>
          <p:nvPr/>
        </p:nvSpPr>
        <p:spPr>
          <a:xfrm>
            <a:off x="4555621" y="2402420"/>
            <a:ext cx="1214798" cy="89255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dist"/>
            <a:r>
              <a:rPr lang="zh-CN" altLang="en-US" sz="2600" dirty="0">
                <a:latin typeface="+mn-ea"/>
                <a:cs typeface="Times New Roman" panose="02020603050405020304" pitchFamily="18" charset="0"/>
              </a:rPr>
              <a:t>有监督</a:t>
            </a:r>
            <a:endParaRPr lang="en-US" altLang="zh-CN" sz="2600" dirty="0">
              <a:latin typeface="+mn-ea"/>
              <a:cs typeface="Times New Roman" panose="02020603050405020304" pitchFamily="18" charset="0"/>
            </a:endParaRPr>
          </a:p>
          <a:p>
            <a:pPr algn="dist"/>
            <a:r>
              <a:rPr lang="zh-CN" altLang="en-US" sz="2600" dirty="0">
                <a:latin typeface="+mn-ea"/>
                <a:cs typeface="Times New Roman" panose="02020603050405020304" pitchFamily="18" charset="0"/>
              </a:rPr>
              <a:t>识别</a:t>
            </a:r>
            <a:endParaRPr lang="en-US" altLang="zh-CN" sz="2600" dirty="0">
              <a:latin typeface="+mn-ea"/>
              <a:cs typeface="Times New Roman" panose="02020603050405020304" pitchFamily="18" charset="0"/>
            </a:endParaRPr>
          </a:p>
        </p:txBody>
      </p:sp>
      <p:sp>
        <p:nvSpPr>
          <p:cNvPr id="18" name="矩形 17"/>
          <p:cNvSpPr/>
          <p:nvPr/>
        </p:nvSpPr>
        <p:spPr>
          <a:xfrm>
            <a:off x="4555621" y="4160360"/>
            <a:ext cx="1214798" cy="89255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dist"/>
            <a:r>
              <a:rPr lang="zh-CN" altLang="en-US" sz="2600" dirty="0">
                <a:latin typeface="+mn-ea"/>
                <a:cs typeface="Times New Roman" panose="02020603050405020304" pitchFamily="18" charset="0"/>
              </a:rPr>
              <a:t>无监督识别</a:t>
            </a:r>
            <a:endParaRPr lang="en-US" altLang="zh-CN" sz="2600" dirty="0">
              <a:latin typeface="+mn-ea"/>
              <a:cs typeface="Times New Roman" panose="02020603050405020304" pitchFamily="18" charset="0"/>
            </a:endParaRPr>
          </a:p>
        </p:txBody>
      </p:sp>
      <p:sp>
        <p:nvSpPr>
          <p:cNvPr id="19" name="左大括号 18"/>
          <p:cNvSpPr/>
          <p:nvPr/>
        </p:nvSpPr>
        <p:spPr>
          <a:xfrm>
            <a:off x="5817720" y="2348344"/>
            <a:ext cx="469719" cy="892553"/>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sz="2600"/>
          </a:p>
        </p:txBody>
      </p:sp>
      <p:sp>
        <p:nvSpPr>
          <p:cNvPr id="21" name="左大括号 20"/>
          <p:cNvSpPr/>
          <p:nvPr/>
        </p:nvSpPr>
        <p:spPr>
          <a:xfrm>
            <a:off x="5817719" y="4192029"/>
            <a:ext cx="469719" cy="892553"/>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sz="2600"/>
          </a:p>
        </p:txBody>
      </p:sp>
      <p:sp>
        <p:nvSpPr>
          <p:cNvPr id="3" name="标注: 弯曲线形 2"/>
          <p:cNvSpPr/>
          <p:nvPr/>
        </p:nvSpPr>
        <p:spPr>
          <a:xfrm>
            <a:off x="5597236" y="1336036"/>
            <a:ext cx="2909455" cy="411606"/>
          </a:xfrm>
          <a:prstGeom prst="borderCallout2">
            <a:avLst>
              <a:gd name="adj1" fmla="val 50727"/>
              <a:gd name="adj2" fmla="val 100733"/>
              <a:gd name="adj3" fmla="val 49044"/>
              <a:gd name="adj4" fmla="val 112729"/>
              <a:gd name="adj5" fmla="val 171404"/>
              <a:gd name="adj6" fmla="val 6185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贝叶斯、</a:t>
            </a:r>
            <a:r>
              <a:rPr lang="en-US" altLang="zh-CN" dirty="0"/>
              <a:t>SVM</a:t>
            </a:r>
            <a:r>
              <a:rPr lang="zh-CN" altLang="en-US" dirty="0"/>
              <a:t>、</a:t>
            </a:r>
            <a:r>
              <a:rPr lang="en-US" altLang="zh-CN" dirty="0"/>
              <a:t>NN</a:t>
            </a:r>
            <a:r>
              <a:rPr lang="zh-CN" altLang="en-US" dirty="0"/>
              <a:t>分类器</a:t>
            </a:r>
            <a:endParaRPr lang="zh-CN" altLang="en-US" dirty="0"/>
          </a:p>
        </p:txBody>
      </p:sp>
      <p:sp>
        <p:nvSpPr>
          <p:cNvPr id="22" name="标注: 弯曲线形 21"/>
          <p:cNvSpPr/>
          <p:nvPr/>
        </p:nvSpPr>
        <p:spPr>
          <a:xfrm>
            <a:off x="4772892" y="5645538"/>
            <a:ext cx="3883968" cy="411606"/>
          </a:xfrm>
          <a:prstGeom prst="borderCallout2">
            <a:avLst>
              <a:gd name="adj1" fmla="val 43995"/>
              <a:gd name="adj2" fmla="val -216"/>
              <a:gd name="adj3" fmla="val 45678"/>
              <a:gd name="adj4" fmla="val -10693"/>
              <a:gd name="adj5" fmla="val -293100"/>
              <a:gd name="adj6" fmla="val 458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根据未知样本特征间的相似度和差异</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10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10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1000"/>
                                        <p:tgtEl>
                                          <p:spTgt spid="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10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par>
                          <p:cTn id="47" fill="hold">
                            <p:stCondLst>
                              <p:cond delay="500"/>
                            </p:stCondLst>
                            <p:childTnLst>
                              <p:par>
                                <p:cTn id="48" presetID="10" presetClass="entr" presetSubtype="0" fill="hold" grpId="0" nodeType="afterEffect">
                                  <p:stCondLst>
                                    <p:cond delay="5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17">
                                            <p:txEl>
                                              <p:pRg st="0" end="0"/>
                                            </p:txEl>
                                          </p:spTgt>
                                        </p:tgtEl>
                                        <p:attrNameLst>
                                          <p:attrName>style.visibility</p:attrName>
                                        </p:attrNameLst>
                                      </p:cBhvr>
                                      <p:to>
                                        <p:strVal val="visible"/>
                                      </p:to>
                                    </p:set>
                                    <p:animEffect transition="in" filter="fade">
                                      <p:cBhvr>
                                        <p:cTn id="63" dur="1000"/>
                                        <p:tgtEl>
                                          <p:spTgt spid="17">
                                            <p:txEl>
                                              <p:pRg st="0" end="0"/>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7">
                                            <p:txEl>
                                              <p:pRg st="1" end="1"/>
                                            </p:txEl>
                                          </p:spTgt>
                                        </p:tgtEl>
                                        <p:attrNameLst>
                                          <p:attrName>style.visibility</p:attrName>
                                        </p:attrNameLst>
                                      </p:cBhvr>
                                      <p:to>
                                        <p:strVal val="visible"/>
                                      </p:to>
                                    </p:set>
                                    <p:animEffect transition="in" filter="fade">
                                      <p:cBhvr>
                                        <p:cTn id="66" dur="1000"/>
                                        <p:tgtEl>
                                          <p:spTgt spid="17">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1000"/>
                                        <p:tgtEl>
                                          <p:spTgt spid="18"/>
                                        </p:tgtEl>
                                      </p:cBhvr>
                                    </p:animEffect>
                                  </p:childTnLst>
                                </p:cTn>
                              </p:par>
                              <p:par>
                                <p:cTn id="72" presetID="10" presetClass="entr" presetSubtype="0" fill="hold" nodeType="withEffect">
                                  <p:stCondLst>
                                    <p:cond delay="0"/>
                                  </p:stCondLst>
                                  <p:childTnLst>
                                    <p:set>
                                      <p:cBhvr>
                                        <p:cTn id="73" dur="1" fill="hold">
                                          <p:stCondLst>
                                            <p:cond delay="0"/>
                                          </p:stCondLst>
                                        </p:cTn>
                                        <p:tgtEl>
                                          <p:spTgt spid="18">
                                            <p:txEl>
                                              <p:pRg st="0" end="0"/>
                                            </p:txEl>
                                          </p:spTgt>
                                        </p:tgtEl>
                                        <p:attrNameLst>
                                          <p:attrName>style.visibility</p:attrName>
                                        </p:attrNameLst>
                                      </p:cBhvr>
                                      <p:to>
                                        <p:strVal val="visible"/>
                                      </p:to>
                                    </p:set>
                                    <p:animEffect transition="in" filter="fade">
                                      <p:cBhvr>
                                        <p:cTn id="74" dur="1000"/>
                                        <p:tgtEl>
                                          <p:spTgt spid="18">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left)">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1000"/>
                                        <p:tgtEl>
                                          <p:spTgt spid="9"/>
                                        </p:tgtEl>
                                      </p:cBhvr>
                                    </p:animEffect>
                                  </p:childTnLst>
                                </p:cTn>
                              </p:par>
                              <p:par>
                                <p:cTn id="85" presetID="10" presetClass="entr" presetSubtype="0" fill="hold" nodeType="withEffect">
                                  <p:stCondLst>
                                    <p:cond delay="0"/>
                                  </p:stCondLst>
                                  <p:childTnLst>
                                    <p:set>
                                      <p:cBhvr>
                                        <p:cTn id="86" dur="1" fill="hold">
                                          <p:stCondLst>
                                            <p:cond delay="0"/>
                                          </p:stCondLst>
                                        </p:cTn>
                                        <p:tgtEl>
                                          <p:spTgt spid="9">
                                            <p:txEl>
                                              <p:pRg st="0" end="0"/>
                                            </p:txEl>
                                          </p:spTgt>
                                        </p:tgtEl>
                                        <p:attrNameLst>
                                          <p:attrName>style.visibility</p:attrName>
                                        </p:attrNameLst>
                                      </p:cBhvr>
                                      <p:to>
                                        <p:strVal val="visible"/>
                                      </p:to>
                                    </p:set>
                                    <p:animEffect transition="in" filter="fade">
                                      <p:cBhvr>
                                        <p:cTn id="87" dur="1000"/>
                                        <p:tgtEl>
                                          <p:spTgt spid="9">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1000"/>
                                        <p:tgtEl>
                                          <p:spTgt spid="11"/>
                                        </p:tgtEl>
                                      </p:cBhvr>
                                    </p:animEffect>
                                  </p:childTnLst>
                                </p:cTn>
                              </p:par>
                              <p:par>
                                <p:cTn id="93" presetID="10" presetClass="entr" presetSubtype="0" fill="hold" nodeType="withEffect">
                                  <p:stCondLst>
                                    <p:cond delay="0"/>
                                  </p:stCondLst>
                                  <p:childTnLst>
                                    <p:set>
                                      <p:cBhvr>
                                        <p:cTn id="94" dur="1" fill="hold">
                                          <p:stCondLst>
                                            <p:cond delay="0"/>
                                          </p:stCondLst>
                                        </p:cTn>
                                        <p:tgtEl>
                                          <p:spTgt spid="11">
                                            <p:txEl>
                                              <p:pRg st="0" end="0"/>
                                            </p:txEl>
                                          </p:spTgt>
                                        </p:tgtEl>
                                        <p:attrNameLst>
                                          <p:attrName>style.visibility</p:attrName>
                                        </p:attrNameLst>
                                      </p:cBhvr>
                                      <p:to>
                                        <p:strVal val="visible"/>
                                      </p:to>
                                    </p:set>
                                    <p:animEffect transition="in" filter="fade">
                                      <p:cBhvr>
                                        <p:cTn id="95" dur="1000"/>
                                        <p:tgtEl>
                                          <p:spTgt spid="11">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37" fill="hold" grpId="0" nodeType="clickEffect">
                                  <p:stCondLst>
                                    <p:cond delay="0"/>
                                  </p:stCondLst>
                                  <p:childTnLst>
                                    <p:set>
                                      <p:cBhvr>
                                        <p:cTn id="99" dur="1" fill="hold">
                                          <p:stCondLst>
                                            <p:cond delay="0"/>
                                          </p:stCondLst>
                                        </p:cTn>
                                        <p:tgtEl>
                                          <p:spTgt spid="3"/>
                                        </p:tgtEl>
                                        <p:attrNameLst>
                                          <p:attrName>style.visibility</p:attrName>
                                        </p:attrNameLst>
                                      </p:cBhvr>
                                      <p:to>
                                        <p:strVal val="visible"/>
                                      </p:to>
                                    </p:set>
                                    <p:animEffect transition="in" filter="barn(outVertical)">
                                      <p:cBhvr>
                                        <p:cTn id="100" dur="500"/>
                                        <p:tgtEl>
                                          <p:spTgt spid="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left)">
                                      <p:cBhvr>
                                        <p:cTn id="105" dur="500"/>
                                        <p:tgtEl>
                                          <p:spTgt spid="21"/>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2"/>
                                        </p:tgtEl>
                                        <p:attrNameLst>
                                          <p:attrName>style.visibility</p:attrName>
                                        </p:attrNameLst>
                                      </p:cBhvr>
                                      <p:to>
                                        <p:strVal val="visible"/>
                                      </p:to>
                                    </p:set>
                                    <p:animEffect transition="in" filter="fade">
                                      <p:cBhvr>
                                        <p:cTn id="110" dur="1000"/>
                                        <p:tgtEl>
                                          <p:spTgt spid="12"/>
                                        </p:tgtEl>
                                      </p:cBhvr>
                                    </p:animEffect>
                                  </p:childTnLst>
                                </p:cTn>
                              </p:par>
                              <p:par>
                                <p:cTn id="111" presetID="10" presetClass="entr" presetSubtype="0" fill="hold" nodeType="withEffect">
                                  <p:stCondLst>
                                    <p:cond delay="0"/>
                                  </p:stCondLst>
                                  <p:childTnLst>
                                    <p:set>
                                      <p:cBhvr>
                                        <p:cTn id="112" dur="1" fill="hold">
                                          <p:stCondLst>
                                            <p:cond delay="0"/>
                                          </p:stCondLst>
                                        </p:cTn>
                                        <p:tgtEl>
                                          <p:spTgt spid="12">
                                            <p:txEl>
                                              <p:pRg st="0" end="0"/>
                                            </p:txEl>
                                          </p:spTgt>
                                        </p:tgtEl>
                                        <p:attrNameLst>
                                          <p:attrName>style.visibility</p:attrName>
                                        </p:attrNameLst>
                                      </p:cBhvr>
                                      <p:to>
                                        <p:strVal val="visible"/>
                                      </p:to>
                                    </p:set>
                                    <p:animEffect transition="in" filter="fade">
                                      <p:cBhvr>
                                        <p:cTn id="113" dur="1000"/>
                                        <p:tgtEl>
                                          <p:spTgt spid="12">
                                            <p:txEl>
                                              <p:pRg st="0" end="0"/>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fade">
                                      <p:cBhvr>
                                        <p:cTn id="118" dur="1000"/>
                                        <p:tgtEl>
                                          <p:spTgt spid="13"/>
                                        </p:tgtEl>
                                      </p:cBhvr>
                                    </p:animEffect>
                                  </p:childTnLst>
                                </p:cTn>
                              </p:par>
                              <p:par>
                                <p:cTn id="119" presetID="10" presetClass="entr" presetSubtype="0" fill="hold" nodeType="withEffect">
                                  <p:stCondLst>
                                    <p:cond delay="0"/>
                                  </p:stCondLst>
                                  <p:childTnLst>
                                    <p:set>
                                      <p:cBhvr>
                                        <p:cTn id="120" dur="1" fill="hold">
                                          <p:stCondLst>
                                            <p:cond delay="0"/>
                                          </p:stCondLst>
                                        </p:cTn>
                                        <p:tgtEl>
                                          <p:spTgt spid="13">
                                            <p:txEl>
                                              <p:pRg st="0" end="0"/>
                                            </p:txEl>
                                          </p:spTgt>
                                        </p:tgtEl>
                                        <p:attrNameLst>
                                          <p:attrName>style.visibility</p:attrName>
                                        </p:attrNameLst>
                                      </p:cBhvr>
                                      <p:to>
                                        <p:strVal val="visible"/>
                                      </p:to>
                                    </p:set>
                                    <p:animEffect transition="in" filter="fade">
                                      <p:cBhvr>
                                        <p:cTn id="121" dur="1000"/>
                                        <p:tgtEl>
                                          <p:spTgt spid="13">
                                            <p:txEl>
                                              <p:pRg st="0" end="0"/>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6" presetClass="entr" presetSubtype="37" fill="hold" grpId="0" nodeType="click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barn(outVertical)">
                                      <p:cBhvr>
                                        <p:cTn id="1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P spid="5" grpId="0" animBg="1"/>
      <p:bldP spid="6" grpId="0" animBg="1"/>
      <p:bldP spid="7" grpId="0" animBg="1"/>
      <p:bldP spid="8" grpId="0" animBg="1"/>
      <p:bldP spid="9" grpId="0" animBg="1"/>
      <p:bldP spid="11" grpId="0" animBg="1"/>
      <p:bldP spid="12" grpId="0" animBg="1"/>
      <p:bldP spid="13" grpId="0" animBg="1"/>
      <p:bldP spid="15" grpId="0" animBg="1"/>
      <p:bldP spid="2" grpId="0" animBg="1"/>
      <p:bldP spid="17" grpId="0" animBg="1"/>
      <p:bldP spid="18" grpId="0" animBg="1"/>
      <p:bldP spid="19" grpId="0" animBg="1"/>
      <p:bldP spid="21" grpId="0" animBg="1"/>
      <p:bldP spid="3"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矩形 10"/>
              <p:cNvSpPr/>
              <p:nvPr/>
            </p:nvSpPr>
            <p:spPr>
              <a:xfrm>
                <a:off x="574772" y="1776104"/>
                <a:ext cx="8182096" cy="2272673"/>
              </a:xfrm>
              <a:prstGeom prst="rect">
                <a:avLst/>
              </a:prstGeom>
              <a:ln w="19050">
                <a:solidFill>
                  <a:schemeClr val="tx2"/>
                </a:solidFill>
              </a:ln>
            </p:spPr>
            <p:txBody>
              <a:bodyPr wrap="square">
                <a:spAutoFit/>
              </a:bodyPr>
              <a:lstStyle/>
              <a:p>
                <a:pPr marL="342900" indent="-342900" algn="just">
                  <a:lnSpc>
                    <a:spcPct val="130000"/>
                  </a:lnSpc>
                  <a:buFont typeface="Arial" panose="020B0604020202020204" pitchFamily="34" charset="0"/>
                  <a:buChar cha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原始数据中提取特征</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学习映射函数</a:t>
                </a: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8" charset="0"/>
                      </a:rPr>
                      <m:t>𝑓</m:t>
                    </m:r>
                  </m:oMath>
                </a14:m>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通过映射函数</a:t>
                </a:r>
                <a14:m>
                  <m:oMath xmlns:m="http://schemas.openxmlformats.org/officeDocument/2006/math">
                    <m:r>
                      <a:rPr lang="en-US" altLang="zh-CN" sz="2800" i="1">
                        <a:latin typeface="Cambria Math" panose="02040503050406030204"/>
                        <a:ea typeface="黑体" panose="02010609060101010101" pitchFamily="49" charset="-122"/>
                        <a:cs typeface="Times New Roman" panose="02020603050405020304" pitchFamily="18" charset="0"/>
                      </a:rPr>
                      <m:t>𝑓</m:t>
                    </m:r>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将原始数据映射到语义空间，即寻找数据和任务目标之间的关系</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a:xfrm>
                <a:off x="574772" y="1776104"/>
                <a:ext cx="8182096" cy="2272673"/>
              </a:xfrm>
              <a:prstGeom prst="rect">
                <a:avLst/>
              </a:prstGeom>
              <a:blipFill rotWithShape="1">
                <a:blip r:embed="rId1"/>
                <a:stretch>
                  <a:fillRect l="-118" t="-420" r="-114" b="-418"/>
                </a:stretch>
              </a:blipFill>
              <a:ln w="19050">
                <a:solidFill>
                  <a:schemeClr val="tx2"/>
                </a:solidFill>
              </a:ln>
            </p:spPr>
            <p:txBody>
              <a:bodyPr/>
              <a:lstStyle/>
              <a:p>
                <a:r>
                  <a:rPr lang="zh-CN" altLang="en-US">
                    <a:noFill/>
                  </a:rPr>
                  <a:t> </a:t>
                </a:r>
              </a:p>
            </p:txBody>
          </p:sp>
        </mc:Fallback>
      </mc:AlternateContent>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从数据中学习知识</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5" name="文本框 4"/>
          <p:cNvSpPr txBox="1"/>
          <p:nvPr/>
        </p:nvSpPr>
        <p:spPr>
          <a:xfrm>
            <a:off x="426460" y="1030485"/>
            <a:ext cx="4721602" cy="615553"/>
          </a:xfrm>
          <a:prstGeom prst="rect">
            <a:avLst/>
          </a:prstGeom>
          <a:noFill/>
        </p:spPr>
        <p:txBody>
          <a:bodyPr wrap="square" rtlCol="0">
            <a:spAutoFit/>
          </a:bodyPr>
          <a:lstStyle/>
          <a:p>
            <a:r>
              <a:rPr lang="zh-CN" altLang="en-US" sz="3400" dirty="0">
                <a:solidFill>
                  <a:srgbClr val="C00000"/>
                </a:solidFill>
                <a:latin typeface="方正姚体" panose="02010601030101010101" pitchFamily="2" charset="-122"/>
                <a:ea typeface="方正姚体" panose="02010601030101010101" pitchFamily="2" charset="-122"/>
              </a:rPr>
              <a:t>机器学习的定义</a:t>
            </a:r>
            <a:endParaRPr lang="zh-CN" altLang="en-US" sz="3400" dirty="0">
              <a:solidFill>
                <a:srgbClr val="C00000"/>
              </a:solidFill>
              <a:latin typeface="方正姚体" panose="02010601030101010101" pitchFamily="2" charset="-122"/>
              <a:ea typeface="方正姚体" panose="02010601030101010101" pitchFamily="2" charset="-122"/>
            </a:endParaRPr>
          </a:p>
        </p:txBody>
      </p:sp>
      <p:sp>
        <p:nvSpPr>
          <p:cNvPr id="26" name="矩形 25"/>
          <p:cNvSpPr/>
          <p:nvPr/>
        </p:nvSpPr>
        <p:spPr>
          <a:xfrm>
            <a:off x="574772" y="4310759"/>
            <a:ext cx="8136148" cy="1303177"/>
          </a:xfrm>
          <a:prstGeom prst="rect">
            <a:avLst/>
          </a:prstGeom>
          <a:ln w="19050">
            <a:solidFill>
              <a:schemeClr val="tx2"/>
            </a:solidFill>
          </a:ln>
        </p:spPr>
        <p:txBody>
          <a:bodyPr wrap="square">
            <a:spAutoFit/>
          </a:bodyPr>
          <a:lstStyle/>
          <a:p>
            <a:pPr marL="342900" indent="-342900" algn="just">
              <a:lnSpc>
                <a:spcPct val="150000"/>
              </a:lnSpc>
              <a:buFont typeface="Arial" panose="020B0604020202020204" pitchFamily="34" charset="0"/>
              <a:buChar char="•"/>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机器学习：</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利用学习资料或数据，通过训练得到经验或模型，提高计算机系统的性能或能力。</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77361" y="1207313"/>
            <a:ext cx="7894693" cy="3947491"/>
          </a:xfrm>
          <a:prstGeom prst="rect">
            <a:avLst/>
          </a:prstGeom>
          <a:noFill/>
          <a:ln w="3175">
            <a:solidFill>
              <a:schemeClr val="accent2"/>
            </a:solidFill>
          </a:ln>
        </p:spPr>
        <p:txBody>
          <a:bodyPr wrap="square" rtlCol="0">
            <a:spAutoFit/>
          </a:bodyPr>
          <a:lstStyle/>
          <a:p>
            <a:pPr marL="457200" indent="-457200">
              <a:lnSpc>
                <a:spcPct val="140000"/>
              </a:lnSpc>
              <a:buFont typeface="Wingdings" panose="05000000000000000000" pitchFamily="2" charset="2"/>
              <a:buChar char="Ø"/>
            </a:pPr>
            <a:r>
              <a:rPr lang="zh-CN" altLang="en-US" sz="2600" dirty="0"/>
              <a:t>模式识别问题中，完成特征提取后，样本表示为一个</a:t>
            </a:r>
            <a:r>
              <a:rPr lang="zh-CN" altLang="en-US" sz="2600" dirty="0">
                <a:solidFill>
                  <a:srgbClr val="FF0000"/>
                </a:solidFill>
              </a:rPr>
              <a:t>特征向量</a:t>
            </a:r>
            <a:r>
              <a:rPr lang="zh-CN" altLang="en-US" sz="2600" dirty="0"/>
              <a:t>。</a:t>
            </a:r>
            <a:endParaRPr lang="en-US" altLang="zh-CN" sz="2600" dirty="0"/>
          </a:p>
          <a:p>
            <a:pPr marL="457200" indent="-457200">
              <a:lnSpc>
                <a:spcPct val="140000"/>
              </a:lnSpc>
              <a:buFont typeface="Wingdings" panose="05000000000000000000" pitchFamily="2" charset="2"/>
              <a:buChar char="Ø"/>
            </a:pPr>
            <a:r>
              <a:rPr lang="zh-CN" altLang="en-US" sz="2600" dirty="0"/>
              <a:t>分类器根据输入的特征向量将样本划分到不同的类别中实现</a:t>
            </a:r>
            <a:r>
              <a:rPr lang="zh-CN" altLang="en-US" sz="2600" dirty="0">
                <a:solidFill>
                  <a:srgbClr val="FF0000"/>
                </a:solidFill>
              </a:rPr>
              <a:t>模式识别</a:t>
            </a:r>
            <a:r>
              <a:rPr lang="zh-CN" altLang="en-US" sz="2600" dirty="0"/>
              <a:t>。</a:t>
            </a:r>
            <a:endParaRPr lang="en-US" altLang="zh-CN" sz="2600" dirty="0"/>
          </a:p>
          <a:p>
            <a:pPr marL="457200" indent="-457200">
              <a:lnSpc>
                <a:spcPct val="140000"/>
              </a:lnSpc>
              <a:buFont typeface="Wingdings" panose="05000000000000000000" pitchFamily="2" charset="2"/>
              <a:buChar char="Ø"/>
            </a:pPr>
            <a:r>
              <a:rPr lang="zh-CN" altLang="en-US" sz="2600" dirty="0"/>
              <a:t>分类器对未知样本进行分类的过程称为</a:t>
            </a:r>
            <a:r>
              <a:rPr lang="zh-CN" altLang="en-US" sz="2600" dirty="0">
                <a:solidFill>
                  <a:srgbClr val="FF0000"/>
                </a:solidFill>
              </a:rPr>
              <a:t>决策</a:t>
            </a:r>
            <a:r>
              <a:rPr lang="zh-CN" altLang="en-US" sz="2600" dirty="0"/>
              <a:t>。</a:t>
            </a:r>
            <a:endParaRPr lang="en-US" altLang="zh-CN" sz="2600" dirty="0"/>
          </a:p>
          <a:p>
            <a:pPr marL="457200" indent="-457200">
              <a:lnSpc>
                <a:spcPct val="140000"/>
              </a:lnSpc>
              <a:buFont typeface="Wingdings" panose="05000000000000000000" pitchFamily="2" charset="2"/>
              <a:buChar char="Ø"/>
            </a:pPr>
            <a:r>
              <a:rPr lang="zh-CN" altLang="en-US" sz="2600" dirty="0"/>
              <a:t>根据决策规则的不同，分类器的种类也多种多样。</a:t>
            </a:r>
            <a:endParaRPr lang="en-US" altLang="zh-CN" sz="2600" dirty="0"/>
          </a:p>
          <a:p>
            <a:pPr marL="457200" indent="-457200">
              <a:lnSpc>
                <a:spcPct val="140000"/>
              </a:lnSpc>
              <a:buFont typeface="Wingdings" panose="05000000000000000000" pitchFamily="2" charset="2"/>
              <a:buChar char="Ø"/>
            </a:pPr>
            <a:r>
              <a:rPr lang="zh-CN" altLang="en-US" sz="2600" dirty="0">
                <a:solidFill>
                  <a:srgbClr val="FF0000"/>
                </a:solidFill>
              </a:rPr>
              <a:t>不同分类器</a:t>
            </a:r>
            <a:r>
              <a:rPr lang="zh-CN" altLang="en-US" sz="2600" dirty="0"/>
              <a:t>适合不同的识别问题。</a:t>
            </a:r>
            <a:endParaRPr lang="en-US" altLang="zh-CN" sz="26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分类器设计</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893113"/>
            <a:ext cx="7894693" cy="1146724"/>
          </a:xfrm>
          <a:prstGeom prst="rect">
            <a:avLst/>
          </a:prstGeom>
          <a:noFill/>
          <a:ln w="3175">
            <a:solidFill>
              <a:schemeClr val="accent2"/>
            </a:solidFill>
          </a:ln>
        </p:spPr>
        <p:txBody>
          <a:bodyPr wrap="square" rtlCol="0">
            <a:spAutoFit/>
          </a:bodyPr>
          <a:lstStyle/>
          <a:p>
            <a:pPr marL="457200" indent="-457200">
              <a:lnSpc>
                <a:spcPct val="140000"/>
              </a:lnSpc>
              <a:buFont typeface="Wingdings" panose="05000000000000000000" pitchFamily="2" charset="2"/>
              <a:buChar char="Ø"/>
            </a:pPr>
            <a:r>
              <a:rPr lang="zh-CN" altLang="en-US" sz="2600" dirty="0">
                <a:solidFill>
                  <a:srgbClr val="FF0000"/>
                </a:solidFill>
              </a:rPr>
              <a:t>监督学习</a:t>
            </a:r>
            <a:r>
              <a:rPr lang="zh-CN" altLang="en-US" sz="2600" dirty="0"/>
              <a:t>是利用给定的</a:t>
            </a:r>
            <a:r>
              <a:rPr lang="zh-CN" altLang="en-US" sz="2600" dirty="0">
                <a:solidFill>
                  <a:srgbClr val="0070C0"/>
                </a:solidFill>
              </a:rPr>
              <a:t>数据和标注</a:t>
            </a:r>
            <a:r>
              <a:rPr lang="zh-CN" altLang="en-US" sz="2600" dirty="0"/>
              <a:t>学习两者之间的</a:t>
            </a:r>
            <a:r>
              <a:rPr lang="zh-CN" altLang="en-US" sz="2600" dirty="0">
                <a:solidFill>
                  <a:srgbClr val="0070C0"/>
                </a:solidFill>
              </a:rPr>
              <a:t>规律</a:t>
            </a:r>
            <a:r>
              <a:rPr lang="zh-CN" altLang="en-US" sz="2600" dirty="0"/>
              <a:t>的学习范式。</a:t>
            </a:r>
            <a:endParaRPr lang="en-US" altLang="zh-CN" sz="26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监督学习</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2" name="标注: 弯曲线形 1"/>
          <p:cNvSpPr/>
          <p:nvPr/>
        </p:nvSpPr>
        <p:spPr>
          <a:xfrm>
            <a:off x="2951018" y="1107565"/>
            <a:ext cx="5565018" cy="657727"/>
          </a:xfrm>
          <a:prstGeom prst="borderCallout2">
            <a:avLst>
              <a:gd name="adj1" fmla="val 58772"/>
              <a:gd name="adj2" fmla="val -2074"/>
              <a:gd name="adj3" fmla="val 58772"/>
              <a:gd name="adj4" fmla="val -9412"/>
              <a:gd name="adj5" fmla="val 219927"/>
              <a:gd name="adj6" fmla="val -19718"/>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2400" dirty="0"/>
              <a:t>此规律可用计算机处理的数学模型表示</a:t>
            </a:r>
            <a:endParaRPr lang="zh-CN" altLang="en-US" sz="2400" dirty="0"/>
          </a:p>
        </p:txBody>
      </p:sp>
      <p:sp>
        <p:nvSpPr>
          <p:cNvPr id="8" name="标注: 弯曲线形 7"/>
          <p:cNvSpPr/>
          <p:nvPr/>
        </p:nvSpPr>
        <p:spPr>
          <a:xfrm>
            <a:off x="1309254" y="3235039"/>
            <a:ext cx="7206781" cy="657727"/>
          </a:xfrm>
          <a:prstGeom prst="borderCallout2">
            <a:avLst>
              <a:gd name="adj1" fmla="val -14953"/>
              <a:gd name="adj2" fmla="val 60693"/>
              <a:gd name="adj3" fmla="val -9687"/>
              <a:gd name="adj4" fmla="val 61237"/>
              <a:gd name="adj5" fmla="val -110782"/>
              <a:gd name="adj6" fmla="val 508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2400" dirty="0"/>
              <a:t>数据：数学模型的输入；标注：数学模型的期望输出</a:t>
            </a:r>
            <a:endParaRPr lang="zh-CN" altLang="en-US" sz="2400" dirty="0"/>
          </a:p>
        </p:txBody>
      </p:sp>
      <p:sp>
        <p:nvSpPr>
          <p:cNvPr id="9" name="文本框 8"/>
          <p:cNvSpPr txBox="1"/>
          <p:nvPr/>
        </p:nvSpPr>
        <p:spPr>
          <a:xfrm>
            <a:off x="621342" y="4087968"/>
            <a:ext cx="7894693" cy="1710918"/>
          </a:xfrm>
          <a:prstGeom prst="rect">
            <a:avLst/>
          </a:prstGeom>
          <a:noFill/>
          <a:ln w="3175">
            <a:solidFill>
              <a:schemeClr val="accent2"/>
            </a:solidFill>
          </a:ln>
        </p:spPr>
        <p:txBody>
          <a:bodyPr wrap="square" rtlCol="0">
            <a:spAutoFit/>
          </a:bodyPr>
          <a:lstStyle/>
          <a:p>
            <a:pPr marL="457200" indent="-457200">
              <a:lnSpc>
                <a:spcPct val="140000"/>
              </a:lnSpc>
              <a:buFont typeface="Wingdings" panose="05000000000000000000" pitchFamily="2" charset="2"/>
              <a:buChar char="Ø"/>
            </a:pPr>
            <a:r>
              <a:rPr lang="zh-CN" altLang="en-US" sz="2600" dirty="0">
                <a:solidFill>
                  <a:srgbClr val="FF0000"/>
                </a:solidFill>
              </a:rPr>
              <a:t>监督学习的本质：</a:t>
            </a:r>
            <a:r>
              <a:rPr lang="zh-CN" altLang="en-US" sz="2600" dirty="0"/>
              <a:t>通过比较模型的输出和期望输出之间的差异，不断地自动调整模型的参数，使得差异一步步减小。</a:t>
            </a:r>
            <a:endParaRPr lang="en-US" altLang="zh-CN"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childTnLst>
                                </p:cTn>
                              </p:par>
                              <p:par>
                                <p:cTn id="15" presetID="10" presetClass="entr" presetSubtype="0" fill="hold" nodeType="withEffect">
                                  <p:stCondLst>
                                    <p:cond delay="5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10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childTnLst>
                                </p:cTn>
                              </p:par>
                              <p:par>
                                <p:cTn id="33" presetID="10" presetClass="entr" presetSubtype="0" fill="hold" nodeType="withEffect">
                                  <p:stCondLst>
                                    <p:cond delay="50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P spid="2"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893113"/>
            <a:ext cx="7894693" cy="4192623"/>
          </a:xfrm>
          <a:prstGeom prst="rect">
            <a:avLst/>
          </a:prstGeom>
          <a:noFill/>
          <a:ln w="3175">
            <a:solidFill>
              <a:schemeClr val="accent2"/>
            </a:solidFill>
          </a:ln>
        </p:spPr>
        <p:txBody>
          <a:bodyPr wrap="square" rtlCol="0">
            <a:spAutoFit/>
          </a:bodyPr>
          <a:lstStyle/>
          <a:p>
            <a:pPr marL="457200" indent="-457200">
              <a:lnSpc>
                <a:spcPct val="120000"/>
              </a:lnSpc>
              <a:spcBef>
                <a:spcPts val="600"/>
              </a:spcBef>
              <a:buFont typeface="Wingdings" panose="05000000000000000000" pitchFamily="2" charset="2"/>
              <a:buChar char="Ø"/>
            </a:pPr>
            <a:r>
              <a:rPr lang="zh-CN" altLang="en-US" sz="2400" dirty="0">
                <a:solidFill>
                  <a:srgbClr val="FF0000"/>
                </a:solidFill>
              </a:rPr>
              <a:t>监督学习解决分类问题的一般过程</a:t>
            </a:r>
            <a:endParaRPr lang="en-US" altLang="zh-CN" sz="2400" dirty="0">
              <a:solidFill>
                <a:srgbClr val="FF0000"/>
              </a:solidFill>
            </a:endParaRPr>
          </a:p>
          <a:p>
            <a:pPr algn="just">
              <a:lnSpc>
                <a:spcPct val="120000"/>
              </a:lnSpc>
              <a:spcBef>
                <a:spcPts val="600"/>
              </a:spcBef>
            </a:pPr>
            <a:r>
              <a:rPr lang="en-US" altLang="zh-CN" sz="2400" dirty="0">
                <a:solidFill>
                  <a:srgbClr val="FF0000"/>
                </a:solidFill>
              </a:rPr>
              <a:t>      </a:t>
            </a:r>
            <a:r>
              <a:rPr lang="zh-CN" altLang="en-US" sz="2400" dirty="0"/>
              <a:t>已知数据集中给出</a:t>
            </a:r>
            <a:r>
              <a:rPr lang="en-US" altLang="zh-CN" sz="2400" dirty="0"/>
              <a:t>100</a:t>
            </a:r>
            <a:r>
              <a:rPr lang="zh-CN" altLang="en-US" sz="2400" dirty="0"/>
              <a:t>朵花的花瓣长度、宽度特征和花的种类标注</a:t>
            </a:r>
            <a:r>
              <a:rPr lang="en-US" altLang="zh-CN" sz="2400" dirty="0"/>
              <a:t>(A</a:t>
            </a:r>
            <a:r>
              <a:rPr lang="zh-CN" altLang="en-US" sz="2400" dirty="0"/>
              <a:t>类和</a:t>
            </a:r>
            <a:r>
              <a:rPr lang="en-US" altLang="zh-CN" sz="2400" dirty="0"/>
              <a:t>B</a:t>
            </a:r>
            <a:r>
              <a:rPr lang="zh-CN" altLang="en-US" sz="2400" dirty="0"/>
              <a:t>类</a:t>
            </a:r>
            <a:r>
              <a:rPr lang="en-US" altLang="zh-CN" sz="2400" dirty="0"/>
              <a:t>)</a:t>
            </a:r>
            <a:r>
              <a:rPr lang="zh-CN" altLang="en-US" sz="2400" dirty="0"/>
              <a:t>。花瓣长度和宽度构成的二维空间即为输入空间，输入空间中有</a:t>
            </a:r>
            <a:r>
              <a:rPr lang="en-US" altLang="zh-CN" sz="2400" dirty="0"/>
              <a:t>100</a:t>
            </a:r>
            <a:r>
              <a:rPr lang="zh-CN" altLang="en-US" sz="2400" dirty="0"/>
              <a:t>个点，输出空间为二值离散量，为二分类问题。</a:t>
            </a:r>
            <a:endParaRPr lang="en-US" altLang="zh-CN" sz="2400" dirty="0"/>
          </a:p>
          <a:p>
            <a:pPr algn="just">
              <a:lnSpc>
                <a:spcPct val="120000"/>
              </a:lnSpc>
              <a:spcBef>
                <a:spcPts val="600"/>
              </a:spcBef>
            </a:pPr>
            <a:r>
              <a:rPr lang="en-US" altLang="zh-CN" sz="2400" dirty="0"/>
              <a:t>      </a:t>
            </a:r>
            <a:r>
              <a:rPr lang="zh-CN" altLang="en-US" sz="2400" dirty="0"/>
              <a:t>首先将</a:t>
            </a:r>
            <a:r>
              <a:rPr lang="en-US" altLang="zh-CN" sz="2400" dirty="0"/>
              <a:t>100</a:t>
            </a:r>
            <a:r>
              <a:rPr lang="zh-CN" altLang="en-US" sz="2400" dirty="0"/>
              <a:t>个样本按一定比例分为训练集、验证集和测试集，利用训练集训练模型，然后用验证集验证模型，根据验证时的误差重新训练模型，并重新验证直到验证集的模型准确率达到预期效果，最后利用测试集测试模型好坏。</a:t>
            </a:r>
            <a:endParaRPr lang="en-US" altLang="zh-CN" sz="24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监督学习</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1000"/>
                                        <p:tgtEl>
                                          <p:spTgt spid="1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xEl>
                                              <p:pRg st="1" end="1"/>
                                            </p:txEl>
                                          </p:spTgt>
                                        </p:tgtEl>
                                        <p:attrNameLst>
                                          <p:attrName>style.visibility</p:attrName>
                                        </p:attrNameLst>
                                      </p:cBhvr>
                                      <p:to>
                                        <p:strVal val="visible"/>
                                      </p:to>
                                    </p:set>
                                    <p:animEffect transition="in" filter="fade">
                                      <p:cBhvr>
                                        <p:cTn id="16" dur="500"/>
                                        <p:tgtEl>
                                          <p:spTgt spid="1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893113"/>
            <a:ext cx="7894693" cy="2026452"/>
          </a:xfrm>
          <a:prstGeom prst="rect">
            <a:avLst/>
          </a:prstGeom>
          <a:noFill/>
          <a:ln w="3175">
            <a:solidFill>
              <a:schemeClr val="accent2"/>
            </a:solidFill>
          </a:ln>
        </p:spPr>
        <p:txBody>
          <a:bodyPr wrap="square" rtlCol="0">
            <a:spAutoFit/>
          </a:bodyPr>
          <a:lstStyle/>
          <a:p>
            <a:pPr marL="457200" indent="-457200">
              <a:lnSpc>
                <a:spcPct val="150000"/>
              </a:lnSpc>
              <a:spcBef>
                <a:spcPts val="600"/>
              </a:spcBef>
              <a:buFont typeface="Wingdings" panose="05000000000000000000" pitchFamily="2" charset="2"/>
              <a:buChar char="Ø"/>
            </a:pPr>
            <a:r>
              <a:rPr lang="zh-CN" altLang="en-US" sz="2800" dirty="0">
                <a:solidFill>
                  <a:srgbClr val="FF0000"/>
                </a:solidFill>
              </a:rPr>
              <a:t>常见的监督学习算法</a:t>
            </a:r>
            <a:endParaRPr lang="en-US" altLang="zh-CN" sz="2800" dirty="0">
              <a:solidFill>
                <a:srgbClr val="FF0000"/>
              </a:solidFill>
            </a:endParaRPr>
          </a:p>
          <a:p>
            <a:pPr algn="just">
              <a:lnSpc>
                <a:spcPct val="150000"/>
              </a:lnSpc>
              <a:spcBef>
                <a:spcPts val="600"/>
              </a:spcBef>
            </a:pPr>
            <a:r>
              <a:rPr lang="en-US" altLang="zh-CN" sz="2800" dirty="0"/>
              <a:t>      </a:t>
            </a:r>
            <a:r>
              <a:rPr lang="zh-CN" altLang="en-US" sz="2800" dirty="0"/>
              <a:t>贝叶斯决策、</a:t>
            </a:r>
            <a:r>
              <a:rPr lang="en-US" altLang="zh-CN" sz="2800" dirty="0"/>
              <a:t>K</a:t>
            </a:r>
            <a:r>
              <a:rPr lang="zh-CN" altLang="en-US" sz="2800" dirty="0"/>
              <a:t>近邻算法、决策树、支持向量机、人工神经网络。</a:t>
            </a:r>
            <a:endParaRPr lang="en-US" altLang="zh-CN" sz="28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监督学习</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fade">
                                      <p:cBhvr>
                                        <p:cTn id="15"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1583033" y="4284496"/>
            <a:ext cx="5971309" cy="147899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文本框 15"/>
          <p:cNvSpPr txBox="1"/>
          <p:nvPr/>
        </p:nvSpPr>
        <p:spPr>
          <a:xfrm>
            <a:off x="621343" y="1893113"/>
            <a:ext cx="7894693" cy="2271071"/>
          </a:xfrm>
          <a:prstGeom prst="rect">
            <a:avLst/>
          </a:prstGeom>
          <a:noFill/>
          <a:ln w="3175">
            <a:solidFill>
              <a:schemeClr val="accent2"/>
            </a:solidFill>
          </a:ln>
        </p:spPr>
        <p:txBody>
          <a:bodyPr wrap="square" rtlCol="0">
            <a:spAutoFit/>
          </a:bodyPr>
          <a:lstStyle/>
          <a:p>
            <a:pPr marL="457200" indent="-457200">
              <a:lnSpc>
                <a:spcPct val="140000"/>
              </a:lnSpc>
              <a:buFont typeface="Wingdings" panose="05000000000000000000" pitchFamily="2" charset="2"/>
              <a:buChar char="Ø"/>
            </a:pPr>
            <a:r>
              <a:rPr lang="zh-CN" altLang="en-US" sz="2600" dirty="0">
                <a:solidFill>
                  <a:srgbClr val="FF0000"/>
                </a:solidFill>
              </a:rPr>
              <a:t>贝叶斯决策</a:t>
            </a:r>
            <a:r>
              <a:rPr lang="zh-CN" altLang="en-US" sz="2600" dirty="0"/>
              <a:t>属于</a:t>
            </a:r>
            <a:r>
              <a:rPr lang="zh-CN" altLang="en-US" sz="2600" dirty="0">
                <a:solidFill>
                  <a:srgbClr val="FF0000"/>
                </a:solidFill>
              </a:rPr>
              <a:t>统计模式识别</a:t>
            </a:r>
            <a:r>
              <a:rPr lang="zh-CN" altLang="en-US" sz="2600" dirty="0"/>
              <a:t>中的基本方法，在</a:t>
            </a:r>
            <a:r>
              <a:rPr lang="zh-CN" altLang="en-US" sz="2600" dirty="0">
                <a:solidFill>
                  <a:srgbClr val="FF0000"/>
                </a:solidFill>
              </a:rPr>
              <a:t>信息不完全</a:t>
            </a:r>
            <a:r>
              <a:rPr lang="zh-CN" altLang="en-US" sz="2600" dirty="0"/>
              <a:t>的情况下，对部分未知的状态用</a:t>
            </a:r>
            <a:r>
              <a:rPr lang="zh-CN" altLang="en-US" sz="2600" dirty="0">
                <a:solidFill>
                  <a:srgbClr val="FF0000"/>
                </a:solidFill>
              </a:rPr>
              <a:t>主观概率</a:t>
            </a:r>
            <a:r>
              <a:rPr lang="zh-CN" altLang="en-US" sz="2600" dirty="0"/>
              <a:t>估计，然后用</a:t>
            </a:r>
            <a:r>
              <a:rPr lang="zh-CN" altLang="en-US" sz="2600" dirty="0">
                <a:solidFill>
                  <a:schemeClr val="accent6">
                    <a:lumMod val="75000"/>
                  </a:schemeClr>
                </a:solidFill>
              </a:rPr>
              <a:t>贝叶斯公式</a:t>
            </a:r>
            <a:r>
              <a:rPr lang="zh-CN" altLang="en-US" sz="2600" dirty="0"/>
              <a:t>对发生概率进行修正，最后再利用</a:t>
            </a:r>
            <a:r>
              <a:rPr lang="zh-CN" altLang="en-US" sz="2600" dirty="0">
                <a:solidFill>
                  <a:srgbClr val="FF0000"/>
                </a:solidFill>
              </a:rPr>
              <a:t>期望值和修正概率</a:t>
            </a:r>
            <a:r>
              <a:rPr lang="zh-CN" altLang="en-US" sz="2600" dirty="0"/>
              <a:t>做出最优决策。</a:t>
            </a:r>
            <a:endParaRPr lang="en-US" altLang="zh-CN" sz="26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贝叶斯决策</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1944637" y="4649491"/>
                <a:ext cx="5248103" cy="770980"/>
              </a:xfrm>
              <a:prstGeom prst="rect">
                <a:avLst/>
              </a:prstGeom>
              <a:noFill/>
            </p:spPr>
            <p:txBody>
              <a:bodyPr wrap="none" lIns="0" tIns="0" rIns="0" bIns="0" rtlCol="0">
                <a:spAutoFit/>
              </a:bodyPr>
              <a:lstStyle/>
              <a:p>
                <a:r>
                  <a:rPr lang="en-US" altLang="zh-CN" sz="2800" i="1" dirty="0"/>
                  <a:t>p</a:t>
                </a:r>
                <a14:m>
                  <m:oMath xmlns:m="http://schemas.openxmlformats.org/officeDocument/2006/math">
                    <m:d>
                      <m:dPr>
                        <m:ctrlPr>
                          <a:rPr lang="en-US" altLang="zh-CN" sz="2800" i="1" smtClean="0">
                            <a:latin typeface="Cambria Math" panose="02040503050406030204" pitchFamily="18" charset="0"/>
                          </a:rPr>
                        </m:ctrlPr>
                      </m:dPr>
                      <m:e>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𝜔</m:t>
                            </m:r>
                          </m:e>
                          <m:sub>
                            <m:r>
                              <a:rPr lang="en-US" altLang="zh-CN" sz="2800" b="0" i="1" smtClean="0">
                                <a:latin typeface="Cambria Math" panose="02040503050406030204" pitchFamily="18" charset="0"/>
                              </a:rPr>
                              <m:t>𝑖</m:t>
                            </m:r>
                          </m:sub>
                        </m:sSub>
                      </m:e>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𝜔</m:t>
                                </m:r>
                              </m:e>
                              <m:sub>
                                <m:r>
                                  <a:rPr lang="en-US" altLang="zh-CN" sz="2800" i="1">
                                    <a:latin typeface="Cambria Math" panose="02040503050406030204" pitchFamily="18" charset="0"/>
                                  </a:rPr>
                                  <m:t>𝑖</m:t>
                                </m:r>
                              </m:sub>
                            </m:sSub>
                          </m:e>
                        </m:d>
                      </m:num>
                      <m:den>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𝜔</m:t>
                                </m:r>
                              </m:e>
                              <m:sub>
                                <m:r>
                                  <a:rPr lang="en-US" altLang="zh-CN" sz="2800" i="1">
                                    <a:latin typeface="Cambria Math" panose="02040503050406030204" pitchFamily="18" charset="0"/>
                                  </a:rPr>
                                  <m:t>𝑖</m:t>
                                </m:r>
                              </m:sub>
                            </m:sSub>
                          </m:e>
                        </m:d>
                        <m:r>
                          <a:rPr lang="en-US" altLang="zh-CN" sz="2800" i="1">
                            <a:latin typeface="Cambria Math" panose="02040503050406030204" pitchFamily="18" charset="0"/>
                          </a:rPr>
                          <m:t>𝑝</m:t>
                        </m:r>
                        <m:d>
                          <m:dPr>
                            <m:ctrlPr>
                              <a:rPr lang="en-US" altLang="zh-CN" sz="280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𝜔</m:t>
                                </m:r>
                              </m:e>
                              <m:sub>
                                <m:r>
                                  <a:rPr lang="en-US" altLang="zh-CN" sz="2800" i="1">
                                    <a:latin typeface="Cambria Math" panose="02040503050406030204" pitchFamily="18" charset="0"/>
                                  </a:rPr>
                                  <m:t>𝑖</m:t>
                                </m:r>
                              </m:sub>
                            </m:sSub>
                          </m:e>
                        </m:d>
                      </m:num>
                      <m:den>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𝑐</m:t>
                            </m:r>
                          </m:sup>
                          <m:e>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𝜔</m:t>
                                    </m:r>
                                  </m:e>
                                  <m:sub>
                                    <m:r>
                                      <a:rPr lang="en-US" altLang="zh-CN" sz="2800" i="1">
                                        <a:latin typeface="Cambria Math" panose="02040503050406030204" pitchFamily="18" charset="0"/>
                                      </a:rPr>
                                      <m:t>𝑖</m:t>
                                    </m:r>
                                  </m:sub>
                                </m:sSub>
                              </m:e>
                            </m:d>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𝜔</m:t>
                                    </m:r>
                                  </m:e>
                                  <m:sub>
                                    <m:r>
                                      <a:rPr lang="en-US" altLang="zh-CN" sz="2800" i="1">
                                        <a:latin typeface="Cambria Math" panose="02040503050406030204" pitchFamily="18" charset="0"/>
                                      </a:rPr>
                                      <m:t>𝑖</m:t>
                                    </m:r>
                                  </m:sub>
                                </m:sSub>
                              </m:e>
                            </m:d>
                          </m:e>
                        </m:nary>
                      </m:den>
                    </m:f>
                  </m:oMath>
                </a14:m>
                <a:endParaRPr lang="zh-CN" altLang="en-US" sz="2800" dirty="0"/>
              </a:p>
            </p:txBody>
          </p:sp>
        </mc:Choice>
        <mc:Fallback>
          <p:sp>
            <p:nvSpPr>
              <p:cNvPr id="3" name="文本框 2"/>
              <p:cNvSpPr txBox="1">
                <a:spLocks noRot="1" noChangeAspect="1" noMove="1" noResize="1" noEditPoints="1" noAdjustHandles="1" noChangeArrowheads="1" noChangeShapeType="1" noTextEdit="1"/>
              </p:cNvSpPr>
              <p:nvPr/>
            </p:nvSpPr>
            <p:spPr>
              <a:xfrm>
                <a:off x="1944637" y="4649491"/>
                <a:ext cx="5248103" cy="770980"/>
              </a:xfrm>
              <a:prstGeom prst="rect">
                <a:avLst/>
              </a:prstGeom>
              <a:blipFill rotWithShape="1">
                <a:blip r:embed="rId1"/>
                <a:stretch>
                  <a:fillRect l="-5" t="-3" r="2" b="1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1000"/>
                                        <p:tgtEl>
                                          <p:spTgt spid="1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4"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贝叶斯决策</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1947948" y="1788527"/>
                <a:ext cx="5248103" cy="770980"/>
              </a:xfrm>
              <a:prstGeom prst="rect">
                <a:avLst/>
              </a:prstGeom>
              <a:noFill/>
            </p:spPr>
            <p:txBody>
              <a:bodyPr wrap="none" lIns="0" tIns="0" rIns="0" bIns="0" rtlCol="0">
                <a:spAutoFit/>
              </a:bodyPr>
              <a:lstStyle/>
              <a:p>
                <a:r>
                  <a:rPr lang="en-US" altLang="zh-CN" sz="2800" i="1" dirty="0"/>
                  <a:t>p</a:t>
                </a:r>
                <a14:m>
                  <m:oMath xmlns:m="http://schemas.openxmlformats.org/officeDocument/2006/math">
                    <m:d>
                      <m:dPr>
                        <m:ctrlPr>
                          <a:rPr lang="en-US" altLang="zh-CN" sz="2800" i="1" smtClean="0">
                            <a:latin typeface="Cambria Math" panose="02040503050406030204" pitchFamily="18" charset="0"/>
                          </a:rPr>
                        </m:ctrlPr>
                      </m:dPr>
                      <m:e>
                        <m:sSub>
                          <m:sSubPr>
                            <m:ctrlPr>
                              <a:rPr lang="en-US" altLang="zh-CN" sz="2800" i="1" smtClean="0">
                                <a:latin typeface="Cambria Math" panose="02040503050406030204" pitchFamily="18" charset="0"/>
                              </a:rPr>
                            </m:ctrlPr>
                          </m:sSubPr>
                          <m:e>
                            <m:r>
                              <a:rPr lang="zh-CN" altLang="en-US" sz="2800" i="1" smtClean="0">
                                <a:latin typeface="Cambria Math" panose="02040503050406030204" pitchFamily="18" charset="0"/>
                              </a:rPr>
                              <m:t>𝜔</m:t>
                            </m:r>
                          </m:e>
                          <m:sub>
                            <m:r>
                              <a:rPr lang="en-US" altLang="zh-CN" sz="2800" b="0" i="1" smtClean="0">
                                <a:latin typeface="Cambria Math" panose="02040503050406030204" pitchFamily="18" charset="0"/>
                              </a:rPr>
                              <m:t>𝑖</m:t>
                            </m:r>
                          </m:sub>
                        </m:sSub>
                      </m:e>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𝜔</m:t>
                                </m:r>
                              </m:e>
                              <m:sub>
                                <m:r>
                                  <a:rPr lang="en-US" altLang="zh-CN" sz="2800" i="1">
                                    <a:latin typeface="Cambria Math" panose="02040503050406030204" pitchFamily="18" charset="0"/>
                                  </a:rPr>
                                  <m:t>𝑖</m:t>
                                </m:r>
                              </m:sub>
                            </m:sSub>
                          </m:e>
                        </m:d>
                      </m:num>
                      <m:den>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𝜔</m:t>
                                </m:r>
                              </m:e>
                              <m:sub>
                                <m:r>
                                  <a:rPr lang="en-US" altLang="zh-CN" sz="2800" i="1">
                                    <a:latin typeface="Cambria Math" panose="02040503050406030204" pitchFamily="18" charset="0"/>
                                  </a:rPr>
                                  <m:t>𝑖</m:t>
                                </m:r>
                              </m:sub>
                            </m:sSub>
                          </m:e>
                        </m:d>
                        <m:r>
                          <a:rPr lang="en-US" altLang="zh-CN" sz="2800" i="1">
                            <a:latin typeface="Cambria Math" panose="02040503050406030204" pitchFamily="18" charset="0"/>
                          </a:rPr>
                          <m:t>𝑝</m:t>
                        </m:r>
                        <m:d>
                          <m:dPr>
                            <m:ctrlPr>
                              <a:rPr lang="en-US" altLang="zh-CN" sz="280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𝜔</m:t>
                                </m:r>
                              </m:e>
                              <m:sub>
                                <m:r>
                                  <a:rPr lang="en-US" altLang="zh-CN" sz="2800" i="1">
                                    <a:latin typeface="Cambria Math" panose="02040503050406030204" pitchFamily="18" charset="0"/>
                                  </a:rPr>
                                  <m:t>𝑖</m:t>
                                </m:r>
                              </m:sub>
                            </m:sSub>
                          </m:e>
                        </m:d>
                      </m:num>
                      <m:den>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𝑐</m:t>
                            </m:r>
                          </m:sup>
                          <m:e>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𝜔</m:t>
                                    </m:r>
                                  </m:e>
                                  <m:sub>
                                    <m:r>
                                      <a:rPr lang="en-US" altLang="zh-CN" sz="2800" i="1">
                                        <a:latin typeface="Cambria Math" panose="02040503050406030204" pitchFamily="18" charset="0"/>
                                      </a:rPr>
                                      <m:t>𝑖</m:t>
                                    </m:r>
                                  </m:sub>
                                </m:sSub>
                              </m:e>
                            </m:d>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𝜔</m:t>
                                    </m:r>
                                  </m:e>
                                  <m:sub>
                                    <m:r>
                                      <a:rPr lang="en-US" altLang="zh-CN" sz="2800" i="1">
                                        <a:latin typeface="Cambria Math" panose="02040503050406030204" pitchFamily="18" charset="0"/>
                                      </a:rPr>
                                      <m:t>𝑖</m:t>
                                    </m:r>
                                  </m:sub>
                                </m:sSub>
                              </m:e>
                            </m:d>
                          </m:e>
                        </m:nary>
                      </m:den>
                    </m:f>
                  </m:oMath>
                </a14:m>
                <a:endParaRPr lang="zh-CN" altLang="en-US" sz="2800" dirty="0"/>
              </a:p>
            </p:txBody>
          </p:sp>
        </mc:Choice>
        <mc:Fallback>
          <p:sp>
            <p:nvSpPr>
              <p:cNvPr id="3" name="文本框 2"/>
              <p:cNvSpPr txBox="1">
                <a:spLocks noRot="1" noChangeAspect="1" noMove="1" noResize="1" noEditPoints="1" noAdjustHandles="1" noChangeArrowheads="1" noChangeShapeType="1" noTextEdit="1"/>
              </p:cNvSpPr>
              <p:nvPr/>
            </p:nvSpPr>
            <p:spPr>
              <a:xfrm>
                <a:off x="1947948" y="1788527"/>
                <a:ext cx="5248103" cy="770980"/>
              </a:xfrm>
              <a:prstGeom prst="rect">
                <a:avLst/>
              </a:prstGeom>
              <a:blipFill rotWithShape="1">
                <a:blip r:embed="rId1"/>
                <a:stretch>
                  <a:fillRect l="-8" t="-48" r="4"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631275" y="2704979"/>
                <a:ext cx="7894693" cy="3416513"/>
              </a:xfrm>
              <a:prstGeom prst="rect">
                <a:avLst/>
              </a:prstGeom>
              <a:noFill/>
              <a:ln w="3175">
                <a:solidFill>
                  <a:schemeClr val="accent2"/>
                </a:solidFill>
              </a:ln>
            </p:spPr>
            <p:txBody>
              <a:bodyPr wrap="square" rtlCol="0">
                <a:spAutoFit/>
              </a:bodyPr>
              <a:lstStyle/>
              <a:p>
                <a:pPr marL="457200" indent="-457200">
                  <a:lnSpc>
                    <a:spcPct val="140000"/>
                  </a:lnSpc>
                  <a:buFont typeface="Wingdings" panose="05000000000000000000" pitchFamily="2" charset="2"/>
                  <a:buChar char="Ø"/>
                </a:pPr>
                <a14:m>
                  <m:oMath xmlns:m="http://schemas.openxmlformats.org/officeDocument/2006/math">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𝜔</m:t>
                            </m:r>
                          </m:e>
                          <m:sub>
                            <m:r>
                              <a:rPr lang="en-US" altLang="zh-CN" sz="2400" i="1">
                                <a:latin typeface="Cambria Math" panose="02040503050406030204" pitchFamily="18" charset="0"/>
                              </a:rPr>
                              <m:t>𝑖</m:t>
                            </m:r>
                          </m:sub>
                        </m:sSub>
                      </m:e>
                    </m:d>
                    <m:r>
                      <a:rPr lang="en-US" altLang="zh-CN" sz="2400" i="1">
                        <a:latin typeface="Cambria Math" panose="02040503050406030204" pitchFamily="18" charset="0"/>
                      </a:rPr>
                      <m:t> </m:t>
                    </m:r>
                    <m:r>
                      <a:rPr lang="zh-CN" altLang="en-US" sz="2400" i="1">
                        <a:latin typeface="Cambria Math" panose="02040503050406030204" pitchFamily="18" charset="0"/>
                      </a:rPr>
                      <m:t>为</m:t>
                    </m:r>
                  </m:oMath>
                </a14:m>
                <a:r>
                  <a:rPr lang="zh-CN" altLang="en-US" sz="2600" dirty="0"/>
                  <a:t>类别</a:t>
                </a:r>
                <a:r>
                  <a:rPr lang="en-US" altLang="zh-CN" sz="2600" i="1" dirty="0" err="1"/>
                  <a:t>i</a:t>
                </a:r>
                <a:r>
                  <a:rPr lang="zh-CN" altLang="en-US" sz="2600" dirty="0"/>
                  <a:t>的</a:t>
                </a:r>
                <a:r>
                  <a:rPr lang="zh-CN" altLang="en-US" sz="2600" dirty="0">
                    <a:solidFill>
                      <a:srgbClr val="FF0000"/>
                    </a:solidFill>
                  </a:rPr>
                  <a:t>先验概率</a:t>
                </a:r>
                <a:r>
                  <a:rPr lang="zh-CN" altLang="en-US" sz="2600" dirty="0"/>
                  <a:t>，从训练集样本中估算，即用训练样本中类别</a:t>
                </a:r>
                <a:r>
                  <a:rPr lang="en-US" altLang="zh-CN" sz="2600" i="1" dirty="0" err="1"/>
                  <a:t>i</a:t>
                </a:r>
                <a:r>
                  <a:rPr lang="zh-CN" altLang="en-US" sz="2600" dirty="0"/>
                  <a:t>所占的比例近似代表类别</a:t>
                </a:r>
                <a:r>
                  <a:rPr lang="en-US" altLang="zh-CN" sz="2600" i="1" dirty="0" err="1"/>
                  <a:t>i</a:t>
                </a:r>
                <a:r>
                  <a:rPr lang="zh-CN" altLang="en-US" sz="2600" dirty="0"/>
                  <a:t>的先验概率；</a:t>
                </a:r>
                <a:endParaRPr lang="en-US" altLang="zh-CN" sz="2600" dirty="0"/>
              </a:p>
              <a:p>
                <a:pPr marL="457200" indent="-457200">
                  <a:lnSpc>
                    <a:spcPct val="140000"/>
                  </a:lnSpc>
                  <a:buFont typeface="Wingdings" panose="05000000000000000000" pitchFamily="2" charset="2"/>
                  <a:buChar char="Ø"/>
                </a:pPr>
                <a14:m>
                  <m:oMath xmlns:m="http://schemas.openxmlformats.org/officeDocument/2006/math">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𝜔</m:t>
                            </m:r>
                          </m:e>
                          <m:sub>
                            <m:r>
                              <a:rPr lang="en-US" altLang="zh-CN" sz="2400" i="1">
                                <a:latin typeface="Cambria Math" panose="02040503050406030204" pitchFamily="18" charset="0"/>
                              </a:rPr>
                              <m:t>𝑖</m:t>
                            </m:r>
                          </m:sub>
                        </m:sSub>
                      </m:e>
                    </m:d>
                  </m:oMath>
                </a14:m>
                <a:r>
                  <a:rPr lang="zh-CN" altLang="en-US" sz="2600" dirty="0"/>
                  <a:t>为</a:t>
                </a:r>
                <a:r>
                  <a:rPr lang="zh-CN" altLang="en-US" sz="2600" dirty="0">
                    <a:solidFill>
                      <a:srgbClr val="FF0000"/>
                    </a:solidFill>
                  </a:rPr>
                  <a:t>类条件密度</a:t>
                </a:r>
                <a:r>
                  <a:rPr lang="zh-CN" altLang="en-US" sz="2600" dirty="0"/>
                  <a:t>，即当类别</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𝜔</m:t>
                        </m:r>
                      </m:e>
                      <m:sub>
                        <m:r>
                          <a:rPr lang="en-US" altLang="zh-CN" sz="2800" i="1">
                            <a:latin typeface="Cambria Math" panose="02040503050406030204" pitchFamily="18" charset="0"/>
                          </a:rPr>
                          <m:t>𝑖</m:t>
                        </m:r>
                      </m:sub>
                    </m:sSub>
                  </m:oMath>
                </a14:m>
                <a:r>
                  <a:rPr lang="zh-CN" altLang="en-US" sz="2600" dirty="0"/>
                  <a:t>已知的情况下，样本</a:t>
                </a:r>
                <a:r>
                  <a:rPr lang="en-US" altLang="zh-CN" sz="2600" i="1" dirty="0"/>
                  <a:t>x</a:t>
                </a:r>
                <a:r>
                  <a:rPr lang="zh-CN" altLang="en-US" sz="2600" dirty="0"/>
                  <a:t>的概率分布密度函数；</a:t>
                </a:r>
                <a:endParaRPr lang="en-US" altLang="zh-CN" sz="2600" dirty="0"/>
              </a:p>
              <a:p>
                <a:pPr marL="457200" indent="-457200">
                  <a:lnSpc>
                    <a:spcPct val="140000"/>
                  </a:lnSpc>
                  <a:buFont typeface="Wingdings" panose="05000000000000000000" pitchFamily="2" charset="2"/>
                  <a:buChar char="Ø"/>
                </a:pPr>
                <a:r>
                  <a:rPr lang="en-US" altLang="zh-CN" sz="2400" i="1" dirty="0"/>
                  <a:t>p</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𝜔</m:t>
                            </m:r>
                          </m:e>
                          <m:sub>
                            <m:r>
                              <a:rPr lang="en-US" altLang="zh-CN" sz="2400" i="1">
                                <a:latin typeface="Cambria Math" panose="02040503050406030204" pitchFamily="18" charset="0"/>
                              </a:rPr>
                              <m:t>𝑖</m:t>
                            </m:r>
                          </m:sub>
                        </m:sSub>
                      </m:e>
                      <m:e>
                        <m:r>
                          <a:rPr lang="en-US" altLang="zh-CN" sz="2400" i="1">
                            <a:latin typeface="Cambria Math" panose="02040503050406030204" pitchFamily="18" charset="0"/>
                          </a:rPr>
                          <m:t>𝑥</m:t>
                        </m:r>
                      </m:e>
                    </m:d>
                  </m:oMath>
                </a14:m>
                <a:r>
                  <a:rPr lang="zh-CN" altLang="en-US" sz="2600" dirty="0"/>
                  <a:t>为样本</a:t>
                </a:r>
                <a:r>
                  <a:rPr lang="en-US" altLang="zh-CN" sz="2600" i="1" dirty="0"/>
                  <a:t>x</a:t>
                </a:r>
                <a:r>
                  <a:rPr lang="zh-CN" altLang="en-US" sz="2600" dirty="0"/>
                  <a:t>属于类别</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𝜔</m:t>
                        </m:r>
                      </m:e>
                      <m:sub>
                        <m:r>
                          <a:rPr lang="en-US" altLang="zh-CN" sz="2400" i="1">
                            <a:latin typeface="Cambria Math" panose="02040503050406030204" pitchFamily="18" charset="0"/>
                          </a:rPr>
                          <m:t>𝑖</m:t>
                        </m:r>
                      </m:sub>
                    </m:sSub>
                  </m:oMath>
                </a14:m>
                <a:r>
                  <a:rPr lang="zh-CN" altLang="en-US" sz="2600" dirty="0"/>
                  <a:t>的概率，称为</a:t>
                </a:r>
                <a:r>
                  <a:rPr lang="zh-CN" altLang="en-US" sz="2600" dirty="0">
                    <a:solidFill>
                      <a:srgbClr val="FF0000"/>
                    </a:solidFill>
                  </a:rPr>
                  <a:t>后验概率</a:t>
                </a:r>
                <a:r>
                  <a:rPr lang="zh-CN" altLang="en-US" sz="2600" dirty="0"/>
                  <a:t>。</a:t>
                </a:r>
                <a:endParaRPr lang="en-US" altLang="zh-CN" sz="2600" dirty="0"/>
              </a:p>
            </p:txBody>
          </p:sp>
        </mc:Choice>
        <mc:Fallback>
          <p:sp>
            <p:nvSpPr>
              <p:cNvPr id="7" name="文本框 6"/>
              <p:cNvSpPr txBox="1">
                <a:spLocks noRot="1" noChangeAspect="1" noMove="1" noResize="1" noEditPoints="1" noAdjustHandles="1" noChangeArrowheads="1" noChangeShapeType="1" noTextEdit="1"/>
              </p:cNvSpPr>
              <p:nvPr/>
            </p:nvSpPr>
            <p:spPr>
              <a:xfrm>
                <a:off x="631275" y="2704979"/>
                <a:ext cx="7894693" cy="3416513"/>
              </a:xfrm>
              <a:prstGeom prst="rect">
                <a:avLst/>
              </a:prstGeom>
              <a:blipFill rotWithShape="1">
                <a:blip r:embed="rId2"/>
                <a:stretch>
                  <a:fillRect l="-65" t="-145" r="-380" b="-127"/>
                </a:stretch>
              </a:blipFill>
              <a:ln w="3175">
                <a:solidFill>
                  <a:schemeClr val="accent2"/>
                </a:solid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500"/>
                            </p:stCondLst>
                            <p:childTnLst>
                              <p:par>
                                <p:cTn id="9" presetID="42"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有监督分类</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贝叶斯决策</a:t>
            </a:r>
            <a:endParaRPr kumimoji="0" lang="en-US" altLang="zh-CN" sz="32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1947948" y="1788527"/>
                <a:ext cx="5248103" cy="7709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1"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rPr>
                  <a:t>p</a:t>
                </a:r>
                <a14:m>
                  <m:oMath xmlns:m="http://schemas.openxmlformats.org/officeDocument/2006/math">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𝜔</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e>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𝜔</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d>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𝑝</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den>
                    </m:f>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𝑝</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𝜔</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d>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𝑝</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𝜔</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d>
                      </m:num>
                      <m:den>
                        <m:nary>
                          <m:naryPr>
                            <m:chr m:val="∑"/>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m:t>
                            </m:r>
                          </m:sup>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𝑝</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𝜔</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d>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𝑝</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sSub>
                                  <m:sSub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𝜔</m:t>
                                    </m:r>
                                  </m:e>
                                  <m:sub>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d>
                          </m:e>
                        </m:nary>
                      </m:den>
                    </m:f>
                  </m:oMath>
                </a14:m>
                <a:endParaRPr kumimoji="0" lang="zh-CN" altLang="en-US" sz="28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endParaRPr>
              </a:p>
            </p:txBody>
          </p:sp>
        </mc:Choice>
        <mc:Fallback>
          <p:sp>
            <p:nvSpPr>
              <p:cNvPr id="3" name="文本框 2"/>
              <p:cNvSpPr txBox="1">
                <a:spLocks noRot="1" noChangeAspect="1" noMove="1" noResize="1" noEditPoints="1" noAdjustHandles="1" noChangeArrowheads="1" noChangeShapeType="1" noTextEdit="1"/>
              </p:cNvSpPr>
              <p:nvPr/>
            </p:nvSpPr>
            <p:spPr>
              <a:xfrm>
                <a:off x="1947948" y="1788527"/>
                <a:ext cx="5248103" cy="770980"/>
              </a:xfrm>
              <a:prstGeom prst="rect">
                <a:avLst/>
              </a:prstGeom>
              <a:blipFill rotWithShape="1">
                <a:blip r:embed="rId1"/>
                <a:stretch>
                  <a:fillRect l="-8" t="-48" r="4"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631275" y="2774252"/>
                <a:ext cx="7894693" cy="1146724"/>
              </a:xfrm>
              <a:prstGeom prst="rect">
                <a:avLst/>
              </a:prstGeom>
              <a:noFill/>
              <a:ln w="3175">
                <a:solidFill>
                  <a:schemeClr val="accent2"/>
                </a:solidFill>
              </a:ln>
            </p:spPr>
            <p:txBody>
              <a:bodyPr wrap="square" rtlCol="0">
                <a:spAutoFit/>
              </a:bodyPr>
              <a:lstStyle/>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Ø"/>
                  <a:defRPr/>
                </a:pPr>
                <a14:m>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在有监督</m:t>
                    </m:r>
                  </m:oMath>
                </a14:m>
                <a:r>
                  <a:rPr kumimoji="0" lang="zh-CN" altLang="en-US"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rPr>
                  <a:t>模式识别问题中，若已知类条件密度，则可用贝叶斯决策对未知样本进行分类。</a:t>
                </a:r>
                <a:endParaRPr kumimoji="0" lang="en-US" altLang="zh-CN"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endParaRPr>
              </a:p>
            </p:txBody>
          </p:sp>
        </mc:Choice>
        <mc:Fallback>
          <p:sp>
            <p:nvSpPr>
              <p:cNvPr id="7" name="文本框 6"/>
              <p:cNvSpPr txBox="1">
                <a:spLocks noRot="1" noChangeAspect="1" noMove="1" noResize="1" noEditPoints="1" noAdjustHandles="1" noChangeArrowheads="1" noChangeShapeType="1" noTextEdit="1"/>
              </p:cNvSpPr>
              <p:nvPr/>
            </p:nvSpPr>
            <p:spPr>
              <a:xfrm>
                <a:off x="631275" y="2774252"/>
                <a:ext cx="7894693" cy="1146724"/>
              </a:xfrm>
              <a:prstGeom prst="rect">
                <a:avLst/>
              </a:prstGeom>
              <a:blipFill rotWithShape="1">
                <a:blip r:embed="rId2"/>
                <a:stretch>
                  <a:fillRect l="-65" t="-438" r="-59" b="-622"/>
                </a:stretch>
              </a:blipFill>
              <a:ln w="3175">
                <a:solidFill>
                  <a:schemeClr val="accent2"/>
                </a:solid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50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893113"/>
            <a:ext cx="7894693" cy="3391378"/>
          </a:xfrm>
          <a:prstGeom prst="rect">
            <a:avLst/>
          </a:prstGeom>
          <a:noFill/>
          <a:ln w="3175">
            <a:solidFill>
              <a:schemeClr val="accent2"/>
            </a:solidFill>
          </a:ln>
        </p:spPr>
        <p:txBody>
          <a:bodyPr wrap="square" rtlCol="0">
            <a:spAutoFit/>
          </a:bodyPr>
          <a:lstStyle/>
          <a:p>
            <a:pPr marL="457200" indent="-457200">
              <a:lnSpc>
                <a:spcPct val="140000"/>
              </a:lnSpc>
              <a:buFont typeface="Wingdings" panose="05000000000000000000" pitchFamily="2" charset="2"/>
              <a:buChar char="Ø"/>
            </a:pPr>
            <a:r>
              <a:rPr lang="en-US" altLang="zh-CN" sz="2600" dirty="0">
                <a:solidFill>
                  <a:srgbClr val="FF0000"/>
                </a:solidFill>
              </a:rPr>
              <a:t>K</a:t>
            </a:r>
            <a:r>
              <a:rPr lang="zh-CN" altLang="en-US" sz="2600" dirty="0">
                <a:solidFill>
                  <a:srgbClr val="FF0000"/>
                </a:solidFill>
              </a:rPr>
              <a:t>近邻算法</a:t>
            </a:r>
            <a:r>
              <a:rPr lang="zh-CN" altLang="en-US" sz="2600" dirty="0"/>
              <a:t>是一种简单高效的回归与分类方法。</a:t>
            </a:r>
            <a:endParaRPr lang="en-US" altLang="zh-CN" sz="2600" dirty="0"/>
          </a:p>
          <a:p>
            <a:pPr marL="457200" indent="-457200">
              <a:lnSpc>
                <a:spcPct val="140000"/>
              </a:lnSpc>
              <a:buFont typeface="Wingdings" panose="05000000000000000000" pitchFamily="2" charset="2"/>
              <a:buChar char="Ø"/>
            </a:pPr>
            <a:r>
              <a:rPr lang="zh-CN" altLang="en-US" sz="2600" dirty="0">
                <a:solidFill>
                  <a:srgbClr val="FF0000"/>
                </a:solidFill>
              </a:rPr>
              <a:t>算法原理：</a:t>
            </a:r>
            <a:r>
              <a:rPr lang="zh-CN" altLang="en-US" sz="2600" dirty="0"/>
              <a:t>已知训练数据集，对一个待分类实例进行分类时，计算该样本与训练数据集中所有样本的距离，找到与该待分类实例最近邻的</a:t>
            </a:r>
            <a:r>
              <a:rPr lang="en-US" altLang="zh-CN" sz="2600" dirty="0"/>
              <a:t>K</a:t>
            </a:r>
            <a:r>
              <a:rPr lang="zh-CN" altLang="en-US" sz="2600" dirty="0"/>
              <a:t>个实例，这</a:t>
            </a:r>
            <a:r>
              <a:rPr lang="en-US" altLang="zh-CN" sz="2600" dirty="0"/>
              <a:t>K</a:t>
            </a:r>
            <a:r>
              <a:rPr lang="zh-CN" altLang="en-US" sz="2600" dirty="0"/>
              <a:t>个实例的多数属于某个类，就判断该待分类的实例属于这个多数类。</a:t>
            </a:r>
            <a:endParaRPr lang="en-US" altLang="zh-CN" sz="26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en-US" altLang="zh-CN"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K</a:t>
            </a: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近邻算法</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1000"/>
                                        <p:tgtEl>
                                          <p:spTgt spid="1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Effect transition="in" filter="fade">
                                      <p:cBhvr>
                                        <p:cTn id="23" dur="10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893113"/>
            <a:ext cx="7894693" cy="4507644"/>
          </a:xfrm>
          <a:prstGeom prst="rect">
            <a:avLst/>
          </a:prstGeom>
          <a:noFill/>
          <a:ln w="3175">
            <a:solidFill>
              <a:schemeClr val="accent2"/>
            </a:solidFill>
          </a:ln>
        </p:spPr>
        <p:txBody>
          <a:bodyPr wrap="square" rtlCol="0">
            <a:spAutoFit/>
          </a:bodyPr>
          <a:lstStyle/>
          <a:p>
            <a:pPr marL="457200" indent="-457200">
              <a:lnSpc>
                <a:spcPct val="140000"/>
              </a:lnSpc>
              <a:buFont typeface="Wingdings" panose="05000000000000000000" pitchFamily="2" charset="2"/>
              <a:buChar char="Ø"/>
            </a:pPr>
            <a:r>
              <a:rPr lang="en-US" altLang="zh-CN" sz="2600" dirty="0">
                <a:solidFill>
                  <a:srgbClr val="FF0000"/>
                </a:solidFill>
              </a:rPr>
              <a:t>K</a:t>
            </a:r>
            <a:r>
              <a:rPr lang="zh-CN" altLang="en-US" sz="2600" dirty="0">
                <a:solidFill>
                  <a:srgbClr val="FF0000"/>
                </a:solidFill>
              </a:rPr>
              <a:t>近邻算法</a:t>
            </a:r>
            <a:r>
              <a:rPr lang="zh-CN" altLang="en-US" sz="2600" dirty="0"/>
              <a:t>示意图</a:t>
            </a:r>
            <a:endParaRPr lang="en-US" altLang="zh-CN" sz="2600" dirty="0"/>
          </a:p>
          <a:p>
            <a:pPr>
              <a:lnSpc>
                <a:spcPct val="140000"/>
              </a:lnSpc>
            </a:pPr>
            <a:r>
              <a:rPr lang="en-US" altLang="zh-CN" sz="2600" dirty="0"/>
              <a:t>      </a:t>
            </a:r>
            <a:r>
              <a:rPr lang="zh-CN" altLang="en-US" sz="2600" dirty="0"/>
              <a:t>图中存在两种不同类别样本</a:t>
            </a:r>
            <a:r>
              <a:rPr lang="en-US" altLang="zh-CN" sz="2600" dirty="0"/>
              <a:t>——</a:t>
            </a:r>
            <a:r>
              <a:rPr lang="zh-CN" altLang="en-US" sz="2600" dirty="0"/>
              <a:t>正方形和三角形，图中实心圆表示待分类样本。各点</a:t>
            </a:r>
            <a:endParaRPr lang="en-US" altLang="zh-CN" sz="2600" dirty="0"/>
          </a:p>
          <a:p>
            <a:pPr>
              <a:lnSpc>
                <a:spcPct val="140000"/>
              </a:lnSpc>
            </a:pPr>
            <a:r>
              <a:rPr lang="zh-CN" altLang="en-US" sz="2600" dirty="0"/>
              <a:t>之间的远近代表待分类样本与已知</a:t>
            </a:r>
            <a:endParaRPr lang="en-US" altLang="zh-CN" sz="2600" dirty="0"/>
          </a:p>
          <a:p>
            <a:pPr>
              <a:lnSpc>
                <a:spcPct val="140000"/>
              </a:lnSpc>
            </a:pPr>
            <a:r>
              <a:rPr lang="zh-CN" altLang="en-US" sz="2600" dirty="0"/>
              <a:t>样本之间的距离。圆圈代表已待测</a:t>
            </a:r>
            <a:endParaRPr lang="en-US" altLang="zh-CN" sz="2600" dirty="0"/>
          </a:p>
          <a:p>
            <a:pPr>
              <a:lnSpc>
                <a:spcPct val="140000"/>
              </a:lnSpc>
            </a:pPr>
            <a:r>
              <a:rPr lang="zh-CN" altLang="en-US" sz="2600" dirty="0"/>
              <a:t>样本为圆心相同距离的范围，对此</a:t>
            </a:r>
            <a:endParaRPr lang="en-US" altLang="zh-CN" sz="2600" dirty="0"/>
          </a:p>
          <a:p>
            <a:pPr>
              <a:lnSpc>
                <a:spcPct val="140000"/>
              </a:lnSpc>
            </a:pPr>
            <a:r>
              <a:rPr lang="zh-CN" altLang="en-US" sz="2600" dirty="0"/>
              <a:t>范围内的样本进行少数服从多数的</a:t>
            </a:r>
            <a:endParaRPr lang="en-US" altLang="zh-CN" sz="2600" dirty="0"/>
          </a:p>
          <a:p>
            <a:pPr>
              <a:lnSpc>
                <a:spcPct val="140000"/>
              </a:lnSpc>
            </a:pPr>
            <a:r>
              <a:rPr lang="zh-CN" altLang="en-US" sz="2600" dirty="0"/>
              <a:t>分类投票，决定圆形样本的类别。</a:t>
            </a:r>
            <a:endParaRPr lang="en-US" altLang="zh-CN" sz="26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en-US" altLang="zh-CN"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K</a:t>
            </a: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近邻算法</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687291" y="3134156"/>
            <a:ext cx="2828745" cy="25458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1000"/>
                                        <p:tgtEl>
                                          <p:spTgt spid="16">
                                            <p:txEl>
                                              <p:pRg st="0" end="0"/>
                                            </p:txEl>
                                          </p:spTgt>
                                        </p:tgtEl>
                                      </p:cBhvr>
                                    </p:animEffect>
                                  </p:childTnLst>
                                </p:cTn>
                              </p:par>
                            </p:childTnLst>
                          </p:cTn>
                        </p:par>
                        <p:par>
                          <p:cTn id="17" fill="hold">
                            <p:stCondLst>
                              <p:cond delay="2500"/>
                            </p:stCondLst>
                            <p:childTnLst>
                              <p:par>
                                <p:cTn id="18" presetID="42"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fade">
                                      <p:cBhvr>
                                        <p:cTn id="27" dur="1000"/>
                                        <p:tgtEl>
                                          <p:spTgt spid="16">
                                            <p:txEl>
                                              <p:pRg st="1" end="1"/>
                                            </p:txEl>
                                          </p:spTgt>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animEffect transition="in" filter="fade">
                                      <p:cBhvr>
                                        <p:cTn id="31" dur="1000"/>
                                        <p:tgtEl>
                                          <p:spTgt spid="16">
                                            <p:txEl>
                                              <p:pRg st="2" end="2"/>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animEffect transition="in" filter="fade">
                                      <p:cBhvr>
                                        <p:cTn id="35" dur="1000"/>
                                        <p:tgtEl>
                                          <p:spTgt spid="16">
                                            <p:txEl>
                                              <p:pRg st="3" end="3"/>
                                            </p:txEl>
                                          </p:spTgt>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16">
                                            <p:txEl>
                                              <p:pRg st="4" end="4"/>
                                            </p:txEl>
                                          </p:spTgt>
                                        </p:tgtEl>
                                        <p:attrNameLst>
                                          <p:attrName>style.visibility</p:attrName>
                                        </p:attrNameLst>
                                      </p:cBhvr>
                                      <p:to>
                                        <p:strVal val="visible"/>
                                      </p:to>
                                    </p:set>
                                    <p:animEffect transition="in" filter="fade">
                                      <p:cBhvr>
                                        <p:cTn id="39" dur="1000"/>
                                        <p:tgtEl>
                                          <p:spTgt spid="16">
                                            <p:txEl>
                                              <p:pRg st="4" end="4"/>
                                            </p:txEl>
                                          </p:spTgt>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16">
                                            <p:txEl>
                                              <p:pRg st="5" end="5"/>
                                            </p:txEl>
                                          </p:spTgt>
                                        </p:tgtEl>
                                        <p:attrNameLst>
                                          <p:attrName>style.visibility</p:attrName>
                                        </p:attrNameLst>
                                      </p:cBhvr>
                                      <p:to>
                                        <p:strVal val="visible"/>
                                      </p:to>
                                    </p:set>
                                    <p:animEffect transition="in" filter="fade">
                                      <p:cBhvr>
                                        <p:cTn id="43" dur="1000"/>
                                        <p:tgtEl>
                                          <p:spTgt spid="16">
                                            <p:txEl>
                                              <p:pRg st="5" end="5"/>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6">
                                            <p:txEl>
                                              <p:pRg st="6" end="6"/>
                                            </p:txEl>
                                          </p:spTgt>
                                        </p:tgtEl>
                                        <p:attrNameLst>
                                          <p:attrName>style.visibility</p:attrName>
                                        </p:attrNameLst>
                                      </p:cBhvr>
                                      <p:to>
                                        <p:strVal val="visible"/>
                                      </p:to>
                                    </p:set>
                                    <p:animEffect transition="in" filter="fade">
                                      <p:cBhvr>
                                        <p:cTn id="47" dur="10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893113"/>
            <a:ext cx="7894693" cy="4507644"/>
          </a:xfrm>
          <a:prstGeom prst="rect">
            <a:avLst/>
          </a:prstGeom>
          <a:noFill/>
          <a:ln w="3175">
            <a:solidFill>
              <a:schemeClr val="accent2"/>
            </a:solidFill>
          </a:ln>
        </p:spPr>
        <p:txBody>
          <a:bodyPr wrap="square" rtlCol="0">
            <a:spAutoFit/>
          </a:bodyPr>
          <a:lstStyle/>
          <a:p>
            <a:pPr marL="457200" indent="-457200">
              <a:lnSpc>
                <a:spcPct val="140000"/>
              </a:lnSpc>
              <a:buFont typeface="Wingdings" panose="05000000000000000000" pitchFamily="2" charset="2"/>
              <a:buChar char="Ø"/>
            </a:pPr>
            <a:r>
              <a:rPr lang="en-US" altLang="zh-CN" sz="2600" i="1" dirty="0">
                <a:solidFill>
                  <a:srgbClr val="FF0000"/>
                </a:solidFill>
              </a:rPr>
              <a:t>K</a:t>
            </a:r>
            <a:r>
              <a:rPr lang="zh-CN" altLang="en-US" sz="2600" dirty="0">
                <a:solidFill>
                  <a:srgbClr val="FF0000"/>
                </a:solidFill>
              </a:rPr>
              <a:t>近邻算法</a:t>
            </a:r>
            <a:r>
              <a:rPr lang="zh-CN" altLang="en-US" sz="2600" dirty="0"/>
              <a:t>示意图</a:t>
            </a:r>
            <a:endParaRPr lang="en-US" altLang="zh-CN" sz="2600" dirty="0"/>
          </a:p>
          <a:p>
            <a:pPr>
              <a:lnSpc>
                <a:spcPct val="140000"/>
              </a:lnSpc>
            </a:pPr>
            <a:r>
              <a:rPr lang="en-US" altLang="zh-CN" sz="2600" dirty="0"/>
              <a:t>      </a:t>
            </a:r>
            <a:r>
              <a:rPr lang="zh-CN" altLang="en-US" sz="2600" dirty="0"/>
              <a:t>当</a:t>
            </a:r>
            <a:r>
              <a:rPr lang="zh-CN" altLang="en-US" sz="2600" dirty="0">
                <a:solidFill>
                  <a:srgbClr val="FF0000"/>
                </a:solidFill>
              </a:rPr>
              <a:t>近邻数</a:t>
            </a:r>
            <a:r>
              <a:rPr lang="en-US" altLang="zh-CN" sz="2600" i="1" dirty="0">
                <a:solidFill>
                  <a:srgbClr val="FF0000"/>
                </a:solidFill>
              </a:rPr>
              <a:t>K</a:t>
            </a:r>
            <a:r>
              <a:rPr lang="zh-CN" altLang="en-US" sz="2600" dirty="0">
                <a:solidFill>
                  <a:srgbClr val="FF0000"/>
                </a:solidFill>
              </a:rPr>
              <a:t>值</a:t>
            </a:r>
            <a:r>
              <a:rPr lang="en-US" altLang="zh-CN" sz="2600" dirty="0">
                <a:solidFill>
                  <a:srgbClr val="FF0000"/>
                </a:solidFill>
              </a:rPr>
              <a:t>=3</a:t>
            </a:r>
            <a:r>
              <a:rPr lang="zh-CN" altLang="en-US" sz="2600" dirty="0"/>
              <a:t>时，圆形样本最近邻的</a:t>
            </a:r>
            <a:r>
              <a:rPr lang="en-US" altLang="zh-CN" sz="2600" dirty="0"/>
              <a:t>3</a:t>
            </a:r>
            <a:r>
              <a:rPr lang="zh-CN" altLang="en-US" sz="2600" dirty="0"/>
              <a:t>个样本点为</a:t>
            </a:r>
            <a:r>
              <a:rPr lang="en-US" altLang="zh-CN" sz="2600" dirty="0"/>
              <a:t>2</a:t>
            </a:r>
            <a:r>
              <a:rPr lang="zh-CN" altLang="en-US" sz="2600" dirty="0"/>
              <a:t>个三角形和</a:t>
            </a:r>
            <a:r>
              <a:rPr lang="en-US" altLang="zh-CN" sz="2600" dirty="0"/>
              <a:t>1</a:t>
            </a:r>
            <a:r>
              <a:rPr lang="zh-CN" altLang="en-US" sz="2600" dirty="0"/>
              <a:t>个正方形，少数从属</a:t>
            </a:r>
            <a:endParaRPr lang="en-US" altLang="zh-CN" sz="2600" dirty="0"/>
          </a:p>
          <a:p>
            <a:pPr>
              <a:lnSpc>
                <a:spcPct val="140000"/>
              </a:lnSpc>
            </a:pPr>
            <a:r>
              <a:rPr lang="zh-CN" altLang="en-US" sz="2600" dirty="0"/>
              <a:t>于多数，判定圆形样本为</a:t>
            </a:r>
            <a:r>
              <a:rPr lang="zh-CN" altLang="en-US" sz="2600" dirty="0">
                <a:solidFill>
                  <a:srgbClr val="FF0000"/>
                </a:solidFill>
              </a:rPr>
              <a:t>三角形类别</a:t>
            </a:r>
            <a:r>
              <a:rPr lang="zh-CN" altLang="en-US" sz="2600" dirty="0"/>
              <a:t>。</a:t>
            </a:r>
            <a:endParaRPr lang="en-US" altLang="zh-CN" sz="2600" dirty="0"/>
          </a:p>
          <a:p>
            <a:pPr>
              <a:lnSpc>
                <a:spcPct val="140000"/>
              </a:lnSpc>
            </a:pPr>
            <a:r>
              <a:rPr lang="zh-CN" altLang="en-US" sz="2600" dirty="0"/>
              <a:t>      当</a:t>
            </a:r>
            <a:r>
              <a:rPr lang="zh-CN" altLang="en-US" sz="2600" dirty="0">
                <a:solidFill>
                  <a:srgbClr val="FF0000"/>
                </a:solidFill>
              </a:rPr>
              <a:t>近邻数</a:t>
            </a:r>
            <a:r>
              <a:rPr lang="en-US" altLang="zh-CN" sz="2600" i="1" dirty="0">
                <a:solidFill>
                  <a:srgbClr val="FF0000"/>
                </a:solidFill>
              </a:rPr>
              <a:t>K</a:t>
            </a:r>
            <a:r>
              <a:rPr lang="zh-CN" altLang="en-US" sz="2600" dirty="0">
                <a:solidFill>
                  <a:srgbClr val="FF0000"/>
                </a:solidFill>
              </a:rPr>
              <a:t>值</a:t>
            </a:r>
            <a:r>
              <a:rPr lang="en-US" altLang="zh-CN" sz="2600" dirty="0">
                <a:solidFill>
                  <a:srgbClr val="FF0000"/>
                </a:solidFill>
              </a:rPr>
              <a:t>=5</a:t>
            </a:r>
            <a:r>
              <a:rPr lang="zh-CN" altLang="en-US" sz="2600" dirty="0"/>
              <a:t>时，圆形样本最近邻的</a:t>
            </a:r>
            <a:r>
              <a:rPr lang="en-US" altLang="zh-CN" sz="2600" dirty="0"/>
              <a:t>5</a:t>
            </a:r>
            <a:r>
              <a:rPr lang="zh-CN" altLang="en-US" sz="2600" dirty="0"/>
              <a:t>个样本点为</a:t>
            </a:r>
            <a:r>
              <a:rPr lang="en-US" altLang="zh-CN" sz="2600" dirty="0"/>
              <a:t>2</a:t>
            </a:r>
            <a:r>
              <a:rPr lang="zh-CN" altLang="en-US" sz="2600" dirty="0"/>
              <a:t>个三角形和</a:t>
            </a:r>
            <a:r>
              <a:rPr lang="en-US" altLang="zh-CN" sz="2600" dirty="0"/>
              <a:t>3</a:t>
            </a:r>
            <a:r>
              <a:rPr lang="zh-CN" altLang="en-US" sz="2600" dirty="0"/>
              <a:t>个正方形，少数从属于</a:t>
            </a:r>
            <a:endParaRPr lang="en-US" altLang="zh-CN" sz="2600" dirty="0"/>
          </a:p>
          <a:p>
            <a:pPr>
              <a:lnSpc>
                <a:spcPct val="140000"/>
              </a:lnSpc>
            </a:pPr>
            <a:r>
              <a:rPr lang="zh-CN" altLang="en-US" sz="2600" dirty="0"/>
              <a:t>多数，判定圆形样本为</a:t>
            </a:r>
            <a:r>
              <a:rPr lang="zh-CN" altLang="en-US" sz="2600" dirty="0">
                <a:solidFill>
                  <a:srgbClr val="FF0000"/>
                </a:solidFill>
              </a:rPr>
              <a:t>正方形类别</a:t>
            </a:r>
            <a:r>
              <a:rPr lang="zh-CN" altLang="en-US" sz="2600" dirty="0"/>
              <a:t>。</a:t>
            </a:r>
            <a:endParaRPr lang="en-US" altLang="zh-CN" sz="2600" dirty="0"/>
          </a:p>
          <a:p>
            <a:pPr>
              <a:lnSpc>
                <a:spcPct val="140000"/>
              </a:lnSpc>
            </a:pPr>
            <a:r>
              <a:rPr lang="en-US" altLang="zh-CN" sz="2600" dirty="0"/>
              <a:t>       </a:t>
            </a:r>
            <a:r>
              <a:rPr lang="zh-CN" altLang="en-US" sz="2600" dirty="0">
                <a:solidFill>
                  <a:srgbClr val="FF0000"/>
                </a:solidFill>
              </a:rPr>
              <a:t>近邻数</a:t>
            </a:r>
            <a:r>
              <a:rPr lang="en-US" altLang="zh-CN" sz="2600" dirty="0">
                <a:solidFill>
                  <a:srgbClr val="FF0000"/>
                </a:solidFill>
              </a:rPr>
              <a:t>K</a:t>
            </a:r>
            <a:r>
              <a:rPr lang="zh-CN" altLang="en-US" sz="2600" dirty="0">
                <a:solidFill>
                  <a:srgbClr val="FF0000"/>
                </a:solidFill>
              </a:rPr>
              <a:t>的取值不同可能导致分类结果产生差异。</a:t>
            </a:r>
            <a:endParaRPr lang="en-US" altLang="zh-CN" sz="2600" dirty="0">
              <a:solidFill>
                <a:srgbClr val="FF0000"/>
              </a:solidFill>
            </a:endParaRPr>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en-US" altLang="zh-CN"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K</a:t>
            </a: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近邻算法</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6403404" y="3026628"/>
            <a:ext cx="2518923" cy="22670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1000"/>
                                        <p:tgtEl>
                                          <p:spTgt spid="16">
                                            <p:txEl>
                                              <p:pRg st="1" end="1"/>
                                            </p:txEl>
                                          </p:spTgt>
                                        </p:tgtEl>
                                      </p:cBhvr>
                                    </p:animEffect>
                                    <p:anim calcmode="lin" valueType="num">
                                      <p:cBhvr>
                                        <p:cTn id="8"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1000"/>
                                        <p:tgtEl>
                                          <p:spTgt spid="16">
                                            <p:txEl>
                                              <p:pRg st="2" end="2"/>
                                            </p:txEl>
                                          </p:spTgt>
                                        </p:tgtEl>
                                      </p:cBhvr>
                                    </p:animEffect>
                                    <p:anim calcmode="lin" valueType="num">
                                      <p:cBhvr>
                                        <p:cTn id="13"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fade">
                                      <p:cBhvr>
                                        <p:cTn id="19" dur="1000"/>
                                        <p:tgtEl>
                                          <p:spTgt spid="16">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10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10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00617" y="1880013"/>
            <a:ext cx="8182096" cy="3957494"/>
          </a:xfrm>
          <a:prstGeom prst="rect">
            <a:avLst/>
          </a:prstGeom>
          <a:ln w="19050">
            <a:solidFill>
              <a:schemeClr val="tx2"/>
            </a:solidFill>
          </a:ln>
        </p:spPr>
        <p:txBody>
          <a:bodyPr wrap="square">
            <a:spAutoFit/>
          </a:bodyPr>
          <a:lstStyle/>
          <a:p>
            <a:pPr marL="342900" indent="-342900" algn="just">
              <a:lnSpc>
                <a:spcPct val="130000"/>
              </a:lnSpc>
              <a:buFont typeface="Arial" panose="020B0604020202020204" pitchFamily="34" charset="0"/>
              <a:buChar cha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根据住房面积预测房价：如果我们需要购买一套</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200m</a:t>
            </a:r>
            <a:r>
              <a:rPr lang="en-US" altLang="zh-CN" sz="2800" baseline="300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的住房，价格大概是多少呢？</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为了获得一个能够最大程度反映面积与房价之间关系或规律的模型，首先要调查周边房型相似的房子，获得一组数据。如果能从这组数据中找出面积与价格的规律，那么就可得出一定面积的房子价格。</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从数据中学习知识</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5" name="文本框 4"/>
          <p:cNvSpPr txBox="1"/>
          <p:nvPr/>
        </p:nvSpPr>
        <p:spPr>
          <a:xfrm>
            <a:off x="426459" y="1030485"/>
            <a:ext cx="5454795" cy="615553"/>
          </a:xfrm>
          <a:prstGeom prst="rect">
            <a:avLst/>
          </a:prstGeom>
          <a:noFill/>
        </p:spPr>
        <p:txBody>
          <a:bodyPr wrap="square" rtlCol="0">
            <a:spAutoFit/>
          </a:bodyPr>
          <a:lstStyle/>
          <a:p>
            <a:r>
              <a:rPr lang="zh-CN" altLang="en-US" sz="3400" dirty="0">
                <a:solidFill>
                  <a:srgbClr val="C00000"/>
                </a:solidFill>
                <a:latin typeface="方正姚体" panose="02010601030101010101" pitchFamily="2" charset="-122"/>
                <a:ea typeface="方正姚体" panose="02010601030101010101" pitchFamily="2" charset="-122"/>
              </a:rPr>
              <a:t>机器学习的基本概念与术语</a:t>
            </a:r>
            <a:endParaRPr lang="zh-CN" altLang="en-US" sz="3400" dirty="0">
              <a:solidFill>
                <a:srgbClr val="C00000"/>
              </a:solidFill>
              <a:latin typeface="方正姚体" panose="02010601030101010101" pitchFamily="2" charset="-122"/>
              <a:ea typeface="方正姚体"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75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1000"/>
                                        <p:tgtEl>
                                          <p:spTgt spid="11">
                                            <p:txEl>
                                              <p:pRg st="1" end="1"/>
                                            </p:txEl>
                                          </p:spTgt>
                                        </p:tgtEl>
                                      </p:cBhvr>
                                    </p:animEffect>
                                    <p:anim calcmode="lin" valueType="num">
                                      <p:cBhvr>
                                        <p:cTn id="17"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796132"/>
            <a:ext cx="7894693" cy="936347"/>
          </a:xfrm>
          <a:prstGeom prst="rect">
            <a:avLst/>
          </a:prstGeom>
          <a:noFill/>
          <a:ln w="3175">
            <a:noFill/>
          </a:ln>
        </p:spPr>
        <p:txBody>
          <a:bodyPr wrap="square" rtlCol="0">
            <a:spAutoFit/>
          </a:bodyPr>
          <a:lstStyle/>
          <a:p>
            <a:pPr marL="457200" indent="-457200">
              <a:lnSpc>
                <a:spcPct val="120000"/>
              </a:lnSpc>
              <a:buFont typeface="Wingdings" panose="05000000000000000000" pitchFamily="2" charset="2"/>
              <a:buChar char="Ø"/>
            </a:pPr>
            <a:r>
              <a:rPr lang="zh-CN" altLang="en-US" sz="2400" dirty="0"/>
              <a:t>生物学家发现了两类蚊子，测量了这两类</a:t>
            </a:r>
            <a:r>
              <a:rPr lang="en-US" altLang="zh-CN" sz="2400" dirty="0"/>
              <a:t>15</a:t>
            </a:r>
            <a:r>
              <a:rPr lang="zh-CN" altLang="en-US" sz="2400" dirty="0"/>
              <a:t>只蚊子的翼长和触角长，数据如下：</a:t>
            </a:r>
            <a:endParaRPr lang="zh-CN" altLang="en-US" sz="24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24971" y="992181"/>
            <a:ext cx="6284539" cy="707694"/>
          </a:xfrm>
          <a:prstGeom prst="rect">
            <a:avLst/>
          </a:prstGeom>
          <a:ln>
            <a:noFill/>
          </a:ln>
        </p:spPr>
        <p:txBody>
          <a:bodyPr wrap="square">
            <a:spAutoFit/>
          </a:bodyPr>
          <a:lstStyle/>
          <a:p>
            <a:pPr algn="just">
              <a:lnSpc>
                <a:spcPct val="150000"/>
              </a:lnSpc>
            </a:pPr>
            <a:r>
              <a:rPr lang="en-US" altLang="zh-CN"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K</a:t>
            </a: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近邻算分类实例</a:t>
            </a:r>
            <a:r>
              <a:rPr lang="en-US" altLang="zh-CN"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a:t>
            </a: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蚊子分类</a:t>
            </a:r>
            <a:endPar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6" name="Rectangle 5"/>
          <p:cNvSpPr>
            <a:spLocks noChangeArrowheads="1"/>
          </p:cNvSpPr>
          <p:nvPr/>
        </p:nvSpPr>
        <p:spPr bwMode="auto">
          <a:xfrm>
            <a:off x="3301853" y="2828736"/>
            <a:ext cx="2300253" cy="3505200"/>
          </a:xfrm>
          <a:prstGeom prst="rect">
            <a:avLst/>
          </a:prstGeom>
        </p:spPr>
        <p:style>
          <a:lnRef idx="1">
            <a:schemeClr val="accent2"/>
          </a:lnRef>
          <a:fillRef idx="2">
            <a:schemeClr val="accent2"/>
          </a:fillRef>
          <a:effectRef idx="1">
            <a:schemeClr val="accent2"/>
          </a:effectRef>
          <a:fontRef idx="minor">
            <a:schemeClr val="dk1"/>
          </a:fontRef>
        </p:style>
        <p:txBody>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indent="0" algn="just" eaLnBrk="1" hangingPunct="1">
              <a:spcBef>
                <a:spcPct val="20000"/>
              </a:spcBef>
            </a:pPr>
            <a:r>
              <a:rPr kumimoji="1" lang="zh-CN" altLang="en-US" dirty="0">
                <a:latin typeface="Times New Roman" panose="02020603050405020304" pitchFamily="18" charset="0"/>
              </a:rPr>
              <a:t>   翼长    触角长 类别</a:t>
            </a:r>
            <a:endParaRPr kumimoji="1" lang="zh-CN" altLang="en-US" dirty="0">
              <a:latin typeface="Times New Roman" panose="02020603050405020304" pitchFamily="18" charset="0"/>
            </a:endParaRPr>
          </a:p>
          <a:p>
            <a:pPr algn="just" eaLnBrk="1" hangingPunct="1">
              <a:spcBef>
                <a:spcPct val="20000"/>
              </a:spcBef>
              <a:buFontTx/>
              <a:buChar char="•"/>
            </a:pPr>
            <a:r>
              <a:rPr kumimoji="1" lang="zh-CN" altLang="en-US" dirty="0">
                <a:latin typeface="Times New Roman" panose="02020603050405020304" pitchFamily="18" charset="0"/>
              </a:rPr>
              <a:t> </a:t>
            </a:r>
            <a:r>
              <a:rPr kumimoji="1" lang="en-US" altLang="zh-CN" dirty="0">
                <a:latin typeface="Times New Roman" panose="02020603050405020304" pitchFamily="18" charset="0"/>
              </a:rPr>
              <a:t>1.64        1.38     </a:t>
            </a:r>
            <a:r>
              <a:rPr kumimoji="1" lang="en-US" altLang="zh-CN" dirty="0" err="1">
                <a:latin typeface="Times New Roman" panose="02020603050405020304" pitchFamily="18" charset="0"/>
              </a:rPr>
              <a:t>Af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 1.82        1.38     </a:t>
            </a:r>
            <a:r>
              <a:rPr kumimoji="1" lang="en-US" altLang="zh-CN" dirty="0" err="1">
                <a:latin typeface="Times New Roman" panose="02020603050405020304" pitchFamily="18" charset="0"/>
              </a:rPr>
              <a:t>Af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 1.90        1.38     </a:t>
            </a:r>
            <a:r>
              <a:rPr kumimoji="1" lang="en-US" altLang="zh-CN" dirty="0" err="1">
                <a:latin typeface="Times New Roman" panose="02020603050405020304" pitchFamily="18" charset="0"/>
              </a:rPr>
              <a:t>Af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 1.70        1.40     </a:t>
            </a:r>
            <a:r>
              <a:rPr kumimoji="1" lang="en-US" altLang="zh-CN" dirty="0" err="1">
                <a:latin typeface="Times New Roman" panose="02020603050405020304" pitchFamily="18" charset="0"/>
              </a:rPr>
              <a:t>Af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 1.82        1.48     </a:t>
            </a:r>
            <a:r>
              <a:rPr kumimoji="1" lang="en-US" altLang="zh-CN" dirty="0" err="1">
                <a:latin typeface="Times New Roman" panose="02020603050405020304" pitchFamily="18" charset="0"/>
              </a:rPr>
              <a:t>Af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 1.82        1.54     </a:t>
            </a:r>
            <a:r>
              <a:rPr kumimoji="1" lang="en-US" altLang="zh-CN" dirty="0" err="1">
                <a:latin typeface="Times New Roman" panose="02020603050405020304" pitchFamily="18" charset="0"/>
              </a:rPr>
              <a:t>Af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 2.08        1.56     </a:t>
            </a:r>
            <a:r>
              <a:rPr kumimoji="1" lang="en-US" altLang="zh-CN" dirty="0" err="1">
                <a:latin typeface="Times New Roman" panose="02020603050405020304" pitchFamily="18" charset="0"/>
              </a:rPr>
              <a:t>Af</a:t>
            </a:r>
            <a:endParaRPr kumimoji="1" lang="en-US" altLang="zh-CN" dirty="0">
              <a:latin typeface="Times New Roman" panose="02020603050405020304" pitchFamily="18" charset="0"/>
            </a:endParaRPr>
          </a:p>
        </p:txBody>
      </p:sp>
      <p:sp>
        <p:nvSpPr>
          <p:cNvPr id="7" name="Rectangle 6"/>
          <p:cNvSpPr>
            <a:spLocks noChangeArrowheads="1"/>
          </p:cNvSpPr>
          <p:nvPr/>
        </p:nvSpPr>
        <p:spPr bwMode="auto">
          <a:xfrm>
            <a:off x="621343" y="2828736"/>
            <a:ext cx="2308893" cy="3505200"/>
          </a:xfrm>
          <a:prstGeom prst="rect">
            <a:avLst/>
          </a:prstGeom>
        </p:spPr>
        <p:style>
          <a:lnRef idx="1">
            <a:schemeClr val="accent2"/>
          </a:lnRef>
          <a:fillRef idx="2">
            <a:schemeClr val="accent2"/>
          </a:fillRef>
          <a:effectRef idx="1">
            <a:schemeClr val="accent2"/>
          </a:effectRef>
          <a:fontRef idx="minor">
            <a:schemeClr val="dk1"/>
          </a:fontRef>
        </p:style>
        <p:txBody>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indent="0" algn="just" eaLnBrk="1" hangingPunct="1">
              <a:spcBef>
                <a:spcPct val="20000"/>
              </a:spcBef>
            </a:pPr>
            <a:r>
              <a:rPr kumimoji="1" lang="zh-CN" altLang="en-US" dirty="0">
                <a:latin typeface="Times New Roman" panose="02020603050405020304" pitchFamily="18" charset="0"/>
              </a:rPr>
              <a:t> 翼长    触角长  类别</a:t>
            </a:r>
            <a:endParaRPr kumimoji="1" lang="zh-CN" altLang="en-US"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1.78       1.14     </a:t>
            </a:r>
            <a:r>
              <a:rPr kumimoji="1" lang="en-US" altLang="zh-CN" dirty="0" err="1">
                <a:latin typeface="Times New Roman" panose="02020603050405020304" pitchFamily="18" charset="0"/>
              </a:rPr>
              <a:t>Apf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1.96       1.18     </a:t>
            </a:r>
            <a:r>
              <a:rPr kumimoji="1" lang="en-US" altLang="zh-CN" dirty="0" err="1">
                <a:latin typeface="Times New Roman" panose="02020603050405020304" pitchFamily="18" charset="0"/>
              </a:rPr>
              <a:t>Apf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1.86       1.20     </a:t>
            </a:r>
            <a:r>
              <a:rPr kumimoji="1" lang="en-US" altLang="zh-CN" dirty="0" err="1">
                <a:latin typeface="Times New Roman" panose="02020603050405020304" pitchFamily="18" charset="0"/>
              </a:rPr>
              <a:t>Apf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1.72       1.24     </a:t>
            </a:r>
            <a:r>
              <a:rPr kumimoji="1" lang="en-US" altLang="zh-CN" dirty="0" err="1">
                <a:latin typeface="Times New Roman" panose="02020603050405020304" pitchFamily="18" charset="0"/>
              </a:rPr>
              <a:t>Af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2.00       1.26     </a:t>
            </a:r>
            <a:r>
              <a:rPr kumimoji="1" lang="en-US" altLang="zh-CN" dirty="0" err="1">
                <a:latin typeface="Times New Roman" panose="02020603050405020304" pitchFamily="18" charset="0"/>
              </a:rPr>
              <a:t>Apf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2.00       1.28     </a:t>
            </a:r>
            <a:r>
              <a:rPr kumimoji="1" lang="en-US" altLang="zh-CN" dirty="0" err="1">
                <a:latin typeface="Times New Roman" panose="02020603050405020304" pitchFamily="18" charset="0"/>
              </a:rPr>
              <a:t>Apf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1.96       1.30     </a:t>
            </a:r>
            <a:r>
              <a:rPr kumimoji="1" lang="en-US" altLang="zh-CN" dirty="0" err="1">
                <a:latin typeface="Times New Roman" panose="02020603050405020304" pitchFamily="18" charset="0"/>
              </a:rPr>
              <a:t>Apf</a:t>
            </a:r>
            <a:endParaRPr kumimoji="1" lang="en-US" altLang="zh-CN" dirty="0">
              <a:latin typeface="Times New Roman" panose="02020603050405020304" pitchFamily="18" charset="0"/>
            </a:endParaRPr>
          </a:p>
          <a:p>
            <a:pPr algn="just" eaLnBrk="1" hangingPunct="1">
              <a:spcBef>
                <a:spcPct val="20000"/>
              </a:spcBef>
              <a:buFontTx/>
              <a:buChar char="•"/>
            </a:pPr>
            <a:r>
              <a:rPr kumimoji="1" lang="en-US" altLang="zh-CN" dirty="0">
                <a:latin typeface="Times New Roman" panose="02020603050405020304" pitchFamily="18" charset="0"/>
              </a:rPr>
              <a:t>1.74       1.36     </a:t>
            </a:r>
            <a:r>
              <a:rPr kumimoji="1" lang="en-US" altLang="zh-CN" dirty="0" err="1">
                <a:latin typeface="Times New Roman" panose="02020603050405020304" pitchFamily="18" charset="0"/>
              </a:rPr>
              <a:t>Af</a:t>
            </a:r>
            <a:endParaRPr kumimoji="1" lang="en-US" altLang="zh-CN" dirty="0">
              <a:latin typeface="Times New Roman" panose="02020603050405020304" pitchFamily="18" charset="0"/>
            </a:endParaRPr>
          </a:p>
        </p:txBody>
      </p:sp>
      <p:sp>
        <p:nvSpPr>
          <p:cNvPr id="8" name="Rectangle 2"/>
          <p:cNvSpPr txBox="1">
            <a:spLocks noRot="1" noChangeArrowheads="1"/>
          </p:cNvSpPr>
          <p:nvPr/>
        </p:nvSpPr>
        <p:spPr bwMode="auto">
          <a:xfrm>
            <a:off x="5973723" y="2837993"/>
            <a:ext cx="2477511" cy="3486685"/>
          </a:xfrm>
          <a:prstGeom prst="rect">
            <a:avLst/>
          </a:prstGeom>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indent="0" eaLnBrk="1" hangingPunct="1">
              <a:lnSpc>
                <a:spcPct val="120000"/>
              </a:lnSpc>
              <a:buNone/>
            </a:pPr>
            <a:r>
              <a:rPr lang="zh-CN" altLang="en-US" sz="2000" kern="0" dirty="0">
                <a:solidFill>
                  <a:srgbClr val="0000FF"/>
                </a:solidFill>
                <a:ea typeface="楷体_GB2312" pitchFamily="49" charset="-122"/>
              </a:rPr>
              <a:t>问：如果抓到三只新的蚊子，它们的触角长和翼长分别为：</a:t>
            </a:r>
            <a:endParaRPr lang="en-US" altLang="zh-CN" sz="2000" kern="0" dirty="0">
              <a:solidFill>
                <a:srgbClr val="0000FF"/>
              </a:solidFill>
              <a:ea typeface="楷体_GB2312" pitchFamily="49" charset="-122"/>
            </a:endParaRPr>
          </a:p>
          <a:p>
            <a:pPr marL="0" indent="0" eaLnBrk="1" hangingPunct="1">
              <a:lnSpc>
                <a:spcPct val="120000"/>
              </a:lnSpc>
              <a:buNone/>
            </a:pPr>
            <a:r>
              <a:rPr lang="en-US" altLang="zh-CN" sz="2000" kern="0" dirty="0">
                <a:solidFill>
                  <a:srgbClr val="FF0000"/>
                </a:solidFill>
                <a:ea typeface="楷体_GB2312" pitchFamily="49" charset="-122"/>
              </a:rPr>
              <a:t>#1</a:t>
            </a:r>
            <a:r>
              <a:rPr lang="zh-CN" altLang="en-US" sz="2000" kern="0" dirty="0">
                <a:solidFill>
                  <a:srgbClr val="FF0000"/>
                </a:solidFill>
                <a:ea typeface="楷体_GB2312" pitchFamily="49" charset="-122"/>
              </a:rPr>
              <a:t>：</a:t>
            </a:r>
            <a:r>
              <a:rPr lang="en-US" altLang="zh-CN" sz="2000" kern="0" dirty="0">
                <a:solidFill>
                  <a:srgbClr val="FF0000"/>
                </a:solidFill>
                <a:ea typeface="楷体_GB2312" pitchFamily="49" charset="-122"/>
              </a:rPr>
              <a:t>1.90, 1.25;</a:t>
            </a:r>
            <a:endParaRPr lang="en-US" altLang="zh-CN" sz="2000" kern="0" dirty="0">
              <a:solidFill>
                <a:srgbClr val="FF0000"/>
              </a:solidFill>
              <a:ea typeface="楷体_GB2312" pitchFamily="49" charset="-122"/>
            </a:endParaRPr>
          </a:p>
          <a:p>
            <a:pPr marL="0" indent="0" eaLnBrk="1" hangingPunct="1">
              <a:lnSpc>
                <a:spcPct val="120000"/>
              </a:lnSpc>
              <a:buNone/>
            </a:pPr>
            <a:r>
              <a:rPr lang="en-US" altLang="zh-CN" sz="2000" kern="0" dirty="0">
                <a:solidFill>
                  <a:srgbClr val="FF0000"/>
                </a:solidFill>
                <a:ea typeface="楷体_GB2312" pitchFamily="49" charset="-122"/>
              </a:rPr>
              <a:t>#2</a:t>
            </a:r>
            <a:r>
              <a:rPr lang="zh-CN" altLang="en-US" sz="2000" kern="0" dirty="0">
                <a:solidFill>
                  <a:srgbClr val="FF0000"/>
                </a:solidFill>
                <a:ea typeface="楷体_GB2312" pitchFamily="49" charset="-122"/>
              </a:rPr>
              <a:t>：</a:t>
            </a:r>
            <a:r>
              <a:rPr lang="en-US" altLang="zh-CN" sz="2000" kern="0" dirty="0">
                <a:solidFill>
                  <a:srgbClr val="FF0000"/>
                </a:solidFill>
                <a:ea typeface="楷体_GB2312" pitchFamily="49" charset="-122"/>
              </a:rPr>
              <a:t>1.82</a:t>
            </a:r>
            <a:r>
              <a:rPr lang="zh-CN" altLang="en-US" sz="2000" kern="0" dirty="0">
                <a:solidFill>
                  <a:srgbClr val="FF0000"/>
                </a:solidFill>
                <a:ea typeface="楷体_GB2312" pitchFamily="49" charset="-122"/>
              </a:rPr>
              <a:t>，</a:t>
            </a:r>
            <a:r>
              <a:rPr lang="en-US" altLang="zh-CN" sz="2000" kern="0" dirty="0">
                <a:solidFill>
                  <a:srgbClr val="FF0000"/>
                </a:solidFill>
                <a:ea typeface="楷体_GB2312" pitchFamily="49" charset="-122"/>
              </a:rPr>
              <a:t>1.50</a:t>
            </a:r>
            <a:r>
              <a:rPr lang="zh-CN" altLang="en-US" sz="2000" kern="0" dirty="0">
                <a:solidFill>
                  <a:srgbClr val="FF0000"/>
                </a:solidFill>
                <a:ea typeface="楷体_GB2312" pitchFamily="49" charset="-122"/>
              </a:rPr>
              <a:t>；</a:t>
            </a:r>
            <a:endParaRPr lang="en-US" altLang="zh-CN" sz="2000" kern="0" dirty="0">
              <a:solidFill>
                <a:srgbClr val="FF0000"/>
              </a:solidFill>
              <a:ea typeface="楷体_GB2312" pitchFamily="49" charset="-122"/>
            </a:endParaRPr>
          </a:p>
          <a:p>
            <a:pPr marL="0" indent="0" eaLnBrk="1" hangingPunct="1">
              <a:lnSpc>
                <a:spcPct val="120000"/>
              </a:lnSpc>
              <a:buNone/>
            </a:pPr>
            <a:r>
              <a:rPr lang="en-US" altLang="zh-CN" sz="2000" kern="0" dirty="0">
                <a:solidFill>
                  <a:srgbClr val="FF0000"/>
                </a:solidFill>
                <a:ea typeface="楷体_GB2312" pitchFamily="49" charset="-122"/>
              </a:rPr>
              <a:t>#3</a:t>
            </a:r>
            <a:r>
              <a:rPr lang="zh-CN" altLang="en-US" sz="2000" kern="0" dirty="0">
                <a:solidFill>
                  <a:srgbClr val="FF0000"/>
                </a:solidFill>
                <a:ea typeface="楷体_GB2312" pitchFamily="49" charset="-122"/>
              </a:rPr>
              <a:t>：</a:t>
            </a:r>
            <a:r>
              <a:rPr lang="en-US" altLang="zh-CN" sz="2000" kern="0" dirty="0">
                <a:solidFill>
                  <a:srgbClr val="FF0000"/>
                </a:solidFill>
                <a:ea typeface="楷体_GB2312" pitchFamily="49" charset="-122"/>
              </a:rPr>
              <a:t>1.96, 1.43</a:t>
            </a:r>
            <a:r>
              <a:rPr lang="zh-CN" altLang="en-US" sz="2000" kern="0" dirty="0">
                <a:solidFill>
                  <a:srgbClr val="FF0000"/>
                </a:solidFill>
                <a:ea typeface="楷体_GB2312" pitchFamily="49" charset="-122"/>
              </a:rPr>
              <a:t>；</a:t>
            </a:r>
            <a:endParaRPr lang="en-US" altLang="zh-CN" sz="2000" kern="0" dirty="0">
              <a:solidFill>
                <a:srgbClr val="FF0000"/>
              </a:solidFill>
              <a:ea typeface="楷体_GB2312" pitchFamily="49" charset="-122"/>
            </a:endParaRPr>
          </a:p>
          <a:p>
            <a:pPr marL="0" indent="0" eaLnBrk="1" hangingPunct="1">
              <a:lnSpc>
                <a:spcPct val="120000"/>
              </a:lnSpc>
              <a:buNone/>
            </a:pPr>
            <a:r>
              <a:rPr lang="zh-CN" altLang="en-US" sz="2000" kern="0" dirty="0">
                <a:solidFill>
                  <a:srgbClr val="0000FF"/>
                </a:solidFill>
                <a:ea typeface="楷体_GB2312" pitchFamily="49" charset="-122"/>
              </a:rPr>
              <a:t>问它们应分别属于哪一个种类？</a:t>
            </a:r>
            <a:r>
              <a:rPr lang="zh-CN" altLang="en-US" sz="2000" kern="0" dirty="0">
                <a:solidFill>
                  <a:srgbClr val="0000FF"/>
                </a:solidFill>
              </a:rPr>
              <a:t> </a:t>
            </a:r>
            <a:endParaRPr lang="zh-CN" altLang="en-US" sz="2000" kern="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500"/>
                            </p:stCondLst>
                            <p:childTnLst>
                              <p:par>
                                <p:cTn id="14" presetID="10" presetClass="entr" presetSubtype="0" fill="hold" grpId="0" nodeType="after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par>
                          <p:cTn id="17" fill="hold">
                            <p:stCondLst>
                              <p:cond delay="2000"/>
                            </p:stCondLst>
                            <p:childTnLst>
                              <p:par>
                                <p:cTn id="18" presetID="10" presetClass="entr" presetSubtype="0" fill="hold" grpId="0"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P spid="6"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927950"/>
            <a:ext cx="6284539" cy="707694"/>
          </a:xfrm>
          <a:prstGeom prst="rect">
            <a:avLst/>
          </a:prstGeom>
          <a:ln>
            <a:noFill/>
          </a:ln>
        </p:spPr>
        <p:txBody>
          <a:bodyPr wrap="square">
            <a:spAutoFit/>
          </a:bodyPr>
          <a:lstStyle/>
          <a:p>
            <a:pPr algn="just">
              <a:lnSpc>
                <a:spcPct val="150000"/>
              </a:lnSpc>
            </a:pPr>
            <a:r>
              <a:rPr lang="en-US" altLang="zh-CN"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K</a:t>
            </a: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近邻算分类实例</a:t>
            </a:r>
            <a:r>
              <a:rPr lang="en-US" altLang="zh-CN"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a:t>
            </a: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蚊子分类</a:t>
            </a:r>
            <a:endPar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endParaRPr>
          </a:p>
        </p:txBody>
      </p:sp>
      <p:graphicFrame>
        <p:nvGraphicFramePr>
          <p:cNvPr id="9" name="表格 7"/>
          <p:cNvGraphicFramePr>
            <a:graphicFrameLocks noGrp="1"/>
          </p:cNvGraphicFramePr>
          <p:nvPr/>
        </p:nvGraphicFramePr>
        <p:xfrm>
          <a:off x="511116" y="1718593"/>
          <a:ext cx="5279069" cy="4665413"/>
        </p:xfrm>
        <a:graphic>
          <a:graphicData uri="http://schemas.openxmlformats.org/drawingml/2006/table">
            <a:tbl>
              <a:tblPr firstRow="1" bandRow="1">
                <a:tableStyleId>{5C22544A-7EE6-4342-B048-85BDC9FD1C3A}</a:tableStyleId>
              </a:tblPr>
              <a:tblGrid>
                <a:gridCol w="703875"/>
                <a:gridCol w="924522"/>
                <a:gridCol w="720436"/>
                <a:gridCol w="1018310"/>
                <a:gridCol w="983672"/>
                <a:gridCol w="928254"/>
              </a:tblGrid>
              <a:tr h="388838">
                <a:tc>
                  <a:txBody>
                    <a:bodyPr/>
                    <a:lstStyle/>
                    <a:p>
                      <a:r>
                        <a:rPr lang="zh-CN" altLang="en-US" sz="1800" dirty="0"/>
                        <a:t>翼长</a:t>
                      </a:r>
                      <a:endParaRPr lang="zh-CN" altLang="en-US" sz="1800" dirty="0"/>
                    </a:p>
                  </a:txBody>
                  <a:tcPr/>
                </a:tc>
                <a:tc>
                  <a:txBody>
                    <a:bodyPr/>
                    <a:lstStyle/>
                    <a:p>
                      <a:r>
                        <a:rPr lang="zh-CN" altLang="en-US" sz="1800" dirty="0"/>
                        <a:t>触角长</a:t>
                      </a:r>
                      <a:endParaRPr lang="zh-CN" altLang="en-US" sz="1800" dirty="0"/>
                    </a:p>
                  </a:txBody>
                  <a:tcPr/>
                </a:tc>
                <a:tc>
                  <a:txBody>
                    <a:bodyPr/>
                    <a:lstStyle/>
                    <a:p>
                      <a:r>
                        <a:rPr lang="zh-CN" altLang="en-US" sz="1800" dirty="0"/>
                        <a:t>类别</a:t>
                      </a:r>
                      <a:endParaRPr lang="zh-CN" altLang="en-US" sz="1800" dirty="0"/>
                    </a:p>
                  </a:txBody>
                  <a:tcPr/>
                </a:tc>
                <a:tc>
                  <a:txBody>
                    <a:bodyPr/>
                    <a:lstStyle/>
                    <a:p>
                      <a:r>
                        <a:rPr lang="en-US" altLang="zh-CN" sz="1800" dirty="0">
                          <a:solidFill>
                            <a:srgbClr val="FFFF00"/>
                          </a:solidFill>
                        </a:rPr>
                        <a:t>#1 </a:t>
                      </a:r>
                      <a:r>
                        <a:rPr lang="zh-CN" altLang="en-US" sz="1800" dirty="0"/>
                        <a:t>距离</a:t>
                      </a:r>
                      <a:endParaRPr lang="zh-CN" altLang="en-US" sz="1800" dirty="0">
                        <a:solidFill>
                          <a:srgbClr val="FFFF00"/>
                        </a:solidFill>
                      </a:endParaRPr>
                    </a:p>
                  </a:txBody>
                  <a:tcPr/>
                </a:tc>
                <a:tc>
                  <a:txBody>
                    <a:bodyPr/>
                    <a:lstStyle/>
                    <a:p>
                      <a:r>
                        <a:rPr lang="en-US" altLang="zh-CN" sz="1800" b="1" kern="1200" dirty="0">
                          <a:solidFill>
                            <a:srgbClr val="FFFF00"/>
                          </a:solidFill>
                          <a:latin typeface="+mn-lt"/>
                          <a:ea typeface="+mn-ea"/>
                          <a:cs typeface="+mn-cs"/>
                        </a:rPr>
                        <a:t>#2 </a:t>
                      </a:r>
                      <a:r>
                        <a:rPr lang="zh-CN" altLang="en-US" sz="1800" dirty="0"/>
                        <a:t>距离</a:t>
                      </a:r>
                      <a:endParaRPr lang="zh-CN" altLang="en-US" sz="1800" b="1" kern="1200" dirty="0">
                        <a:solidFill>
                          <a:srgbClr val="FFFF00"/>
                        </a:solidFill>
                        <a:latin typeface="+mn-lt"/>
                        <a:ea typeface="+mn-ea"/>
                        <a:cs typeface="+mn-cs"/>
                      </a:endParaRPr>
                    </a:p>
                  </a:txBody>
                  <a:tcPr/>
                </a:tc>
                <a:tc>
                  <a:txBody>
                    <a:bodyPr/>
                    <a:lstStyle/>
                    <a:p>
                      <a:r>
                        <a:rPr lang="en-US" altLang="zh-CN" sz="1800" dirty="0">
                          <a:solidFill>
                            <a:srgbClr val="FFFF00"/>
                          </a:solidFill>
                        </a:rPr>
                        <a:t>#3</a:t>
                      </a:r>
                      <a:r>
                        <a:rPr lang="zh-CN" altLang="en-US" sz="1800" dirty="0"/>
                        <a:t>距离</a:t>
                      </a:r>
                      <a:endParaRPr lang="zh-CN" altLang="en-US" sz="1800" dirty="0">
                        <a:solidFill>
                          <a:srgbClr val="FFFF00"/>
                        </a:solidFill>
                      </a:endParaRPr>
                    </a:p>
                  </a:txBody>
                  <a:tcPr/>
                </a:tc>
              </a:tr>
              <a:tr h="285105">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1.78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1.14</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0.16</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0.36</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0.34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1.96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1.18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1" i="0" u="none" strike="noStrike" dirty="0">
                          <a:solidFill>
                            <a:srgbClr val="FF0000"/>
                          </a:solidFill>
                          <a:effectLst/>
                          <a:latin typeface="等线" panose="02010600030101010101" pitchFamily="2" charset="-122"/>
                          <a:ea typeface="等线" panose="02010600030101010101" pitchFamily="2" charset="-122"/>
                        </a:rPr>
                        <a:t>0.09</a:t>
                      </a:r>
                      <a:endParaRPr lang="en-US" altLang="zh-CN" sz="1800" b="1"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0.35</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0.25</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1.86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1" i="0" u="none" strike="noStrike" dirty="0">
                          <a:solidFill>
                            <a:srgbClr val="C00000"/>
                          </a:solidFill>
                          <a:effectLst/>
                          <a:latin typeface="等线" panose="02010600030101010101" pitchFamily="2" charset="-122"/>
                          <a:ea typeface="等线" panose="02010600030101010101" pitchFamily="2" charset="-122"/>
                        </a:rPr>
                        <a:t>0.06</a:t>
                      </a:r>
                      <a:endParaRPr lang="en-US" altLang="zh-CN" sz="1800" b="1" i="0" u="none" strike="noStrike" dirty="0">
                        <a:solidFill>
                          <a:srgbClr val="C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0.30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0.25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1.72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1.24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0.18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0.28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0.31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1.26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0.10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0.30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0.17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1.28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0.10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0.28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0.16</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1.96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1.3</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1" i="0" u="none" strike="noStrike" dirty="0">
                          <a:solidFill>
                            <a:srgbClr val="FF0000"/>
                          </a:solidFill>
                          <a:effectLst/>
                          <a:latin typeface="等线" panose="02010600030101010101" pitchFamily="2" charset="-122"/>
                          <a:ea typeface="等线" panose="02010600030101010101" pitchFamily="2" charset="-122"/>
                        </a:rPr>
                        <a:t>0.08</a:t>
                      </a:r>
                      <a:endParaRPr lang="en-US" altLang="zh-CN" sz="1800" b="1"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0.24</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1" i="0" u="none" strike="noStrike" dirty="0">
                          <a:solidFill>
                            <a:srgbClr val="FF0000"/>
                          </a:solidFill>
                          <a:effectLst/>
                          <a:latin typeface="等线" panose="02010600030101010101" pitchFamily="2" charset="-122"/>
                          <a:ea typeface="等线" panose="02010600030101010101" pitchFamily="2" charset="-122"/>
                        </a:rPr>
                        <a:t>0.13</a:t>
                      </a:r>
                      <a:endParaRPr lang="en-US" altLang="zh-CN" sz="1800" b="1"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1.74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1.36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0.19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0.16</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0.23</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1.64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1.38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0.29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0.22</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0.32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1.82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1.38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0.15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1" i="0" u="none" strike="noStrike" dirty="0">
                          <a:solidFill>
                            <a:srgbClr val="FF0000"/>
                          </a:solidFill>
                          <a:effectLst/>
                          <a:latin typeface="等线" panose="02010600030101010101" pitchFamily="2" charset="-122"/>
                          <a:ea typeface="等线" panose="02010600030101010101" pitchFamily="2" charset="-122"/>
                        </a:rPr>
                        <a:t>0.12</a:t>
                      </a:r>
                      <a:endParaRPr lang="en-US" altLang="zh-CN" sz="1800" b="1"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1" i="0" u="none" strike="noStrike" dirty="0">
                          <a:solidFill>
                            <a:srgbClr val="FF0000"/>
                          </a:solidFill>
                          <a:effectLst/>
                          <a:latin typeface="等线" panose="02010600030101010101" pitchFamily="2" charset="-122"/>
                          <a:ea typeface="等线" panose="02010600030101010101" pitchFamily="2" charset="-122"/>
                        </a:rPr>
                        <a:t>0.15</a:t>
                      </a:r>
                      <a:endParaRPr lang="en-US" altLang="zh-CN" sz="1800" b="1"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1.38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0.13</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0.14</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1" i="0" u="none" strike="noStrike" dirty="0">
                          <a:solidFill>
                            <a:srgbClr val="C00000"/>
                          </a:solidFill>
                          <a:effectLst/>
                          <a:latin typeface="等线" panose="02010600030101010101" pitchFamily="2" charset="-122"/>
                          <a:ea typeface="等线" panose="02010600030101010101" pitchFamily="2" charset="-122"/>
                        </a:rPr>
                        <a:t>0.08</a:t>
                      </a:r>
                      <a:endParaRPr lang="en-US" altLang="zh-CN" sz="1800" b="1" i="0" u="none" strike="noStrike" dirty="0">
                        <a:solidFill>
                          <a:srgbClr val="C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0.25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0.16</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0.26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1.82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1.48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0.24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1" i="0" u="none" strike="noStrike" dirty="0">
                          <a:solidFill>
                            <a:srgbClr val="C00000"/>
                          </a:solidFill>
                          <a:effectLst/>
                          <a:latin typeface="等线" panose="02010600030101010101" pitchFamily="2" charset="-122"/>
                          <a:ea typeface="等线" panose="02010600030101010101" pitchFamily="2" charset="-122"/>
                        </a:rPr>
                        <a:t>0.02</a:t>
                      </a:r>
                      <a:endParaRPr lang="en-US" altLang="zh-CN" sz="1800" b="1" i="0" u="none" strike="noStrike" dirty="0">
                        <a:solidFill>
                          <a:srgbClr val="C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0.15</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1.82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1.54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0.30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1" i="0" u="none" strike="noStrike" dirty="0">
                          <a:solidFill>
                            <a:srgbClr val="FF0000"/>
                          </a:solidFill>
                          <a:effectLst/>
                          <a:latin typeface="等线" panose="02010600030101010101" pitchFamily="2" charset="-122"/>
                          <a:ea typeface="等线" panose="02010600030101010101" pitchFamily="2" charset="-122"/>
                        </a:rPr>
                        <a:t>0.04</a:t>
                      </a:r>
                      <a:endParaRPr lang="en-US" altLang="zh-CN" sz="1800" b="1"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0.18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r>
              <a:tr h="285105">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2.08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1.56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a:solidFill>
                            <a:srgbClr val="000000"/>
                          </a:solidFill>
                          <a:effectLst/>
                          <a:latin typeface="等线" panose="02010600030101010101" pitchFamily="2" charset="-122"/>
                          <a:ea typeface="等线" panose="02010600030101010101" pitchFamily="2" charset="-122"/>
                        </a:rPr>
                        <a:t>0.36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0.27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800" b="0" i="0" u="none" strike="noStrike" dirty="0">
                          <a:solidFill>
                            <a:srgbClr val="000000"/>
                          </a:solidFill>
                          <a:effectLst/>
                          <a:latin typeface="等线" panose="02010600030101010101" pitchFamily="2" charset="-122"/>
                          <a:ea typeface="等线" panose="02010600030101010101" pitchFamily="2" charset="-122"/>
                        </a:rPr>
                        <a:t>0.18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r>
            </a:tbl>
          </a:graphicData>
        </a:graphic>
      </p:graphicFrame>
      <p:sp>
        <p:nvSpPr>
          <p:cNvPr id="10" name="Rectangle 2"/>
          <p:cNvSpPr txBox="1">
            <a:spLocks noRot="1" noChangeArrowheads="1"/>
          </p:cNvSpPr>
          <p:nvPr/>
        </p:nvSpPr>
        <p:spPr bwMode="auto">
          <a:xfrm>
            <a:off x="6049617" y="1767084"/>
            <a:ext cx="2624123" cy="3435298"/>
          </a:xfrm>
          <a:prstGeom prst="rect">
            <a:avLst/>
          </a:prstGeom>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40000"/>
              </a:spcBef>
              <a:spcAft>
                <a:spcPct val="0"/>
              </a:spcAft>
              <a:buClr>
                <a:schemeClr val="hlink"/>
              </a:buClr>
              <a:buFont typeface="Wingdings" panose="05000000000000000000"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32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8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4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Arial" panose="020B0604020202020204" pitchFamily="34" charset="0"/>
              </a:defRPr>
            </a:lvl6pPr>
            <a:lvl7pPr marL="2971800" indent="-228600" algn="l" rtl="0" fontAlgn="base">
              <a:spcBef>
                <a:spcPct val="20000"/>
              </a:spcBef>
              <a:spcAft>
                <a:spcPct val="0"/>
              </a:spcAft>
              <a:buChar char="»"/>
              <a:defRPr sz="2000">
                <a:solidFill>
                  <a:schemeClr val="tx1"/>
                </a:solidFill>
                <a:latin typeface="Arial" panose="020B0604020202020204" pitchFamily="34" charset="0"/>
              </a:defRPr>
            </a:lvl7pPr>
            <a:lvl8pPr marL="3429000" indent="-228600" algn="l" rtl="0" fontAlgn="base">
              <a:spcBef>
                <a:spcPct val="20000"/>
              </a:spcBef>
              <a:spcAft>
                <a:spcPct val="0"/>
              </a:spcAft>
              <a:buChar char="»"/>
              <a:defRPr sz="2000">
                <a:solidFill>
                  <a:schemeClr val="tx1"/>
                </a:solidFill>
                <a:latin typeface="Arial" panose="020B0604020202020204" pitchFamily="34" charset="0"/>
              </a:defRPr>
            </a:lvl8pPr>
            <a:lvl9pPr marL="3886200" indent="-228600" algn="l" rtl="0" fontAlgn="base">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pPr>
            <a:r>
              <a:rPr lang="zh-CN" altLang="en-US" sz="2400" b="0" kern="0" dirty="0"/>
              <a:t>当</a:t>
            </a:r>
            <a:r>
              <a:rPr lang="en-US" altLang="zh-CN" sz="2400" b="0" kern="0" dirty="0"/>
              <a:t>K=3</a:t>
            </a:r>
            <a:r>
              <a:rPr lang="zh-CN" altLang="en-US" sz="2400" b="0" kern="0" dirty="0"/>
              <a:t>时：</a:t>
            </a:r>
            <a:endParaRPr lang="en-US" altLang="zh-CN" sz="2400" b="0" kern="0" dirty="0"/>
          </a:p>
          <a:p>
            <a:pPr marL="0" indent="0" eaLnBrk="1" hangingPunct="1">
              <a:lnSpc>
                <a:spcPct val="120000"/>
              </a:lnSpc>
              <a:buNone/>
            </a:pPr>
            <a:r>
              <a:rPr lang="en-US" altLang="zh-CN" sz="2400" b="0" kern="0" dirty="0"/>
              <a:t>     #1</a:t>
            </a:r>
            <a:r>
              <a:rPr lang="zh-CN" altLang="en-US" sz="2400" b="0" kern="0" dirty="0"/>
              <a:t>：为</a:t>
            </a:r>
            <a:r>
              <a:rPr lang="en-US" altLang="zh-CN" sz="2400" b="0" kern="0" dirty="0"/>
              <a:t>1</a:t>
            </a:r>
            <a:r>
              <a:rPr lang="zh-CN" altLang="en-US" sz="2400" b="0" kern="0" dirty="0"/>
              <a:t>类</a:t>
            </a:r>
            <a:r>
              <a:rPr lang="en-US" altLang="zh-CN" sz="2400" b="0" kern="0" dirty="0" err="1"/>
              <a:t>Apf</a:t>
            </a:r>
            <a:r>
              <a:rPr lang="en-US" altLang="zh-CN" sz="2400" b="0" kern="0" dirty="0"/>
              <a:t>;</a:t>
            </a:r>
            <a:endParaRPr lang="en-US" altLang="zh-CN" sz="2400" b="0" kern="0" dirty="0"/>
          </a:p>
          <a:p>
            <a:pPr marL="0" indent="0" eaLnBrk="1" hangingPunct="1">
              <a:lnSpc>
                <a:spcPct val="120000"/>
              </a:lnSpc>
              <a:buNone/>
            </a:pPr>
            <a:r>
              <a:rPr lang="en-US" altLang="zh-CN" sz="2400" b="0" kern="0" dirty="0"/>
              <a:t>     #2</a:t>
            </a:r>
            <a:r>
              <a:rPr lang="zh-CN" altLang="en-US" sz="2400" b="0" kern="0" dirty="0"/>
              <a:t>：为</a:t>
            </a:r>
            <a:r>
              <a:rPr lang="en-US" altLang="zh-CN" sz="2400" b="0" kern="0" dirty="0"/>
              <a:t>0</a:t>
            </a:r>
            <a:r>
              <a:rPr lang="zh-CN" altLang="en-US" sz="2400" b="0" kern="0" dirty="0"/>
              <a:t>类</a:t>
            </a:r>
            <a:r>
              <a:rPr lang="en-US" altLang="zh-CN" sz="2400" b="0" kern="0" dirty="0" err="1"/>
              <a:t>Af</a:t>
            </a:r>
            <a:r>
              <a:rPr lang="zh-CN" altLang="en-US" sz="2400" b="0" kern="0" dirty="0"/>
              <a:t>；</a:t>
            </a:r>
            <a:endParaRPr lang="en-US" altLang="zh-CN" sz="2400" b="0" kern="0" dirty="0"/>
          </a:p>
          <a:p>
            <a:pPr marL="0" indent="0" eaLnBrk="1" hangingPunct="1">
              <a:lnSpc>
                <a:spcPct val="120000"/>
              </a:lnSpc>
              <a:buNone/>
            </a:pPr>
            <a:r>
              <a:rPr lang="en-US" altLang="zh-CN" sz="2400" b="0" kern="0" dirty="0"/>
              <a:t>     #3</a:t>
            </a:r>
            <a:r>
              <a:rPr lang="zh-CN" altLang="en-US" sz="2400" b="0" kern="0" dirty="0"/>
              <a:t>：为</a:t>
            </a:r>
            <a:r>
              <a:rPr lang="en-US" altLang="zh-CN" sz="2400" b="0" kern="0" dirty="0"/>
              <a:t>0</a:t>
            </a:r>
            <a:r>
              <a:rPr lang="zh-CN" altLang="en-US" sz="2400" b="0" kern="0" dirty="0"/>
              <a:t>类</a:t>
            </a:r>
            <a:r>
              <a:rPr lang="en-US" altLang="zh-CN" sz="2400" b="0" kern="0" dirty="0" err="1"/>
              <a:t>Af</a:t>
            </a:r>
            <a:r>
              <a:rPr lang="zh-CN" altLang="en-US" sz="2400" b="0" kern="0" dirty="0"/>
              <a:t>；</a:t>
            </a:r>
            <a:endParaRPr lang="en-US" altLang="zh-CN" sz="2400" b="0" kern="0" dirty="0"/>
          </a:p>
          <a:p>
            <a:pPr eaLnBrk="1" hangingPunct="1">
              <a:lnSpc>
                <a:spcPct val="120000"/>
              </a:lnSpc>
            </a:pPr>
            <a:r>
              <a:rPr lang="zh-CN" altLang="en-US" sz="2400" b="0" kern="0" dirty="0"/>
              <a:t>若</a:t>
            </a:r>
            <a:r>
              <a:rPr lang="en-US" altLang="zh-CN" sz="2400" b="0" kern="0" dirty="0"/>
              <a:t>K=5</a:t>
            </a:r>
            <a:r>
              <a:rPr lang="zh-CN" altLang="en-US" sz="2400" b="0" kern="0" dirty="0"/>
              <a:t>时，结果是否发生改变？ </a:t>
            </a:r>
            <a:endParaRPr lang="zh-CN" altLang="en-US" sz="2400" b="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0">
                                            <p:bg/>
                                          </p:spTgt>
                                        </p:tgtEl>
                                        <p:attrNameLst>
                                          <p:attrName>style.visibility</p:attrName>
                                        </p:attrNameLst>
                                      </p:cBhvr>
                                      <p:to>
                                        <p:strVal val="visible"/>
                                      </p:to>
                                    </p:set>
                                    <p:animEffect transition="in" filter="fade">
                                      <p:cBhvr>
                                        <p:cTn id="14" dur="1000"/>
                                        <p:tgtEl>
                                          <p:spTgt spid="10">
                                            <p:bg/>
                                          </p:spTgt>
                                        </p:tgtEl>
                                      </p:cBhvr>
                                    </p:animEffect>
                                    <p:anim calcmode="lin" valueType="num">
                                      <p:cBhvr>
                                        <p:cTn id="15" dur="1000" fill="hold"/>
                                        <p:tgtEl>
                                          <p:spTgt spid="10">
                                            <p:bg/>
                                          </p:spTgt>
                                        </p:tgtEl>
                                        <p:attrNameLst>
                                          <p:attrName>ppt_x</p:attrName>
                                        </p:attrNameLst>
                                      </p:cBhvr>
                                      <p:tavLst>
                                        <p:tav tm="0">
                                          <p:val>
                                            <p:strVal val="#ppt_x"/>
                                          </p:val>
                                        </p:tav>
                                        <p:tav tm="100000">
                                          <p:val>
                                            <p:strVal val="#ppt_x"/>
                                          </p:val>
                                        </p:tav>
                                      </p:tavLst>
                                    </p:anim>
                                    <p:anim calcmode="lin" valueType="num">
                                      <p:cBhvr>
                                        <p:cTn id="16" dur="1000" fill="hold"/>
                                        <p:tgtEl>
                                          <p:spTgt spid="10">
                                            <p:bg/>
                                          </p:spTgt>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1000"/>
                                        <p:tgtEl>
                                          <p:spTgt spid="10">
                                            <p:txEl>
                                              <p:pRg st="0" end="0"/>
                                            </p:txEl>
                                          </p:spTgt>
                                        </p:tgtEl>
                                      </p:cBhvr>
                                    </p:animEffect>
                                    <p:anim calcmode="lin" valueType="num">
                                      <p:cBhvr>
                                        <p:cTn id="2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25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1000"/>
                                        <p:tgtEl>
                                          <p:spTgt spid="10">
                                            <p:txEl>
                                              <p:pRg st="1" end="1"/>
                                            </p:txEl>
                                          </p:spTgt>
                                        </p:tgtEl>
                                      </p:cBhvr>
                                    </p:animEffect>
                                    <p:anim calcmode="lin" valueType="num">
                                      <p:cBhvr>
                                        <p:cTn id="26"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2250"/>
                            </p:stCondLst>
                            <p:childTnLst>
                              <p:par>
                                <p:cTn id="29" presetID="42" presetClass="entr" presetSubtype="0" fill="hold" grpId="0" nodeType="afterEffect">
                                  <p:stCondLst>
                                    <p:cond delay="25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fade">
                                      <p:cBhvr>
                                        <p:cTn id="31" dur="1000"/>
                                        <p:tgtEl>
                                          <p:spTgt spid="10">
                                            <p:txEl>
                                              <p:pRg st="2" end="2"/>
                                            </p:txEl>
                                          </p:spTgt>
                                        </p:tgtEl>
                                      </p:cBhvr>
                                    </p:animEffect>
                                    <p:anim calcmode="lin" valueType="num">
                                      <p:cBhvr>
                                        <p:cTn id="3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grpId="0" nodeType="afterEffect">
                                  <p:stCondLst>
                                    <p:cond delay="25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fade">
                                      <p:cBhvr>
                                        <p:cTn id="37" dur="1000"/>
                                        <p:tgtEl>
                                          <p:spTgt spid="10">
                                            <p:txEl>
                                              <p:pRg st="3" end="3"/>
                                            </p:txEl>
                                          </p:spTgt>
                                        </p:tgtEl>
                                      </p:cBhvr>
                                    </p:animEffect>
                                    <p:anim calcmode="lin" valueType="num">
                                      <p:cBhvr>
                                        <p:cTn id="3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
                                            <p:txEl>
                                              <p:pRg st="4" end="4"/>
                                            </p:txEl>
                                          </p:spTgt>
                                        </p:tgtEl>
                                        <p:attrNameLst>
                                          <p:attrName>style.visibility</p:attrName>
                                        </p:attrNameLst>
                                      </p:cBhvr>
                                      <p:to>
                                        <p:strVal val="visible"/>
                                      </p:to>
                                    </p:set>
                                    <p:animEffect transition="in" filter="fade">
                                      <p:cBhvr>
                                        <p:cTn id="44" dur="1000"/>
                                        <p:tgtEl>
                                          <p:spTgt spid="10">
                                            <p:txEl>
                                              <p:pRg st="4" end="4"/>
                                            </p:txEl>
                                          </p:spTgt>
                                        </p:tgtEl>
                                      </p:cBhvr>
                                    </p:animEffect>
                                    <p:anim calcmode="lin" valueType="num">
                                      <p:cBhvr>
                                        <p:cTn id="45"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893113"/>
            <a:ext cx="7894693" cy="4507644"/>
          </a:xfrm>
          <a:prstGeom prst="rect">
            <a:avLst/>
          </a:prstGeom>
          <a:noFill/>
          <a:ln w="3175">
            <a:solidFill>
              <a:schemeClr val="accent2"/>
            </a:solidFill>
          </a:ln>
        </p:spPr>
        <p:txBody>
          <a:bodyPr wrap="square" rtlCol="0">
            <a:spAutoFit/>
          </a:bodyPr>
          <a:lstStyle/>
          <a:p>
            <a:pPr marL="457200" indent="-457200">
              <a:lnSpc>
                <a:spcPct val="140000"/>
              </a:lnSpc>
              <a:buFont typeface="Wingdings" panose="05000000000000000000" pitchFamily="2" charset="2"/>
              <a:buChar char="Ø"/>
            </a:pPr>
            <a:r>
              <a:rPr lang="zh-CN" altLang="en-US" sz="2600" dirty="0">
                <a:solidFill>
                  <a:srgbClr val="FF0000"/>
                </a:solidFill>
              </a:rPr>
              <a:t>决策树</a:t>
            </a:r>
            <a:r>
              <a:rPr lang="zh-CN" altLang="en-US" sz="2600" dirty="0"/>
              <a:t>是一种常见的机器学学习方法，以树结构的形式对事件进行决策和分类。</a:t>
            </a:r>
            <a:endParaRPr lang="en-US" altLang="zh-CN" sz="2600" dirty="0"/>
          </a:p>
          <a:p>
            <a:pPr marL="457200" indent="-457200">
              <a:lnSpc>
                <a:spcPct val="140000"/>
              </a:lnSpc>
              <a:buFont typeface="Wingdings" panose="05000000000000000000" pitchFamily="2" charset="2"/>
              <a:buChar char="Ø"/>
            </a:pPr>
            <a:r>
              <a:rPr lang="zh-CN" altLang="en-US" sz="2600" dirty="0">
                <a:solidFill>
                  <a:srgbClr val="FF0000"/>
                </a:solidFill>
              </a:rPr>
              <a:t>决策树的结构：</a:t>
            </a:r>
            <a:r>
              <a:rPr lang="zh-CN" altLang="en-US" sz="2600" dirty="0"/>
              <a:t>包括一个根结点、若干个内部结点和若干个叶结点。</a:t>
            </a:r>
            <a:r>
              <a:rPr lang="zh-CN" altLang="en-US" sz="2600" dirty="0">
                <a:solidFill>
                  <a:srgbClr val="FF0000"/>
                </a:solidFill>
              </a:rPr>
              <a:t>根结点</a:t>
            </a:r>
            <a:r>
              <a:rPr lang="zh-CN" altLang="en-US" sz="2600" dirty="0"/>
              <a:t>为样本的第一个判别属性，为一级结点，往下逐级连接内部结点或叶结点，</a:t>
            </a:r>
            <a:r>
              <a:rPr lang="zh-CN" altLang="en-US" sz="2600" dirty="0">
                <a:solidFill>
                  <a:srgbClr val="FF0000"/>
                </a:solidFill>
              </a:rPr>
              <a:t>内部结点</a:t>
            </a:r>
            <a:r>
              <a:rPr lang="zh-CN" altLang="en-US" sz="2600" dirty="0"/>
              <a:t>是样本的其他属性，</a:t>
            </a:r>
            <a:r>
              <a:rPr lang="zh-CN" altLang="en-US" sz="2600" dirty="0">
                <a:solidFill>
                  <a:srgbClr val="FF0000"/>
                </a:solidFill>
              </a:rPr>
              <a:t>叶结点</a:t>
            </a:r>
            <a:r>
              <a:rPr lang="zh-CN" altLang="en-US" sz="2600" dirty="0"/>
              <a:t>为决策值或决策类别。上下相邻两级的结点之间存在</a:t>
            </a:r>
            <a:r>
              <a:rPr lang="zh-CN" altLang="en-US" sz="2600" dirty="0">
                <a:solidFill>
                  <a:srgbClr val="FF0000"/>
                </a:solidFill>
              </a:rPr>
              <a:t>分支连线</a:t>
            </a:r>
            <a:r>
              <a:rPr lang="zh-CN" altLang="en-US" sz="2600" dirty="0"/>
              <a:t>，代表上级结点属性的不同取值情况。</a:t>
            </a:r>
            <a:endParaRPr lang="en-US" altLang="zh-CN" sz="26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决策树</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1000"/>
                                        <p:tgtEl>
                                          <p:spTgt spid="1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fade">
                                      <p:cBhvr>
                                        <p:cTn id="21" dur="10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决策树</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6" name="文本框 5"/>
          <p:cNvSpPr txBox="1"/>
          <p:nvPr/>
        </p:nvSpPr>
        <p:spPr>
          <a:xfrm>
            <a:off x="621343" y="1893113"/>
            <a:ext cx="1408347" cy="3650936"/>
          </a:xfrm>
          <a:prstGeom prst="rect">
            <a:avLst/>
          </a:prstGeom>
          <a:noFill/>
          <a:ln w="3175">
            <a:solidFill>
              <a:schemeClr val="accent2"/>
            </a:solidFill>
          </a:ln>
        </p:spPr>
        <p:txBody>
          <a:bodyPr wrap="square" rtlCol="0">
            <a:spAutoFit/>
          </a:bodyPr>
          <a:lstStyle/>
          <a:p>
            <a:pPr indent="269875" algn="just">
              <a:lnSpc>
                <a:spcPct val="140000"/>
              </a:lnSpc>
              <a:buFont typeface="Wingdings" panose="05000000000000000000" pitchFamily="2" charset="2"/>
              <a:buChar char="Ø"/>
            </a:pPr>
            <a:r>
              <a:rPr lang="zh-CN" altLang="en-US" sz="2400" dirty="0"/>
              <a:t>该决策树的根结点和内部结点是西瓜的属性，叶结点是结论。</a:t>
            </a:r>
            <a:endParaRPr lang="en-US" altLang="zh-CN" sz="2400" dirty="0"/>
          </a:p>
        </p:txBody>
      </p:sp>
      <p:sp>
        <p:nvSpPr>
          <p:cNvPr id="8" name="文本框 7"/>
          <p:cNvSpPr txBox="1"/>
          <p:nvPr/>
        </p:nvSpPr>
        <p:spPr>
          <a:xfrm>
            <a:off x="4078805" y="5728855"/>
            <a:ext cx="2743199" cy="510524"/>
          </a:xfrm>
          <a:prstGeom prst="rect">
            <a:avLst/>
          </a:prstGeom>
          <a:noFill/>
        </p:spPr>
        <p:txBody>
          <a:bodyPr wrap="square">
            <a:spAutoFit/>
          </a:bodyPr>
          <a:lstStyle/>
          <a:p>
            <a:pPr>
              <a:lnSpc>
                <a:spcPct val="140000"/>
              </a:lnSpc>
            </a:pPr>
            <a:r>
              <a:rPr lang="zh-CN" altLang="en-US" sz="2200" dirty="0"/>
              <a:t>决策树判断西瓜好坏</a:t>
            </a:r>
            <a:endParaRPr lang="en-US" altLang="zh-CN" sz="2200" dirty="0"/>
          </a:p>
        </p:txBody>
      </p:sp>
      <p:grpSp>
        <p:nvGrpSpPr>
          <p:cNvPr id="3" name="组合 2"/>
          <p:cNvGrpSpPr/>
          <p:nvPr/>
        </p:nvGrpSpPr>
        <p:grpSpPr>
          <a:xfrm>
            <a:off x="2029690" y="1064471"/>
            <a:ext cx="7053239" cy="4729057"/>
            <a:chOff x="2029690" y="1064471"/>
            <a:chExt cx="7053239" cy="4729057"/>
          </a:xfrm>
        </p:grpSpPr>
        <p:cxnSp>
          <p:nvCxnSpPr>
            <p:cNvPr id="60" name="直接连接符 59"/>
            <p:cNvCxnSpPr>
              <a:endCxn id="77" idx="1"/>
            </p:cNvCxnSpPr>
            <p:nvPr/>
          </p:nvCxnSpPr>
          <p:spPr>
            <a:xfrm>
              <a:off x="5884788" y="1550800"/>
              <a:ext cx="2185351" cy="61171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24"/>
            <p:cNvSpPr txBox="1"/>
            <p:nvPr/>
          </p:nvSpPr>
          <p:spPr>
            <a:xfrm>
              <a:off x="7426745" y="1339300"/>
              <a:ext cx="1656184" cy="369332"/>
            </a:xfrm>
            <a:prstGeom prst="rect">
              <a:avLst/>
            </a:prstGeom>
            <a:noFill/>
          </p:spPr>
          <p:txBody>
            <a:bodyPr wrap="square" rtlCol="0">
              <a:spAutoFit/>
            </a:bodyPr>
            <a:lstStyle/>
            <a:p>
              <a:pPr algn="ctr"/>
              <a:r>
                <a:rPr lang="en-US" altLang="zh-CN"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If-then</a:t>
              </a:r>
              <a:r>
                <a:rPr lang="zh-CN" altLang="en-US"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规则</a:t>
              </a:r>
              <a:endParaRPr lang="zh-CN" altLang="en-US"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2" name="下箭头 23"/>
            <p:cNvSpPr/>
            <p:nvPr/>
          </p:nvSpPr>
          <p:spPr>
            <a:xfrm rot="3500240">
              <a:off x="7207692" y="1433909"/>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3" name="矩形 62"/>
            <p:cNvSpPr/>
            <p:nvPr/>
          </p:nvSpPr>
          <p:spPr>
            <a:xfrm>
              <a:off x="4207575" y="2192691"/>
              <a:ext cx="901596" cy="382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4" name="下箭头 21"/>
            <p:cNvSpPr/>
            <p:nvPr/>
          </p:nvSpPr>
          <p:spPr>
            <a:xfrm rot="19042912">
              <a:off x="3768780" y="1725757"/>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5" name="TextBox 22"/>
            <p:cNvSpPr txBox="1"/>
            <p:nvPr/>
          </p:nvSpPr>
          <p:spPr>
            <a:xfrm>
              <a:off x="3026537" y="1318137"/>
              <a:ext cx="1268016" cy="369332"/>
            </a:xfrm>
            <a:prstGeom prst="rect">
              <a:avLst/>
            </a:prstGeom>
            <a:noFill/>
          </p:spPr>
          <p:txBody>
            <a:bodyPr wrap="square" rtlCol="0">
              <a:spAutoFit/>
            </a:bodyPr>
            <a:lstStyle/>
            <a:p>
              <a:pPr algn="ctr"/>
              <a:r>
                <a:rPr lang="zh-CN" altLang="en-US" dirty="0">
                  <a:solidFill>
                    <a:srgbClr val="0070C0"/>
                  </a:solidFill>
                  <a:latin typeface="黑体" panose="02010609060101010101" pitchFamily="49" charset="-122"/>
                  <a:ea typeface="黑体" panose="02010609060101010101" pitchFamily="49" charset="-122"/>
                </a:rPr>
                <a:t>测试节点</a:t>
              </a:r>
              <a:endParaRPr lang="zh-CN" altLang="en-US" dirty="0">
                <a:solidFill>
                  <a:srgbClr val="0070C0"/>
                </a:solidFill>
                <a:latin typeface="黑体" panose="02010609060101010101" pitchFamily="49" charset="-122"/>
                <a:ea typeface="黑体" panose="02010609060101010101" pitchFamily="49" charset="-122"/>
              </a:endParaRPr>
            </a:p>
          </p:txBody>
        </p:sp>
        <p:sp>
          <p:nvSpPr>
            <p:cNvPr id="66" name="下箭头 19"/>
            <p:cNvSpPr/>
            <p:nvPr/>
          </p:nvSpPr>
          <p:spPr>
            <a:xfrm rot="12874448">
              <a:off x="2951993" y="4418728"/>
              <a:ext cx="288032" cy="614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20"/>
            <p:cNvSpPr txBox="1"/>
            <p:nvPr/>
          </p:nvSpPr>
          <p:spPr>
            <a:xfrm>
              <a:off x="2029690" y="5060966"/>
              <a:ext cx="1008112" cy="369332"/>
            </a:xfrm>
            <a:prstGeom prst="rect">
              <a:avLst/>
            </a:prstGeom>
            <a:noFill/>
          </p:spPr>
          <p:txBody>
            <a:bodyPr wrap="square" rtlCol="0">
              <a:spAutoFit/>
            </a:bodyPr>
            <a:lstStyle/>
            <a:p>
              <a:pPr algn="ctr"/>
              <a:r>
                <a:rPr lang="zh-CN" altLang="en-US" dirty="0">
                  <a:solidFill>
                    <a:srgbClr val="0070C0"/>
                  </a:solidFill>
                  <a:latin typeface="黑体" panose="02010609060101010101" pitchFamily="49" charset="-122"/>
                  <a:ea typeface="黑体" panose="02010609060101010101" pitchFamily="49" charset="-122"/>
                </a:rPr>
                <a:t>叶节点</a:t>
              </a:r>
              <a:endParaRPr lang="zh-CN" altLang="en-US" dirty="0">
                <a:solidFill>
                  <a:srgbClr val="0070C0"/>
                </a:solidFill>
                <a:latin typeface="黑体" panose="02010609060101010101" pitchFamily="49" charset="-122"/>
                <a:ea typeface="黑体" panose="02010609060101010101" pitchFamily="49" charset="-122"/>
              </a:endParaRPr>
            </a:p>
          </p:txBody>
        </p:sp>
        <p:grpSp>
          <p:nvGrpSpPr>
            <p:cNvPr id="68" name="画布 354"/>
            <p:cNvGrpSpPr/>
            <p:nvPr/>
          </p:nvGrpSpPr>
          <p:grpSpPr>
            <a:xfrm>
              <a:off x="2978505" y="1064471"/>
              <a:ext cx="5913574" cy="4729057"/>
              <a:chOff x="0" y="0"/>
              <a:chExt cx="5274310" cy="3686175"/>
            </a:xfrm>
          </p:grpSpPr>
          <p:sp>
            <p:nvSpPr>
              <p:cNvPr id="69" name="文本框 89"/>
              <p:cNvSpPr txBox="1">
                <a:spLocks noChangeArrowheads="1"/>
              </p:cNvSpPr>
              <p:nvPr/>
            </p:nvSpPr>
            <p:spPr bwMode="auto">
              <a:xfrm>
                <a:off x="3231864" y="364907"/>
                <a:ext cx="463501" cy="169198"/>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kern="100" dirty="0">
                    <a:latin typeface="等线" panose="02010600030101010101" pitchFamily="2" charset="-122"/>
                    <a:cs typeface="Times New Roman" panose="02020603050405020304" pitchFamily="18" charset="0"/>
                  </a:rPr>
                  <a:t>模糊</a:t>
                </a:r>
                <a:endParaRPr lang="zh-CN" altLang="en-US" sz="12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0" name="矩形 69"/>
              <p:cNvSpPr/>
              <p:nvPr/>
            </p:nvSpPr>
            <p:spPr>
              <a:xfrm>
                <a:off x="0" y="0"/>
                <a:ext cx="5274310" cy="3686175"/>
              </a:xfrm>
              <a:prstGeom prst="rect">
                <a:avLst/>
              </a:prstGeom>
              <a:noFill/>
            </p:spPr>
          </p:sp>
          <p:sp>
            <p:nvSpPr>
              <p:cNvPr id="71" name="文本框 89"/>
              <p:cNvSpPr txBox="1">
                <a:spLocks noChangeArrowheads="1"/>
              </p:cNvSpPr>
              <p:nvPr/>
            </p:nvSpPr>
            <p:spPr bwMode="auto">
              <a:xfrm>
                <a:off x="1228902" y="460809"/>
                <a:ext cx="671702" cy="311106"/>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400" kern="100">
                    <a:latin typeface="等线" panose="02010600030101010101" pitchFamily="2" charset="-122"/>
                    <a:cs typeface="Times New Roman" panose="02020603050405020304" pitchFamily="18" charset="0"/>
                  </a:rPr>
                  <a:t>清晰</a:t>
                </a:r>
                <a:endParaRPr lang="zh-CN" altLang="en-US" sz="14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72" name="文本框 90"/>
              <p:cNvSpPr txBox="1">
                <a:spLocks noChangeArrowheads="1"/>
              </p:cNvSpPr>
              <p:nvPr/>
            </p:nvSpPr>
            <p:spPr bwMode="auto">
              <a:xfrm>
                <a:off x="2576375" y="572812"/>
                <a:ext cx="597831" cy="311206"/>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400" kern="100" dirty="0">
                    <a:latin typeface="等线" panose="02010600030101010101" pitchFamily="2" charset="-122"/>
                    <a:cs typeface="Times New Roman" panose="02020603050405020304" pitchFamily="18" charset="0"/>
                  </a:rPr>
                  <a:t>稍糊</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3" name="椭圆 72"/>
              <p:cNvSpPr>
                <a:spLocks noChangeArrowheads="1"/>
              </p:cNvSpPr>
              <p:nvPr/>
            </p:nvSpPr>
            <p:spPr bwMode="auto">
              <a:xfrm>
                <a:off x="83200" y="1653534"/>
                <a:ext cx="786801" cy="381608"/>
              </a:xfrm>
              <a:prstGeom prst="ellipse">
                <a:avLst/>
              </a:prstGeom>
              <a:solidFill>
                <a:schemeClr val="bg1">
                  <a:lumMod val="85000"/>
                  <a:lumOff val="0"/>
                </a:schemeClr>
              </a:solidFill>
              <a:ln w="12700">
                <a:solidFill>
                  <a:schemeClr val="tx1">
                    <a:lumMod val="100000"/>
                    <a:lumOff val="0"/>
                  </a:schemeClr>
                </a:solidFill>
                <a:miter lim="800000"/>
              </a:ln>
            </p:spPr>
            <p:txBody>
              <a:bodyPr rot="0" vert="horz" wrap="square" lIns="91440" tIns="45720" rIns="91440" bIns="45720" anchor="ctr" anchorCtr="0" upright="1">
                <a:noAutofit/>
              </a:bodyPr>
              <a:lstStyle/>
              <a:p>
                <a:pPr algn="ctr"/>
                <a:r>
                  <a:rPr lang="zh-CN" altLang="en-US" sz="1200" kern="100">
                    <a:latin typeface="等线" panose="02010600030101010101" pitchFamily="2" charset="-122"/>
                    <a:cs typeface="Times New Roman" panose="02020603050405020304" pitchFamily="18" charset="0"/>
                  </a:rPr>
                  <a:t>好瓜</a:t>
                </a:r>
                <a:endParaRPr lang="zh-CN" altLang="en-US" sz="12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74" name="椭圆 73"/>
              <p:cNvSpPr>
                <a:spLocks noChangeArrowheads="1"/>
              </p:cNvSpPr>
              <p:nvPr/>
            </p:nvSpPr>
            <p:spPr bwMode="auto">
              <a:xfrm>
                <a:off x="2030504" y="1665534"/>
                <a:ext cx="690201" cy="381308"/>
              </a:xfrm>
              <a:prstGeom prst="ellipse">
                <a:avLst/>
              </a:prstGeom>
              <a:solidFill>
                <a:schemeClr val="bg1">
                  <a:lumMod val="85000"/>
                  <a:lumOff val="0"/>
                </a:schemeClr>
              </a:solidFill>
              <a:ln w="12700">
                <a:solidFill>
                  <a:schemeClr val="tx1">
                    <a:lumMod val="100000"/>
                    <a:lumOff val="0"/>
                  </a:schemeClr>
                </a:solidFill>
                <a:miter lim="800000"/>
              </a:ln>
            </p:spPr>
            <p:txBody>
              <a:bodyPr rot="0" vert="horz" wrap="square" lIns="91440" tIns="45720" rIns="91440" bIns="45720" anchor="ctr" anchorCtr="0" upright="1">
                <a:noAutofit/>
              </a:bodyPr>
              <a:lstStyle/>
              <a:p>
                <a:pPr algn="ctr"/>
                <a:r>
                  <a:rPr lang="zh-CN" altLang="en-US" sz="1400" kern="100">
                    <a:latin typeface="等线" panose="02010600030101010101" pitchFamily="2" charset="-122"/>
                    <a:cs typeface="Times New Roman" panose="02020603050405020304" pitchFamily="18" charset="0"/>
                  </a:rPr>
                  <a:t>坏瓜</a:t>
                </a:r>
                <a:endParaRPr lang="zh-CN" altLang="en-US" sz="14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75" name="椭圆 74"/>
              <p:cNvSpPr>
                <a:spLocks noChangeArrowheads="1"/>
              </p:cNvSpPr>
              <p:nvPr/>
            </p:nvSpPr>
            <p:spPr bwMode="auto">
              <a:xfrm>
                <a:off x="2168104" y="2339548"/>
                <a:ext cx="720016" cy="374808"/>
              </a:xfrm>
              <a:prstGeom prst="ellipse">
                <a:avLst/>
              </a:prstGeom>
              <a:solidFill>
                <a:schemeClr val="bg1">
                  <a:lumMod val="85000"/>
                  <a:lumOff val="0"/>
                </a:schemeClr>
              </a:solidFill>
              <a:ln w="12700">
                <a:solidFill>
                  <a:schemeClr val="tx1">
                    <a:lumMod val="100000"/>
                    <a:lumOff val="0"/>
                  </a:schemeClr>
                </a:solidFill>
                <a:miter lim="800000"/>
              </a:ln>
            </p:spPr>
            <p:txBody>
              <a:bodyPr rot="0" vert="horz" wrap="square" lIns="91440" tIns="45720" rIns="91440" bIns="45720" anchor="ctr" anchorCtr="0" upright="1">
                <a:noAutofit/>
              </a:bodyPr>
              <a:lstStyle/>
              <a:p>
                <a:pPr algn="ctr"/>
                <a:r>
                  <a:rPr lang="zh-CN" altLang="en-US" sz="1400" kern="100" dirty="0">
                    <a:latin typeface="等线" panose="02010600030101010101" pitchFamily="2" charset="-122"/>
                    <a:cs typeface="Times New Roman" panose="02020603050405020304" pitchFamily="18" charset="0"/>
                  </a:rPr>
                  <a:t>好瓜</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6" name="椭圆 75"/>
              <p:cNvSpPr>
                <a:spLocks noChangeArrowheads="1"/>
              </p:cNvSpPr>
              <p:nvPr/>
            </p:nvSpPr>
            <p:spPr bwMode="auto">
              <a:xfrm>
                <a:off x="52887" y="2317947"/>
                <a:ext cx="773315" cy="373408"/>
              </a:xfrm>
              <a:prstGeom prst="ellipse">
                <a:avLst/>
              </a:prstGeom>
              <a:solidFill>
                <a:schemeClr val="bg1">
                  <a:lumMod val="85000"/>
                  <a:lumOff val="0"/>
                </a:schemeClr>
              </a:solidFill>
              <a:ln w="12700">
                <a:solidFill>
                  <a:schemeClr val="tx1">
                    <a:lumMod val="100000"/>
                    <a:lumOff val="0"/>
                  </a:schemeClr>
                </a:solidFill>
                <a:miter lim="800000"/>
              </a:ln>
            </p:spPr>
            <p:txBody>
              <a:bodyPr rot="0" vert="horz" wrap="square" lIns="91440" tIns="45720" rIns="91440" bIns="45720" anchor="ctr" anchorCtr="0" upright="1">
                <a:noAutofit/>
              </a:bodyPr>
              <a:lstStyle/>
              <a:p>
                <a:pPr algn="ctr"/>
                <a:r>
                  <a:rPr lang="zh-CN" altLang="en-US" sz="1400" kern="100" dirty="0">
                    <a:latin typeface="等线" panose="02010600030101010101" pitchFamily="2" charset="-122"/>
                    <a:cs typeface="Times New Roman" panose="02020603050405020304" pitchFamily="18" charset="0"/>
                  </a:rPr>
                  <a:t>好瓜</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7" name="椭圆 76"/>
              <p:cNvSpPr>
                <a:spLocks noChangeArrowheads="1"/>
              </p:cNvSpPr>
              <p:nvPr/>
            </p:nvSpPr>
            <p:spPr bwMode="auto">
              <a:xfrm>
                <a:off x="4437508" y="798416"/>
                <a:ext cx="708201" cy="392508"/>
              </a:xfrm>
              <a:prstGeom prst="ellipse">
                <a:avLst/>
              </a:prstGeom>
              <a:solidFill>
                <a:schemeClr val="bg1">
                  <a:lumMod val="85000"/>
                  <a:lumOff val="0"/>
                </a:schemeClr>
              </a:solidFill>
              <a:ln w="12700">
                <a:solidFill>
                  <a:schemeClr val="tx1">
                    <a:lumMod val="100000"/>
                    <a:lumOff val="0"/>
                  </a:schemeClr>
                </a:solidFill>
                <a:miter lim="800000"/>
              </a:ln>
            </p:spPr>
            <p:txBody>
              <a:bodyPr rot="0" vert="horz" wrap="square" lIns="91440" tIns="45720" rIns="91440" bIns="45720" anchor="ctr" anchorCtr="0" upright="1">
                <a:noAutofit/>
              </a:bodyPr>
              <a:lstStyle/>
              <a:p>
                <a:pPr algn="ctr"/>
                <a:r>
                  <a:rPr lang="zh-CN" altLang="en-US" sz="1400" kern="100" dirty="0">
                    <a:latin typeface="等线" panose="02010600030101010101" pitchFamily="2" charset="-122"/>
                    <a:ea typeface="宋体" panose="02010600030101010101" pitchFamily="2" charset="-122"/>
                    <a:cs typeface="Times New Roman" panose="02020603050405020304" pitchFamily="18" charset="0"/>
                  </a:rPr>
                  <a:t>坏瓜</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8" name="文本框 89"/>
              <p:cNvSpPr txBox="1">
                <a:spLocks noChangeArrowheads="1"/>
              </p:cNvSpPr>
              <p:nvPr/>
            </p:nvSpPr>
            <p:spPr bwMode="auto">
              <a:xfrm>
                <a:off x="2986706" y="1292326"/>
                <a:ext cx="463601" cy="311206"/>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kern="100">
                    <a:latin typeface="等线" panose="02010600030101010101" pitchFamily="2" charset="-122"/>
                    <a:cs typeface="Times New Roman" panose="02020603050405020304" pitchFamily="18" charset="0"/>
                  </a:rPr>
                  <a:t>硬滑</a:t>
                </a:r>
                <a:endParaRPr lang="zh-CN" altLang="en-US" sz="12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79" name="文本框 89"/>
              <p:cNvSpPr txBox="1">
                <a:spLocks noChangeArrowheads="1"/>
              </p:cNvSpPr>
              <p:nvPr/>
            </p:nvSpPr>
            <p:spPr bwMode="auto">
              <a:xfrm>
                <a:off x="3888107" y="1292326"/>
                <a:ext cx="463501" cy="311206"/>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kern="100">
                    <a:latin typeface="等线" panose="02010600030101010101" pitchFamily="2" charset="-122"/>
                    <a:cs typeface="Times New Roman" panose="02020603050405020304" pitchFamily="18" charset="0"/>
                  </a:rPr>
                  <a:t>软粘</a:t>
                </a:r>
                <a:endParaRPr lang="zh-CN" altLang="en-US" sz="12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80" name="文本框 89"/>
              <p:cNvSpPr txBox="1">
                <a:spLocks noChangeArrowheads="1"/>
              </p:cNvSpPr>
              <p:nvPr/>
            </p:nvSpPr>
            <p:spPr bwMode="auto">
              <a:xfrm>
                <a:off x="362701" y="1294026"/>
                <a:ext cx="463501" cy="311206"/>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kern="100">
                    <a:latin typeface="等线" panose="02010600030101010101" pitchFamily="2" charset="-122"/>
                    <a:cs typeface="Times New Roman" panose="02020603050405020304" pitchFamily="18" charset="0"/>
                  </a:rPr>
                  <a:t>蜷缩</a:t>
                </a:r>
                <a:endParaRPr lang="zh-CN" altLang="en-US" sz="12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81" name="文本框 89"/>
              <p:cNvSpPr txBox="1">
                <a:spLocks noChangeArrowheads="1"/>
              </p:cNvSpPr>
              <p:nvPr/>
            </p:nvSpPr>
            <p:spPr bwMode="auto">
              <a:xfrm>
                <a:off x="1413703" y="1314027"/>
                <a:ext cx="463501" cy="311206"/>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kern="100">
                    <a:latin typeface="等线" panose="02010600030101010101" pitchFamily="2" charset="-122"/>
                    <a:cs typeface="Times New Roman" panose="02020603050405020304" pitchFamily="18" charset="0"/>
                  </a:rPr>
                  <a:t>稍蜷</a:t>
                </a:r>
                <a:endParaRPr lang="zh-CN" altLang="en-US" sz="12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82" name="椭圆 81"/>
              <p:cNvSpPr>
                <a:spLocks noChangeArrowheads="1"/>
              </p:cNvSpPr>
              <p:nvPr/>
            </p:nvSpPr>
            <p:spPr bwMode="auto">
              <a:xfrm>
                <a:off x="523888" y="3165664"/>
                <a:ext cx="771414" cy="386408"/>
              </a:xfrm>
              <a:prstGeom prst="ellipse">
                <a:avLst/>
              </a:prstGeom>
              <a:solidFill>
                <a:schemeClr val="bg1">
                  <a:lumMod val="85000"/>
                  <a:lumOff val="0"/>
                </a:schemeClr>
              </a:solidFill>
              <a:ln w="12700">
                <a:solidFill>
                  <a:schemeClr val="tx1">
                    <a:lumMod val="100000"/>
                    <a:lumOff val="0"/>
                  </a:schemeClr>
                </a:solidFill>
                <a:miter lim="800000"/>
              </a:ln>
            </p:spPr>
            <p:txBody>
              <a:bodyPr rot="0" vert="horz" wrap="square" lIns="91440" tIns="45720" rIns="91440" bIns="45720" anchor="ctr" anchorCtr="0" upright="1">
                <a:noAutofit/>
              </a:bodyPr>
              <a:lstStyle/>
              <a:p>
                <a:pPr algn="ctr"/>
                <a:r>
                  <a:rPr lang="zh-CN" altLang="en-US" sz="1400" kern="100" dirty="0">
                    <a:latin typeface="等线" panose="02010600030101010101" pitchFamily="2" charset="-122"/>
                    <a:cs typeface="Times New Roman" panose="02020603050405020304" pitchFamily="18" charset="0"/>
                  </a:rPr>
                  <a:t>好瓜</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83" name="椭圆 82"/>
              <p:cNvSpPr>
                <a:spLocks noChangeArrowheads="1"/>
              </p:cNvSpPr>
              <p:nvPr/>
            </p:nvSpPr>
            <p:spPr bwMode="auto">
              <a:xfrm>
                <a:off x="1622603" y="3183665"/>
                <a:ext cx="723700" cy="386208"/>
              </a:xfrm>
              <a:prstGeom prst="ellipse">
                <a:avLst/>
              </a:prstGeom>
              <a:solidFill>
                <a:schemeClr val="bg1">
                  <a:lumMod val="85000"/>
                  <a:lumOff val="0"/>
                </a:schemeClr>
              </a:solidFill>
              <a:ln w="12700">
                <a:solidFill>
                  <a:schemeClr val="tx1">
                    <a:lumMod val="100000"/>
                    <a:lumOff val="0"/>
                  </a:schemeClr>
                </a:solidFill>
                <a:miter lim="800000"/>
              </a:ln>
            </p:spPr>
            <p:txBody>
              <a:bodyPr rot="0" vert="horz" wrap="square" lIns="91440" tIns="45720" rIns="91440" bIns="45720" anchor="ctr" anchorCtr="0" upright="1">
                <a:noAutofit/>
              </a:bodyPr>
              <a:lstStyle/>
              <a:p>
                <a:pPr algn="ctr"/>
                <a:r>
                  <a:rPr lang="zh-CN" altLang="en-US" sz="1400" kern="100">
                    <a:latin typeface="等线" panose="02010600030101010101" pitchFamily="2" charset="-122"/>
                    <a:cs typeface="Times New Roman" panose="02020603050405020304" pitchFamily="18" charset="0"/>
                  </a:rPr>
                  <a:t>坏瓜</a:t>
                </a:r>
                <a:endParaRPr lang="zh-CN" altLang="en-US" sz="14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84" name="文本框 89"/>
              <p:cNvSpPr txBox="1">
                <a:spLocks noChangeArrowheads="1"/>
              </p:cNvSpPr>
              <p:nvPr/>
            </p:nvSpPr>
            <p:spPr bwMode="auto">
              <a:xfrm>
                <a:off x="772901" y="2803957"/>
                <a:ext cx="463501" cy="311206"/>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kern="100">
                    <a:latin typeface="等线" panose="02010600030101010101" pitchFamily="2" charset="-122"/>
                    <a:cs typeface="Times New Roman" panose="02020603050405020304" pitchFamily="18" charset="0"/>
                  </a:rPr>
                  <a:t>硬滑</a:t>
                </a:r>
                <a:endParaRPr lang="zh-CN" altLang="en-US" sz="12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85" name="文本框 89"/>
              <p:cNvSpPr txBox="1">
                <a:spLocks noChangeArrowheads="1"/>
              </p:cNvSpPr>
              <p:nvPr/>
            </p:nvSpPr>
            <p:spPr bwMode="auto">
              <a:xfrm>
                <a:off x="1797403" y="2805657"/>
                <a:ext cx="495901" cy="311106"/>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kern="100">
                    <a:latin typeface="等线" panose="02010600030101010101" pitchFamily="2" charset="-122"/>
                    <a:cs typeface="Times New Roman" panose="02020603050405020304" pitchFamily="18" charset="0"/>
                  </a:rPr>
                  <a:t>软粘</a:t>
                </a:r>
                <a:endParaRPr lang="zh-CN" altLang="en-US" sz="1200" kern="100">
                  <a:latin typeface="等线" panose="02010600030101010101" pitchFamily="2" charset="-122"/>
                  <a:ea typeface="等线" panose="02010600030101010101" pitchFamily="2" charset="-122"/>
                  <a:cs typeface="Times New Roman" panose="02020603050405020304" pitchFamily="18" charset="0"/>
                </a:endParaRPr>
              </a:p>
            </p:txBody>
          </p:sp>
          <p:grpSp>
            <p:nvGrpSpPr>
              <p:cNvPr id="86" name="组合 85"/>
              <p:cNvGrpSpPr/>
              <p:nvPr/>
            </p:nvGrpSpPr>
            <p:grpSpPr bwMode="auto">
              <a:xfrm>
                <a:off x="2084704" y="69901"/>
                <a:ext cx="902002" cy="295906"/>
                <a:chOff x="20847" y="3137"/>
                <a:chExt cx="9020" cy="2958"/>
              </a:xfrm>
            </p:grpSpPr>
            <p:sp>
              <p:nvSpPr>
                <p:cNvPr id="117" name="矩形: 圆角 116"/>
                <p:cNvSpPr>
                  <a:spLocks noChangeArrowheads="1"/>
                </p:cNvSpPr>
                <p:nvPr/>
              </p:nvSpPr>
              <p:spPr bwMode="auto">
                <a:xfrm>
                  <a:off x="20847" y="3137"/>
                  <a:ext cx="8292" cy="2958"/>
                </a:xfrm>
                <a:prstGeom prst="roundRect">
                  <a:avLst>
                    <a:gd name="adj" fmla="val 16667"/>
                  </a:avLst>
                </a:prstGeom>
                <a:noFill/>
                <a:ln w="12700">
                  <a:solidFill>
                    <a:schemeClr val="tx1">
                      <a:lumMod val="100000"/>
                      <a:lumOff val="0"/>
                    </a:schemeClr>
                  </a:solidFill>
                  <a:miter lim="800000"/>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118" name="文本框 327"/>
                <p:cNvSpPr txBox="1">
                  <a:spLocks noChangeArrowheads="1"/>
                </p:cNvSpPr>
                <p:nvPr/>
              </p:nvSpPr>
              <p:spPr bwMode="auto">
                <a:xfrm>
                  <a:off x="21969" y="3401"/>
                  <a:ext cx="7898" cy="2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400" kern="100" dirty="0">
                      <a:solidFill>
                        <a:srgbClr val="000000"/>
                      </a:solidFill>
                      <a:latin typeface="等线" panose="02010600030101010101" pitchFamily="2" charset="-122"/>
                      <a:cs typeface="Times New Roman" panose="02020603050405020304" pitchFamily="18" charset="0"/>
                    </a:rPr>
                    <a:t>纹理</a:t>
                  </a:r>
                  <a:r>
                    <a:rPr lang="en-US" sz="1400" kern="100" dirty="0">
                      <a:solidFill>
                        <a:srgbClr val="000000"/>
                      </a:solidFill>
                      <a:latin typeface="等线" panose="02010600030101010101" pitchFamily="2" charset="-122"/>
                      <a:cs typeface="Times New Roman" panose="02020603050405020304" pitchFamily="18" charset="0"/>
                    </a:rPr>
                    <a:t>=</a:t>
                  </a:r>
                  <a:r>
                    <a:rPr lang="zh-CN" altLang="en-US" sz="1400" kern="100" dirty="0">
                      <a:solidFill>
                        <a:srgbClr val="000000"/>
                      </a:solidFill>
                      <a:latin typeface="等线" panose="02010600030101010101" pitchFamily="2" charset="-122"/>
                      <a:cs typeface="Times New Roman" panose="02020603050405020304" pitchFamily="18" charset="0"/>
                    </a:rPr>
                    <a:t>？</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87" name="组合 86"/>
              <p:cNvGrpSpPr/>
              <p:nvPr/>
            </p:nvGrpSpPr>
            <p:grpSpPr bwMode="auto">
              <a:xfrm>
                <a:off x="1059302" y="878818"/>
                <a:ext cx="905756" cy="295306"/>
                <a:chOff x="0" y="0"/>
                <a:chExt cx="9063" cy="2958"/>
              </a:xfrm>
            </p:grpSpPr>
            <p:sp>
              <p:nvSpPr>
                <p:cNvPr id="115" name="矩形: 圆角 114"/>
                <p:cNvSpPr>
                  <a:spLocks noChangeArrowheads="1"/>
                </p:cNvSpPr>
                <p:nvPr/>
              </p:nvSpPr>
              <p:spPr bwMode="auto">
                <a:xfrm>
                  <a:off x="0" y="0"/>
                  <a:ext cx="8292" cy="2958"/>
                </a:xfrm>
                <a:prstGeom prst="roundRect">
                  <a:avLst>
                    <a:gd name="adj" fmla="val 16667"/>
                  </a:avLst>
                </a:prstGeom>
                <a:noFill/>
                <a:ln w="12700">
                  <a:solidFill>
                    <a:schemeClr val="tx1">
                      <a:lumMod val="100000"/>
                      <a:lumOff val="0"/>
                    </a:schemeClr>
                  </a:solidFill>
                  <a:miter lim="800000"/>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116" name="文本框 3"/>
                <p:cNvSpPr txBox="1">
                  <a:spLocks noChangeArrowheads="1"/>
                </p:cNvSpPr>
                <p:nvPr/>
              </p:nvSpPr>
              <p:spPr bwMode="auto">
                <a:xfrm>
                  <a:off x="834" y="132"/>
                  <a:ext cx="8229" cy="2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400" kern="100" dirty="0">
                      <a:solidFill>
                        <a:srgbClr val="000000"/>
                      </a:solidFill>
                      <a:latin typeface="等线" panose="02010600030101010101" pitchFamily="2" charset="-122"/>
                      <a:cs typeface="Times New Roman" panose="02020603050405020304" pitchFamily="18" charset="0"/>
                    </a:rPr>
                    <a:t>根蒂</a:t>
                  </a:r>
                  <a:r>
                    <a:rPr lang="en-US" sz="1400" kern="100" dirty="0">
                      <a:solidFill>
                        <a:srgbClr val="000000"/>
                      </a:solidFill>
                      <a:latin typeface="等线" panose="02010600030101010101" pitchFamily="2" charset="-122"/>
                      <a:cs typeface="Times New Roman" panose="02020603050405020304" pitchFamily="18" charset="0"/>
                    </a:rPr>
                    <a:t>=</a:t>
                  </a:r>
                  <a:r>
                    <a:rPr lang="zh-CN" altLang="en-US" sz="1400" kern="100" dirty="0">
                      <a:solidFill>
                        <a:srgbClr val="000000"/>
                      </a:solidFill>
                      <a:latin typeface="等线" panose="02010600030101010101" pitchFamily="2" charset="-122"/>
                      <a:cs typeface="Times New Roman" panose="02020603050405020304" pitchFamily="18" charset="0"/>
                    </a:rPr>
                    <a:t>？</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88" name="组合 87"/>
              <p:cNvGrpSpPr/>
              <p:nvPr/>
            </p:nvGrpSpPr>
            <p:grpSpPr bwMode="auto">
              <a:xfrm>
                <a:off x="3174206" y="883118"/>
                <a:ext cx="871371" cy="309283"/>
                <a:chOff x="0" y="0"/>
                <a:chExt cx="8720" cy="3098"/>
              </a:xfrm>
            </p:grpSpPr>
            <p:sp>
              <p:nvSpPr>
                <p:cNvPr id="113" name="矩形: 圆角 112"/>
                <p:cNvSpPr>
                  <a:spLocks noChangeArrowheads="1"/>
                </p:cNvSpPr>
                <p:nvPr/>
              </p:nvSpPr>
              <p:spPr bwMode="auto">
                <a:xfrm>
                  <a:off x="0" y="0"/>
                  <a:ext cx="8292" cy="2958"/>
                </a:xfrm>
                <a:prstGeom prst="roundRect">
                  <a:avLst>
                    <a:gd name="adj" fmla="val 16667"/>
                  </a:avLst>
                </a:prstGeom>
                <a:noFill/>
                <a:ln w="12700">
                  <a:solidFill>
                    <a:schemeClr val="tx1">
                      <a:lumMod val="100000"/>
                      <a:lumOff val="0"/>
                    </a:schemeClr>
                  </a:solidFill>
                  <a:miter lim="800000"/>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114" name="文本框 3"/>
                <p:cNvSpPr txBox="1">
                  <a:spLocks noChangeArrowheads="1"/>
                </p:cNvSpPr>
                <p:nvPr/>
              </p:nvSpPr>
              <p:spPr bwMode="auto">
                <a:xfrm>
                  <a:off x="673" y="453"/>
                  <a:ext cx="8047" cy="2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400"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触感</a:t>
                  </a:r>
                  <a:r>
                    <a:rPr lang="en-US" sz="1400"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a:t>
                  </a:r>
                  <a:r>
                    <a:rPr lang="zh-CN" altLang="en-US" sz="1400"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grpSp>
          <p:cxnSp>
            <p:nvCxnSpPr>
              <p:cNvPr id="89" name="直接连接符 88"/>
              <p:cNvCxnSpPr>
                <a:cxnSpLocks noChangeShapeType="1"/>
              </p:cNvCxnSpPr>
              <p:nvPr/>
            </p:nvCxnSpPr>
            <p:spPr bwMode="auto">
              <a:xfrm flipH="1">
                <a:off x="1473703" y="365807"/>
                <a:ext cx="1025602" cy="513010"/>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cxnSp>
            <p:nvCxnSpPr>
              <p:cNvPr id="90" name="直接连接符 89"/>
              <p:cNvCxnSpPr>
                <a:cxnSpLocks noChangeShapeType="1"/>
              </p:cNvCxnSpPr>
              <p:nvPr/>
            </p:nvCxnSpPr>
            <p:spPr bwMode="auto">
              <a:xfrm>
                <a:off x="2499305" y="365807"/>
                <a:ext cx="1089202" cy="517311"/>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sp>
            <p:nvSpPr>
              <p:cNvPr id="91" name="文本框 337"/>
              <p:cNvSpPr txBox="1">
                <a:spLocks noChangeArrowheads="1"/>
              </p:cNvSpPr>
              <p:nvPr/>
            </p:nvSpPr>
            <p:spPr bwMode="auto">
              <a:xfrm>
                <a:off x="2028604" y="1294026"/>
                <a:ext cx="524501" cy="272906"/>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kern="100">
                    <a:latin typeface="等线" panose="02010600030101010101" pitchFamily="2" charset="-122"/>
                    <a:cs typeface="Times New Roman" panose="02020603050405020304" pitchFamily="18" charset="0"/>
                  </a:rPr>
                  <a:t>硬挺</a:t>
                </a:r>
                <a:endParaRPr lang="zh-CN" altLang="en-US" sz="1200" kern="100">
                  <a:latin typeface="等线" panose="02010600030101010101" pitchFamily="2" charset="-122"/>
                  <a:ea typeface="等线" panose="02010600030101010101" pitchFamily="2" charset="-122"/>
                  <a:cs typeface="Times New Roman" panose="02020603050405020304" pitchFamily="18" charset="0"/>
                </a:endParaRPr>
              </a:p>
            </p:txBody>
          </p:sp>
          <p:grpSp>
            <p:nvGrpSpPr>
              <p:cNvPr id="92" name="组合 91"/>
              <p:cNvGrpSpPr/>
              <p:nvPr/>
            </p:nvGrpSpPr>
            <p:grpSpPr bwMode="auto">
              <a:xfrm>
                <a:off x="1048502" y="1694934"/>
                <a:ext cx="890265" cy="328950"/>
                <a:chOff x="0" y="0"/>
                <a:chExt cx="8908" cy="3295"/>
              </a:xfrm>
            </p:grpSpPr>
            <p:sp>
              <p:nvSpPr>
                <p:cNvPr id="111" name="矩形: 圆角 110"/>
                <p:cNvSpPr>
                  <a:spLocks noChangeArrowheads="1"/>
                </p:cNvSpPr>
                <p:nvPr/>
              </p:nvSpPr>
              <p:spPr bwMode="auto">
                <a:xfrm>
                  <a:off x="0" y="0"/>
                  <a:ext cx="8292" cy="2958"/>
                </a:xfrm>
                <a:prstGeom prst="roundRect">
                  <a:avLst>
                    <a:gd name="adj" fmla="val 16667"/>
                  </a:avLst>
                </a:prstGeom>
                <a:noFill/>
                <a:ln w="12700">
                  <a:solidFill>
                    <a:schemeClr val="tx1">
                      <a:lumMod val="100000"/>
                      <a:lumOff val="0"/>
                    </a:schemeClr>
                  </a:solidFill>
                  <a:miter lim="800000"/>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sz="2400"/>
                </a:p>
              </p:txBody>
            </p:sp>
            <p:sp>
              <p:nvSpPr>
                <p:cNvPr id="112" name="文本框 3"/>
                <p:cNvSpPr txBox="1">
                  <a:spLocks noChangeArrowheads="1"/>
                </p:cNvSpPr>
                <p:nvPr/>
              </p:nvSpPr>
              <p:spPr bwMode="auto">
                <a:xfrm>
                  <a:off x="891" y="620"/>
                  <a:ext cx="8017" cy="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400" kern="100" dirty="0">
                      <a:solidFill>
                        <a:srgbClr val="000000"/>
                      </a:solidFill>
                      <a:latin typeface="等线" panose="02010600030101010101" pitchFamily="2" charset="-122"/>
                      <a:cs typeface="Times New Roman" panose="02020603050405020304" pitchFamily="18" charset="0"/>
                    </a:rPr>
                    <a:t>色泽</a:t>
                  </a:r>
                  <a:r>
                    <a:rPr lang="en-US" sz="1400" kern="100" dirty="0">
                      <a:solidFill>
                        <a:srgbClr val="000000"/>
                      </a:solidFill>
                      <a:latin typeface="等线" panose="02010600030101010101" pitchFamily="2" charset="-122"/>
                      <a:cs typeface="Times New Roman" panose="02020603050405020304" pitchFamily="18" charset="0"/>
                    </a:rPr>
                    <a:t>=</a:t>
                  </a:r>
                  <a:r>
                    <a:rPr lang="zh-CN" altLang="en-US" sz="1400" kern="100" dirty="0">
                      <a:solidFill>
                        <a:srgbClr val="000000"/>
                      </a:solidFill>
                      <a:latin typeface="等线" panose="02010600030101010101" pitchFamily="2" charset="-122"/>
                      <a:cs typeface="Times New Roman" panose="02020603050405020304" pitchFamily="18" charset="0"/>
                    </a:rPr>
                    <a:t>？</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grpSp>
          <p:cxnSp>
            <p:nvCxnSpPr>
              <p:cNvPr id="93" name="直接连接符 92"/>
              <p:cNvCxnSpPr>
                <a:cxnSpLocks noChangeShapeType="1"/>
              </p:cNvCxnSpPr>
              <p:nvPr/>
            </p:nvCxnSpPr>
            <p:spPr bwMode="auto">
              <a:xfrm>
                <a:off x="1454703" y="1174124"/>
                <a:ext cx="0" cy="520711"/>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cxnSp>
            <p:nvCxnSpPr>
              <p:cNvPr id="94" name="直接连接符 93"/>
              <p:cNvCxnSpPr>
                <a:cxnSpLocks noChangeShapeType="1"/>
              </p:cNvCxnSpPr>
              <p:nvPr/>
            </p:nvCxnSpPr>
            <p:spPr bwMode="auto">
              <a:xfrm>
                <a:off x="1442303" y="1174124"/>
                <a:ext cx="933302" cy="491310"/>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cxnSp>
            <p:nvCxnSpPr>
              <p:cNvPr id="95" name="直接连接符 94"/>
              <p:cNvCxnSpPr>
                <a:cxnSpLocks noChangeShapeType="1"/>
              </p:cNvCxnSpPr>
              <p:nvPr/>
            </p:nvCxnSpPr>
            <p:spPr bwMode="auto">
              <a:xfrm flipH="1">
                <a:off x="476601" y="1190824"/>
                <a:ext cx="965702" cy="462609"/>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grpSp>
            <p:nvGrpSpPr>
              <p:cNvPr id="96" name="组合 95"/>
              <p:cNvGrpSpPr/>
              <p:nvPr/>
            </p:nvGrpSpPr>
            <p:grpSpPr bwMode="auto">
              <a:xfrm>
                <a:off x="1071902" y="2349748"/>
                <a:ext cx="828702" cy="327552"/>
                <a:chOff x="0" y="0"/>
                <a:chExt cx="8292" cy="3281"/>
              </a:xfrm>
            </p:grpSpPr>
            <p:sp>
              <p:nvSpPr>
                <p:cNvPr id="109" name="矩形: 圆角 108"/>
                <p:cNvSpPr>
                  <a:spLocks noChangeArrowheads="1"/>
                </p:cNvSpPr>
                <p:nvPr/>
              </p:nvSpPr>
              <p:spPr bwMode="auto">
                <a:xfrm>
                  <a:off x="0" y="0"/>
                  <a:ext cx="8292" cy="2958"/>
                </a:xfrm>
                <a:prstGeom prst="roundRect">
                  <a:avLst>
                    <a:gd name="adj" fmla="val 16667"/>
                  </a:avLst>
                </a:prstGeom>
                <a:noFill/>
                <a:ln w="12700">
                  <a:solidFill>
                    <a:schemeClr val="tx1">
                      <a:lumMod val="100000"/>
                      <a:lumOff val="0"/>
                    </a:schemeClr>
                  </a:solidFill>
                  <a:miter lim="800000"/>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zh-CN" altLang="en-US"/>
                </a:p>
              </p:txBody>
            </p:sp>
            <p:sp>
              <p:nvSpPr>
                <p:cNvPr id="110" name="文本框 3"/>
                <p:cNvSpPr txBox="1">
                  <a:spLocks noChangeArrowheads="1"/>
                </p:cNvSpPr>
                <p:nvPr/>
              </p:nvSpPr>
              <p:spPr bwMode="auto">
                <a:xfrm>
                  <a:off x="456" y="636"/>
                  <a:ext cx="7537" cy="2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400" kern="100" dirty="0">
                      <a:solidFill>
                        <a:srgbClr val="000000"/>
                      </a:solidFill>
                      <a:latin typeface="等线" panose="02010600030101010101" pitchFamily="2" charset="-122"/>
                      <a:cs typeface="Times New Roman" panose="02020603050405020304" pitchFamily="18" charset="0"/>
                    </a:rPr>
                    <a:t>触感</a:t>
                  </a:r>
                  <a:r>
                    <a:rPr lang="en-US" sz="1400" kern="100" dirty="0">
                      <a:solidFill>
                        <a:srgbClr val="000000"/>
                      </a:solidFill>
                      <a:latin typeface="等线" panose="02010600030101010101" pitchFamily="2" charset="-122"/>
                      <a:cs typeface="Times New Roman" panose="02020603050405020304" pitchFamily="18" charset="0"/>
                    </a:rPr>
                    <a:t>=</a:t>
                  </a:r>
                  <a:r>
                    <a:rPr lang="zh-CN" altLang="en-US" sz="1400" kern="100" dirty="0">
                      <a:solidFill>
                        <a:srgbClr val="000000"/>
                      </a:solidFill>
                      <a:latin typeface="等线" panose="02010600030101010101" pitchFamily="2" charset="-122"/>
                      <a:cs typeface="Times New Roman" panose="02020603050405020304" pitchFamily="18" charset="0"/>
                    </a:rPr>
                    <a:t>？</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grpSp>
          <p:cxnSp>
            <p:nvCxnSpPr>
              <p:cNvPr id="97" name="直接连接符 96"/>
              <p:cNvCxnSpPr>
                <a:cxnSpLocks noChangeShapeType="1"/>
              </p:cNvCxnSpPr>
              <p:nvPr/>
            </p:nvCxnSpPr>
            <p:spPr bwMode="auto">
              <a:xfrm flipH="1">
                <a:off x="657901" y="2000741"/>
                <a:ext cx="796802" cy="349007"/>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cxnSp>
            <p:nvCxnSpPr>
              <p:cNvPr id="98" name="直接连接符 97"/>
              <p:cNvCxnSpPr>
                <a:cxnSpLocks noChangeShapeType="1"/>
              </p:cNvCxnSpPr>
              <p:nvPr/>
            </p:nvCxnSpPr>
            <p:spPr bwMode="auto">
              <a:xfrm>
                <a:off x="1486303" y="1996441"/>
                <a:ext cx="1013002" cy="343007"/>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cxnSp>
            <p:nvCxnSpPr>
              <p:cNvPr id="99" name="直接连接符 98"/>
              <p:cNvCxnSpPr>
                <a:cxnSpLocks noChangeShapeType="1"/>
              </p:cNvCxnSpPr>
              <p:nvPr/>
            </p:nvCxnSpPr>
            <p:spPr bwMode="auto">
              <a:xfrm flipH="1">
                <a:off x="1015302" y="2645054"/>
                <a:ext cx="473601" cy="518611"/>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cxnSp>
            <p:nvCxnSpPr>
              <p:cNvPr id="100" name="直接连接符 99"/>
              <p:cNvCxnSpPr>
                <a:cxnSpLocks noChangeShapeType="1"/>
              </p:cNvCxnSpPr>
              <p:nvPr/>
            </p:nvCxnSpPr>
            <p:spPr bwMode="auto">
              <a:xfrm>
                <a:off x="1486303" y="2644854"/>
                <a:ext cx="454501" cy="518011"/>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sp>
            <p:nvSpPr>
              <p:cNvPr id="101" name="椭圆 100"/>
              <p:cNvSpPr>
                <a:spLocks noChangeArrowheads="1"/>
              </p:cNvSpPr>
              <p:nvPr/>
            </p:nvSpPr>
            <p:spPr bwMode="auto">
              <a:xfrm>
                <a:off x="2913907" y="1690134"/>
                <a:ext cx="725701" cy="381008"/>
              </a:xfrm>
              <a:prstGeom prst="ellipse">
                <a:avLst/>
              </a:prstGeom>
              <a:solidFill>
                <a:schemeClr val="bg1">
                  <a:lumMod val="85000"/>
                  <a:lumOff val="0"/>
                </a:schemeClr>
              </a:solidFill>
              <a:ln w="12700">
                <a:solidFill>
                  <a:schemeClr val="tx1">
                    <a:lumMod val="100000"/>
                    <a:lumOff val="0"/>
                  </a:schemeClr>
                </a:solidFill>
                <a:miter lim="800000"/>
              </a:ln>
            </p:spPr>
            <p:txBody>
              <a:bodyPr rot="0" vert="horz" wrap="square" lIns="91440" tIns="45720" rIns="91440" bIns="45720" anchor="ctr" anchorCtr="0" upright="1">
                <a:noAutofit/>
              </a:bodyPr>
              <a:lstStyle/>
              <a:p>
                <a:pPr algn="ctr"/>
                <a:r>
                  <a:rPr lang="zh-CN" altLang="en-US" sz="1400" kern="100" dirty="0">
                    <a:latin typeface="等线" panose="02010600030101010101" pitchFamily="2" charset="-122"/>
                    <a:cs typeface="Times New Roman" panose="02020603050405020304" pitchFamily="18" charset="0"/>
                  </a:rPr>
                  <a:t>好瓜</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02" name="椭圆 101"/>
              <p:cNvSpPr>
                <a:spLocks noChangeArrowheads="1"/>
              </p:cNvSpPr>
              <p:nvPr/>
            </p:nvSpPr>
            <p:spPr bwMode="auto">
              <a:xfrm>
                <a:off x="3836807" y="1676834"/>
                <a:ext cx="725701" cy="398508"/>
              </a:xfrm>
              <a:prstGeom prst="ellipse">
                <a:avLst/>
              </a:prstGeom>
              <a:solidFill>
                <a:schemeClr val="bg1">
                  <a:lumMod val="85000"/>
                  <a:lumOff val="0"/>
                </a:schemeClr>
              </a:solidFill>
              <a:ln w="12700">
                <a:solidFill>
                  <a:schemeClr val="tx1">
                    <a:lumMod val="100000"/>
                    <a:lumOff val="0"/>
                  </a:schemeClr>
                </a:solidFill>
                <a:miter lim="800000"/>
              </a:ln>
            </p:spPr>
            <p:txBody>
              <a:bodyPr rot="0" vert="horz" wrap="square" lIns="91440" tIns="45720" rIns="91440" bIns="45720" anchor="ctr" anchorCtr="0" upright="1">
                <a:noAutofit/>
              </a:bodyPr>
              <a:lstStyle/>
              <a:p>
                <a:pPr algn="ctr"/>
                <a:r>
                  <a:rPr lang="zh-CN" altLang="en-US" sz="1400" kern="100" dirty="0">
                    <a:latin typeface="等线" panose="02010600030101010101" pitchFamily="2" charset="-122"/>
                    <a:cs typeface="Times New Roman" panose="02020603050405020304" pitchFamily="18" charset="0"/>
                  </a:rPr>
                  <a:t>坏瓜</a:t>
                </a:r>
                <a:endParaRPr lang="zh-CN" altLang="en-US" sz="1400" kern="100" dirty="0">
                  <a:latin typeface="等线" panose="02010600030101010101" pitchFamily="2" charset="-122"/>
                  <a:ea typeface="等线" panose="02010600030101010101" pitchFamily="2" charset="-122"/>
                  <a:cs typeface="Times New Roman" panose="02020603050405020304" pitchFamily="18" charset="0"/>
                </a:endParaRPr>
              </a:p>
            </p:txBody>
          </p:sp>
          <p:cxnSp>
            <p:nvCxnSpPr>
              <p:cNvPr id="103" name="直接连接符 102"/>
              <p:cNvCxnSpPr>
                <a:cxnSpLocks noChangeShapeType="1"/>
              </p:cNvCxnSpPr>
              <p:nvPr/>
            </p:nvCxnSpPr>
            <p:spPr bwMode="auto">
              <a:xfrm flipH="1">
                <a:off x="3257506" y="1192724"/>
                <a:ext cx="331001" cy="502210"/>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cxnSp>
            <p:nvCxnSpPr>
              <p:cNvPr id="104" name="直接连接符 103"/>
              <p:cNvCxnSpPr>
                <a:cxnSpLocks noChangeShapeType="1"/>
              </p:cNvCxnSpPr>
              <p:nvPr/>
            </p:nvCxnSpPr>
            <p:spPr bwMode="auto">
              <a:xfrm>
                <a:off x="3588507" y="1190824"/>
                <a:ext cx="580001" cy="498410"/>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sp>
            <p:nvSpPr>
              <p:cNvPr id="105" name="文本框 168"/>
              <p:cNvSpPr txBox="1">
                <a:spLocks noChangeArrowheads="1"/>
              </p:cNvSpPr>
              <p:nvPr/>
            </p:nvSpPr>
            <p:spPr bwMode="auto">
              <a:xfrm>
                <a:off x="525601" y="2046842"/>
                <a:ext cx="499401" cy="26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kern="100">
                    <a:latin typeface="等线" panose="02010600030101010101" pitchFamily="2" charset="-122"/>
                    <a:cs typeface="Times New Roman" panose="02020603050405020304" pitchFamily="18" charset="0"/>
                  </a:rPr>
                  <a:t>青绿</a:t>
                </a:r>
                <a:endParaRPr lang="zh-CN" altLang="en-US" sz="12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106" name="文本框 170"/>
              <p:cNvSpPr txBox="1">
                <a:spLocks noChangeArrowheads="1"/>
              </p:cNvSpPr>
              <p:nvPr/>
            </p:nvSpPr>
            <p:spPr bwMode="auto">
              <a:xfrm>
                <a:off x="1413703" y="2071342"/>
                <a:ext cx="551401" cy="25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kern="100">
                    <a:latin typeface="等线" panose="02010600030101010101" pitchFamily="2" charset="-122"/>
                    <a:cs typeface="Times New Roman" panose="02020603050405020304" pitchFamily="18" charset="0"/>
                  </a:rPr>
                  <a:t>乌黑</a:t>
                </a:r>
                <a:endParaRPr lang="zh-CN" altLang="en-US" sz="1200" kern="100">
                  <a:latin typeface="等线" panose="02010600030101010101" pitchFamily="2" charset="-122"/>
                  <a:ea typeface="等线" panose="02010600030101010101" pitchFamily="2" charset="-122"/>
                  <a:cs typeface="Times New Roman" panose="02020603050405020304" pitchFamily="18" charset="0"/>
                </a:endParaRPr>
              </a:p>
            </p:txBody>
          </p:sp>
          <p:sp>
            <p:nvSpPr>
              <p:cNvPr id="107" name="文本框 352"/>
              <p:cNvSpPr txBox="1">
                <a:spLocks noChangeArrowheads="1"/>
              </p:cNvSpPr>
              <p:nvPr/>
            </p:nvSpPr>
            <p:spPr bwMode="auto">
              <a:xfrm>
                <a:off x="2084704" y="2035141"/>
                <a:ext cx="500101" cy="26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kern="100">
                    <a:latin typeface="等线" panose="02010600030101010101" pitchFamily="2" charset="-122"/>
                    <a:cs typeface="Times New Roman" panose="02020603050405020304" pitchFamily="18" charset="0"/>
                  </a:rPr>
                  <a:t>浅白</a:t>
                </a:r>
                <a:endParaRPr lang="zh-CN" altLang="en-US" sz="1200" kern="100">
                  <a:latin typeface="等线" panose="02010600030101010101" pitchFamily="2" charset="-122"/>
                  <a:ea typeface="等线" panose="02010600030101010101" pitchFamily="2" charset="-122"/>
                  <a:cs typeface="Times New Roman" panose="02020603050405020304" pitchFamily="18" charset="0"/>
                </a:endParaRPr>
              </a:p>
            </p:txBody>
          </p:sp>
          <p:cxnSp>
            <p:nvCxnSpPr>
              <p:cNvPr id="108" name="直接连接符 107"/>
              <p:cNvCxnSpPr>
                <a:cxnSpLocks noChangeShapeType="1"/>
              </p:cNvCxnSpPr>
              <p:nvPr/>
            </p:nvCxnSpPr>
            <p:spPr bwMode="auto">
              <a:xfrm>
                <a:off x="1473703" y="1990040"/>
                <a:ext cx="0" cy="349407"/>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grpSp>
        <p:sp>
          <p:nvSpPr>
            <p:cNvPr id="119" name="矩形 118"/>
            <p:cNvSpPr/>
            <p:nvPr/>
          </p:nvSpPr>
          <p:spPr>
            <a:xfrm>
              <a:off x="3604454" y="5198678"/>
              <a:ext cx="811415" cy="379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20" name="矩形 119"/>
            <p:cNvSpPr/>
            <p:nvPr/>
          </p:nvSpPr>
          <p:spPr>
            <a:xfrm>
              <a:off x="3044737" y="4080555"/>
              <a:ext cx="811415" cy="379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21" name="下箭头 19"/>
            <p:cNvSpPr/>
            <p:nvPr/>
          </p:nvSpPr>
          <p:spPr>
            <a:xfrm rot="17162483">
              <a:off x="3178390" y="5090729"/>
              <a:ext cx="288032" cy="614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893113"/>
            <a:ext cx="7894693" cy="2831224"/>
          </a:xfrm>
          <a:prstGeom prst="rect">
            <a:avLst/>
          </a:prstGeom>
          <a:noFill/>
          <a:ln w="3175">
            <a:solidFill>
              <a:schemeClr val="accent2"/>
            </a:solidFill>
          </a:ln>
        </p:spPr>
        <p:txBody>
          <a:bodyPr wrap="square" rtlCol="0">
            <a:spAutoFit/>
          </a:bodyPr>
          <a:lstStyle/>
          <a:p>
            <a:pPr marL="457200" indent="-457200">
              <a:lnSpc>
                <a:spcPct val="140000"/>
              </a:lnSpc>
              <a:buFont typeface="Wingdings" panose="05000000000000000000" pitchFamily="2" charset="2"/>
              <a:buChar char="Ø"/>
            </a:pPr>
            <a:r>
              <a:rPr lang="zh-CN" altLang="en-US" sz="2600" dirty="0"/>
              <a:t>可以根据专家经验画出决策树，但更科学的方法是从数据中学习得到决策树。</a:t>
            </a:r>
            <a:endParaRPr lang="en-US" altLang="zh-CN" sz="2600" dirty="0"/>
          </a:p>
          <a:p>
            <a:pPr marL="457200" indent="-457200">
              <a:lnSpc>
                <a:spcPct val="140000"/>
              </a:lnSpc>
              <a:buFont typeface="Wingdings" panose="05000000000000000000" pitchFamily="2" charset="2"/>
              <a:buChar char="Ø"/>
            </a:pPr>
            <a:r>
              <a:rPr lang="zh-CN" altLang="en-US" sz="2600" dirty="0"/>
              <a:t>假设有一批西瓜，已知每个西瓜的色泽、根蒂、敲声、纹理、脐部、触感，并已知每个西瓜是好瓜还是坏瓜，其特征数据和标签如下表所示。</a:t>
            </a:r>
            <a:endParaRPr lang="en-US" altLang="zh-CN" sz="26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决策树的生成</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grpId="0" nodeType="after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nodeType="withEffect">
                                  <p:stCondLst>
                                    <p:cond delay="100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1000"/>
                                        <p:tgtEl>
                                          <p:spTgt spid="1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fade">
                                      <p:cBhvr>
                                        <p:cTn id="21" dur="10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graphicFrame>
        <p:nvGraphicFramePr>
          <p:cNvPr id="2" name="表格 2"/>
          <p:cNvGraphicFramePr>
            <a:graphicFrameLocks noGrp="1"/>
          </p:cNvGraphicFramePr>
          <p:nvPr/>
        </p:nvGraphicFramePr>
        <p:xfrm>
          <a:off x="581891" y="974437"/>
          <a:ext cx="8243456" cy="5486400"/>
        </p:xfrm>
        <a:graphic>
          <a:graphicData uri="http://schemas.openxmlformats.org/drawingml/2006/table">
            <a:tbl>
              <a:tblPr firstRow="1" bandRow="1">
                <a:tableStyleId>{5C22544A-7EE6-4342-B048-85BDC9FD1C3A}</a:tableStyleId>
              </a:tblPr>
              <a:tblGrid>
                <a:gridCol w="1030432"/>
                <a:gridCol w="1030432"/>
                <a:gridCol w="1030432"/>
                <a:gridCol w="1030432"/>
                <a:gridCol w="1030432"/>
                <a:gridCol w="1030432"/>
                <a:gridCol w="1030432"/>
                <a:gridCol w="1030432"/>
              </a:tblGrid>
              <a:tr h="294153">
                <a:tc>
                  <a:txBody>
                    <a:bodyPr/>
                    <a:lstStyle/>
                    <a:p>
                      <a:pPr algn="ctr"/>
                      <a:r>
                        <a:rPr lang="zh-CN" altLang="en-US" b="0" dirty="0"/>
                        <a:t>编号</a:t>
                      </a:r>
                      <a:endParaRPr lang="zh-CN" altLang="en-US" b="0" dirty="0"/>
                    </a:p>
                  </a:txBody>
                  <a:tcPr/>
                </a:tc>
                <a:tc>
                  <a:txBody>
                    <a:bodyPr/>
                    <a:lstStyle/>
                    <a:p>
                      <a:pPr algn="ctr"/>
                      <a:r>
                        <a:rPr lang="zh-CN" altLang="en-US" b="0" dirty="0"/>
                        <a:t>色泽</a:t>
                      </a:r>
                      <a:endParaRPr lang="zh-CN" altLang="en-US" b="0" dirty="0"/>
                    </a:p>
                  </a:txBody>
                  <a:tcPr/>
                </a:tc>
                <a:tc>
                  <a:txBody>
                    <a:bodyPr/>
                    <a:lstStyle/>
                    <a:p>
                      <a:pPr algn="ctr"/>
                      <a:r>
                        <a:rPr lang="zh-CN" altLang="en-US" b="0" dirty="0"/>
                        <a:t>根蒂</a:t>
                      </a:r>
                      <a:endParaRPr lang="zh-CN" altLang="en-US" b="0" dirty="0"/>
                    </a:p>
                  </a:txBody>
                  <a:tcPr/>
                </a:tc>
                <a:tc>
                  <a:txBody>
                    <a:bodyPr/>
                    <a:lstStyle/>
                    <a:p>
                      <a:pPr algn="ctr"/>
                      <a:r>
                        <a:rPr lang="zh-CN" altLang="en-US" b="0" dirty="0"/>
                        <a:t>敲声</a:t>
                      </a:r>
                      <a:endParaRPr lang="zh-CN" altLang="en-US" b="0" dirty="0"/>
                    </a:p>
                  </a:txBody>
                  <a:tcPr/>
                </a:tc>
                <a:tc>
                  <a:txBody>
                    <a:bodyPr/>
                    <a:lstStyle/>
                    <a:p>
                      <a:pPr algn="ctr"/>
                      <a:r>
                        <a:rPr lang="zh-CN" altLang="en-US" b="0" dirty="0"/>
                        <a:t>纹理</a:t>
                      </a:r>
                      <a:endParaRPr lang="zh-CN" altLang="en-US" b="0" dirty="0"/>
                    </a:p>
                  </a:txBody>
                  <a:tcPr/>
                </a:tc>
                <a:tc>
                  <a:txBody>
                    <a:bodyPr/>
                    <a:lstStyle/>
                    <a:p>
                      <a:pPr algn="ctr"/>
                      <a:r>
                        <a:rPr lang="zh-CN" altLang="en-US" b="0" dirty="0"/>
                        <a:t>脐部</a:t>
                      </a:r>
                      <a:endParaRPr lang="zh-CN" altLang="en-US" b="0" dirty="0"/>
                    </a:p>
                  </a:txBody>
                  <a:tcPr/>
                </a:tc>
                <a:tc>
                  <a:txBody>
                    <a:bodyPr/>
                    <a:lstStyle/>
                    <a:p>
                      <a:pPr algn="ctr"/>
                      <a:r>
                        <a:rPr lang="zh-CN" altLang="en-US" b="0" dirty="0"/>
                        <a:t>触感</a:t>
                      </a:r>
                      <a:endParaRPr lang="zh-CN" altLang="en-US" b="0" dirty="0"/>
                    </a:p>
                  </a:txBody>
                  <a:tcPr/>
                </a:tc>
                <a:tc>
                  <a:txBody>
                    <a:bodyPr/>
                    <a:lstStyle/>
                    <a:p>
                      <a:pPr algn="ctr"/>
                      <a:r>
                        <a:rPr lang="zh-CN" altLang="en-US" b="0" dirty="0"/>
                        <a:t>好瓜</a:t>
                      </a:r>
                      <a:endParaRPr lang="zh-CN" altLang="en-US" b="0" dirty="0"/>
                    </a:p>
                  </a:txBody>
                  <a:tcPr/>
                </a:tc>
              </a:tr>
              <a:tr h="294153">
                <a:tc>
                  <a:txBody>
                    <a:bodyPr/>
                    <a:lstStyle/>
                    <a:p>
                      <a:pPr algn="ctr"/>
                      <a:r>
                        <a:rPr lang="en-US" altLang="zh-CN" b="0" dirty="0"/>
                        <a:t>1</a:t>
                      </a:r>
                      <a:endParaRPr lang="zh-CN" altLang="en-US" b="0" dirty="0"/>
                    </a:p>
                  </a:txBody>
                  <a:tcPr/>
                </a:tc>
                <a:tc>
                  <a:txBody>
                    <a:bodyPr/>
                    <a:lstStyle/>
                    <a:p>
                      <a:pPr algn="ctr"/>
                      <a:r>
                        <a:rPr lang="zh-CN" altLang="en-US" b="0" dirty="0"/>
                        <a:t>青绿</a:t>
                      </a:r>
                      <a:endParaRPr lang="zh-CN" altLang="en-US" b="0" dirty="0"/>
                    </a:p>
                  </a:txBody>
                  <a:tcPr/>
                </a:tc>
                <a:tc>
                  <a:txBody>
                    <a:bodyPr/>
                    <a:lstStyle/>
                    <a:p>
                      <a:pPr algn="ctr"/>
                      <a:r>
                        <a:rPr lang="zh-CN" altLang="en-US" b="0" dirty="0"/>
                        <a:t>蜷缩</a:t>
                      </a:r>
                      <a:endParaRPr lang="zh-CN" altLang="en-US" b="0" dirty="0"/>
                    </a:p>
                  </a:txBody>
                  <a:tcPr/>
                </a:tc>
                <a:tc>
                  <a:txBody>
                    <a:bodyPr/>
                    <a:lstStyle/>
                    <a:p>
                      <a:pPr algn="ctr"/>
                      <a:r>
                        <a:rPr lang="zh-CN" altLang="en-US" b="0" dirty="0"/>
                        <a:t>浊响</a:t>
                      </a:r>
                      <a:endParaRPr lang="zh-CN" altLang="en-US" b="0" dirty="0"/>
                    </a:p>
                  </a:txBody>
                  <a:tcPr/>
                </a:tc>
                <a:tc>
                  <a:txBody>
                    <a:bodyPr/>
                    <a:lstStyle/>
                    <a:p>
                      <a:pPr algn="ctr"/>
                      <a:r>
                        <a:rPr lang="zh-CN" altLang="en-US" b="0" dirty="0"/>
                        <a:t>清晰</a:t>
                      </a:r>
                      <a:endParaRPr lang="zh-CN" altLang="en-US" b="0" dirty="0"/>
                    </a:p>
                  </a:txBody>
                  <a:tcPr/>
                </a:tc>
                <a:tc>
                  <a:txBody>
                    <a:bodyPr/>
                    <a:lstStyle/>
                    <a:p>
                      <a:pPr algn="ctr"/>
                      <a:r>
                        <a:rPr lang="zh-CN" altLang="en-US" b="0" dirty="0"/>
                        <a:t>凹陷</a:t>
                      </a:r>
                      <a:endParaRPr lang="zh-CN" altLang="en-US" b="0" dirty="0"/>
                    </a:p>
                  </a:txBody>
                  <a:tcPr/>
                </a:tc>
                <a:tc>
                  <a:txBody>
                    <a:bodyPr/>
                    <a:lstStyle/>
                    <a:p>
                      <a:pPr algn="ctr"/>
                      <a:r>
                        <a:rPr lang="zh-CN" altLang="en-US" b="0" dirty="0"/>
                        <a:t>硬滑</a:t>
                      </a:r>
                      <a:endParaRPr lang="zh-CN" altLang="en-US" b="0" dirty="0"/>
                    </a:p>
                  </a:txBody>
                  <a:tcPr/>
                </a:tc>
                <a:tc>
                  <a:txBody>
                    <a:bodyPr/>
                    <a:lstStyle/>
                    <a:p>
                      <a:pPr algn="ctr"/>
                      <a:r>
                        <a:rPr lang="zh-CN" altLang="en-US" b="0" dirty="0"/>
                        <a:t>是</a:t>
                      </a:r>
                      <a:endParaRPr lang="zh-CN" altLang="en-US" b="0" dirty="0"/>
                    </a:p>
                  </a:txBody>
                  <a:tcPr/>
                </a:tc>
              </a:tr>
              <a:tr h="294153">
                <a:tc>
                  <a:txBody>
                    <a:bodyPr/>
                    <a:lstStyle/>
                    <a:p>
                      <a:pPr algn="ctr"/>
                      <a:r>
                        <a:rPr lang="en-US" altLang="zh-CN" b="0" dirty="0"/>
                        <a:t>2</a:t>
                      </a:r>
                      <a:endParaRPr lang="zh-CN" altLang="en-US" b="0" dirty="0"/>
                    </a:p>
                  </a:txBody>
                  <a:tcPr/>
                </a:tc>
                <a:tc>
                  <a:txBody>
                    <a:bodyPr/>
                    <a:lstStyle/>
                    <a:p>
                      <a:pPr algn="ctr"/>
                      <a:r>
                        <a:rPr lang="zh-CN" altLang="en-US" b="0" dirty="0"/>
                        <a:t>乌黑</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蜷缩</a:t>
                      </a:r>
                      <a:endParaRPr lang="zh-CN" altLang="en-US" b="0" dirty="0"/>
                    </a:p>
                  </a:txBody>
                  <a:tcPr/>
                </a:tc>
                <a:tc>
                  <a:txBody>
                    <a:bodyPr/>
                    <a:lstStyle/>
                    <a:p>
                      <a:pPr algn="ctr"/>
                      <a:r>
                        <a:rPr lang="zh-CN" altLang="en-US" b="0" dirty="0"/>
                        <a:t>沉闷</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清晰</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凹陷</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硬滑</a:t>
                      </a:r>
                      <a:endParaRPr lang="zh-CN" altLang="en-US" b="0" dirty="0"/>
                    </a:p>
                  </a:txBody>
                  <a:tcPr/>
                </a:tc>
                <a:tc>
                  <a:txBody>
                    <a:bodyPr/>
                    <a:lstStyle/>
                    <a:p>
                      <a:pPr algn="ctr"/>
                      <a:r>
                        <a:rPr lang="zh-CN" altLang="en-US" b="0" dirty="0"/>
                        <a:t>是</a:t>
                      </a:r>
                      <a:endParaRPr lang="zh-CN" altLang="en-US" b="0" dirty="0"/>
                    </a:p>
                  </a:txBody>
                  <a:tcPr/>
                </a:tc>
              </a:tr>
              <a:tr h="294153">
                <a:tc>
                  <a:txBody>
                    <a:bodyPr/>
                    <a:lstStyle/>
                    <a:p>
                      <a:pPr algn="ctr"/>
                      <a:r>
                        <a:rPr lang="en-US" altLang="zh-CN" b="0" dirty="0"/>
                        <a:t>3</a:t>
                      </a:r>
                      <a:endParaRPr lang="zh-CN" altLang="en-US" b="0" dirty="0"/>
                    </a:p>
                  </a:txBody>
                  <a:tcPr/>
                </a:tc>
                <a:tc>
                  <a:txBody>
                    <a:bodyPr/>
                    <a:lstStyle/>
                    <a:p>
                      <a:pPr algn="ctr"/>
                      <a:r>
                        <a:rPr lang="zh-CN" altLang="en-US" b="0" dirty="0"/>
                        <a:t>乌黑</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蜷缩</a:t>
                      </a:r>
                      <a:endParaRPr lang="zh-CN" altLang="en-US" b="0" dirty="0"/>
                    </a:p>
                  </a:txBody>
                  <a:tcPr/>
                </a:tc>
                <a:tc>
                  <a:txBody>
                    <a:bodyPr/>
                    <a:lstStyle/>
                    <a:p>
                      <a:pPr algn="ctr"/>
                      <a:r>
                        <a:rPr lang="zh-CN" altLang="en-US" b="0" dirty="0"/>
                        <a:t>浊响</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清晰</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凹陷</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硬滑</a:t>
                      </a:r>
                      <a:endParaRPr lang="zh-CN" altLang="en-US" b="0" dirty="0"/>
                    </a:p>
                  </a:txBody>
                  <a:tcPr/>
                </a:tc>
                <a:tc>
                  <a:txBody>
                    <a:bodyPr/>
                    <a:lstStyle/>
                    <a:p>
                      <a:pPr algn="ctr"/>
                      <a:r>
                        <a:rPr lang="zh-CN" altLang="en-US" b="0" dirty="0"/>
                        <a:t>是</a:t>
                      </a:r>
                      <a:endParaRPr lang="zh-CN" altLang="en-US" b="0" dirty="0"/>
                    </a:p>
                  </a:txBody>
                  <a:tcPr/>
                </a:tc>
              </a:tr>
              <a:tr h="294153">
                <a:tc>
                  <a:txBody>
                    <a:bodyPr/>
                    <a:lstStyle/>
                    <a:p>
                      <a:pPr algn="ctr"/>
                      <a:r>
                        <a:rPr lang="en-US" altLang="zh-CN" b="0" dirty="0"/>
                        <a:t>4</a:t>
                      </a:r>
                      <a:endParaRPr lang="zh-CN" altLang="en-US" b="0" dirty="0"/>
                    </a:p>
                  </a:txBody>
                  <a:tcPr/>
                </a:tc>
                <a:tc>
                  <a:txBody>
                    <a:bodyPr/>
                    <a:lstStyle/>
                    <a:p>
                      <a:pPr algn="ctr"/>
                      <a:r>
                        <a:rPr lang="zh-CN" altLang="en-US" b="0" dirty="0"/>
                        <a:t>青绿</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蜷缩</a:t>
                      </a:r>
                      <a:endParaRPr lang="zh-CN" altLang="en-US" b="0" dirty="0"/>
                    </a:p>
                  </a:txBody>
                  <a:tcPr/>
                </a:tc>
                <a:tc>
                  <a:txBody>
                    <a:bodyPr/>
                    <a:lstStyle/>
                    <a:p>
                      <a:pPr algn="ctr"/>
                      <a:r>
                        <a:rPr lang="zh-CN" altLang="en-US" b="0" dirty="0"/>
                        <a:t>沉闷</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清晰</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凹陷</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硬滑</a:t>
                      </a:r>
                      <a:endParaRPr lang="zh-CN" altLang="en-US" b="0" dirty="0"/>
                    </a:p>
                  </a:txBody>
                  <a:tcPr/>
                </a:tc>
                <a:tc>
                  <a:txBody>
                    <a:bodyPr/>
                    <a:lstStyle/>
                    <a:p>
                      <a:pPr algn="ctr"/>
                      <a:r>
                        <a:rPr lang="zh-CN" altLang="en-US" b="0" dirty="0"/>
                        <a:t>是</a:t>
                      </a:r>
                      <a:endParaRPr lang="zh-CN" altLang="en-US" b="0" dirty="0"/>
                    </a:p>
                  </a:txBody>
                  <a:tcPr/>
                </a:tc>
              </a:tr>
              <a:tr h="294153">
                <a:tc>
                  <a:txBody>
                    <a:bodyPr/>
                    <a:lstStyle/>
                    <a:p>
                      <a:pPr algn="ctr"/>
                      <a:r>
                        <a:rPr lang="en-US" altLang="zh-CN" b="0" dirty="0"/>
                        <a:t>5</a:t>
                      </a:r>
                      <a:endParaRPr lang="zh-CN" altLang="en-US" b="0" dirty="0"/>
                    </a:p>
                  </a:txBody>
                  <a:tcPr/>
                </a:tc>
                <a:tc>
                  <a:txBody>
                    <a:bodyPr/>
                    <a:lstStyle/>
                    <a:p>
                      <a:pPr algn="ctr"/>
                      <a:r>
                        <a:rPr lang="zh-CN" altLang="en-US" b="0" dirty="0"/>
                        <a:t>浅白</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蜷缩</a:t>
                      </a:r>
                      <a:endParaRPr lang="zh-CN" altLang="en-US" b="0" dirty="0"/>
                    </a:p>
                  </a:txBody>
                  <a:tcPr/>
                </a:tc>
                <a:tc>
                  <a:txBody>
                    <a:bodyPr/>
                    <a:lstStyle/>
                    <a:p>
                      <a:pPr algn="ctr"/>
                      <a:r>
                        <a:rPr lang="zh-CN" altLang="en-US" b="0" dirty="0"/>
                        <a:t>浊响</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清晰</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凹陷</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硬滑</a:t>
                      </a:r>
                      <a:endParaRPr lang="zh-CN" altLang="en-US" b="0" dirty="0"/>
                    </a:p>
                  </a:txBody>
                  <a:tcPr/>
                </a:tc>
                <a:tc>
                  <a:txBody>
                    <a:bodyPr/>
                    <a:lstStyle/>
                    <a:p>
                      <a:pPr algn="ctr"/>
                      <a:r>
                        <a:rPr lang="zh-CN" altLang="en-US" b="0" dirty="0"/>
                        <a:t>是</a:t>
                      </a:r>
                      <a:endParaRPr lang="zh-CN" altLang="en-US" b="0" dirty="0"/>
                    </a:p>
                  </a:txBody>
                  <a:tcPr/>
                </a:tc>
              </a:tr>
              <a:tr h="294153">
                <a:tc>
                  <a:txBody>
                    <a:bodyPr/>
                    <a:lstStyle/>
                    <a:p>
                      <a:pPr algn="ctr"/>
                      <a:r>
                        <a:rPr lang="en-US" altLang="zh-CN" b="0" dirty="0"/>
                        <a:t>6</a:t>
                      </a:r>
                      <a:endParaRPr lang="zh-CN" altLang="en-US" b="0" dirty="0"/>
                    </a:p>
                  </a:txBody>
                  <a:tcPr/>
                </a:tc>
                <a:tc>
                  <a:txBody>
                    <a:bodyPr/>
                    <a:lstStyle/>
                    <a:p>
                      <a:pPr algn="ctr"/>
                      <a:r>
                        <a:rPr lang="zh-CN" altLang="en-US" b="0" dirty="0"/>
                        <a:t>青绿</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稍缩</a:t>
                      </a:r>
                      <a:endParaRPr lang="zh-CN" altLang="en-US" b="0" dirty="0"/>
                    </a:p>
                  </a:txBody>
                  <a:tcPr/>
                </a:tc>
                <a:tc>
                  <a:txBody>
                    <a:bodyPr/>
                    <a:lstStyle/>
                    <a:p>
                      <a:pPr algn="ctr"/>
                      <a:r>
                        <a:rPr lang="zh-CN" altLang="en-US" b="0" dirty="0"/>
                        <a:t>浊响</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清晰</a:t>
                      </a:r>
                      <a:endParaRPr lang="zh-CN" altLang="en-US" b="0" dirty="0"/>
                    </a:p>
                  </a:txBody>
                  <a:tcPr/>
                </a:tc>
                <a:tc>
                  <a:txBody>
                    <a:bodyPr/>
                    <a:lstStyle/>
                    <a:p>
                      <a:pPr algn="ctr"/>
                      <a:r>
                        <a:rPr lang="zh-CN" altLang="en-US" b="0" dirty="0"/>
                        <a:t>稍凹</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软粘</a:t>
                      </a:r>
                      <a:endParaRPr lang="zh-CN" altLang="en-US" b="0" dirty="0"/>
                    </a:p>
                  </a:txBody>
                  <a:tcPr/>
                </a:tc>
                <a:tc>
                  <a:txBody>
                    <a:bodyPr/>
                    <a:lstStyle/>
                    <a:p>
                      <a:pPr algn="ctr"/>
                      <a:r>
                        <a:rPr lang="zh-CN" altLang="en-US" b="0" dirty="0"/>
                        <a:t>是</a:t>
                      </a:r>
                      <a:endParaRPr lang="zh-CN" altLang="en-US" b="0" dirty="0"/>
                    </a:p>
                  </a:txBody>
                  <a:tcPr/>
                </a:tc>
              </a:tr>
              <a:tr h="294153">
                <a:tc>
                  <a:txBody>
                    <a:bodyPr/>
                    <a:lstStyle/>
                    <a:p>
                      <a:pPr algn="ctr"/>
                      <a:r>
                        <a:rPr lang="en-US" altLang="zh-CN" b="0" dirty="0"/>
                        <a:t>7</a:t>
                      </a:r>
                      <a:endParaRPr lang="zh-CN" altLang="en-US" b="0" dirty="0"/>
                    </a:p>
                  </a:txBody>
                  <a:tcPr/>
                </a:tc>
                <a:tc>
                  <a:txBody>
                    <a:bodyPr/>
                    <a:lstStyle/>
                    <a:p>
                      <a:pPr algn="ctr"/>
                      <a:r>
                        <a:rPr lang="zh-CN" altLang="en-US" b="0" dirty="0"/>
                        <a:t>乌黑</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稍缩</a:t>
                      </a:r>
                      <a:endParaRPr lang="zh-CN" altLang="en-US" b="0" dirty="0"/>
                    </a:p>
                  </a:txBody>
                  <a:tcPr/>
                </a:tc>
                <a:tc>
                  <a:txBody>
                    <a:bodyPr/>
                    <a:lstStyle/>
                    <a:p>
                      <a:pPr algn="ctr"/>
                      <a:r>
                        <a:rPr lang="zh-CN" altLang="en-US" b="0" dirty="0"/>
                        <a:t>浊响</a:t>
                      </a:r>
                      <a:endParaRPr lang="zh-CN" altLang="en-US" b="0" dirty="0"/>
                    </a:p>
                  </a:txBody>
                  <a:tcPr/>
                </a:tc>
                <a:tc>
                  <a:txBody>
                    <a:bodyPr/>
                    <a:lstStyle/>
                    <a:p>
                      <a:pPr algn="ctr"/>
                      <a:r>
                        <a:rPr lang="zh-CN" altLang="en-US" b="0" dirty="0"/>
                        <a:t>稍糊</a:t>
                      </a:r>
                      <a:endParaRPr lang="zh-CN" altLang="en-US" b="0" dirty="0"/>
                    </a:p>
                  </a:txBody>
                  <a:tcPr/>
                </a:tc>
                <a:tc>
                  <a:txBody>
                    <a:bodyPr/>
                    <a:lstStyle/>
                    <a:p>
                      <a:pPr algn="ctr"/>
                      <a:r>
                        <a:rPr lang="zh-CN" altLang="en-US" b="0" dirty="0"/>
                        <a:t>稍凹</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软粘</a:t>
                      </a:r>
                      <a:endParaRPr lang="zh-CN" altLang="en-US" b="0" dirty="0"/>
                    </a:p>
                  </a:txBody>
                  <a:tcPr/>
                </a:tc>
                <a:tc>
                  <a:txBody>
                    <a:bodyPr/>
                    <a:lstStyle/>
                    <a:p>
                      <a:pPr algn="ctr"/>
                      <a:r>
                        <a:rPr lang="zh-CN" altLang="en-US" b="0" dirty="0"/>
                        <a:t>是</a:t>
                      </a:r>
                      <a:endParaRPr lang="zh-CN" altLang="en-US" b="0" dirty="0"/>
                    </a:p>
                  </a:txBody>
                  <a:tcPr/>
                </a:tc>
              </a:tr>
              <a:tr h="294153">
                <a:tc>
                  <a:txBody>
                    <a:bodyPr/>
                    <a:lstStyle/>
                    <a:p>
                      <a:pPr algn="ctr"/>
                      <a:r>
                        <a:rPr lang="en-US" altLang="zh-CN" b="0" dirty="0"/>
                        <a:t>8</a:t>
                      </a:r>
                      <a:endParaRPr lang="zh-CN" altLang="en-US" b="0" dirty="0"/>
                    </a:p>
                  </a:txBody>
                  <a:tcPr/>
                </a:tc>
                <a:tc>
                  <a:txBody>
                    <a:bodyPr/>
                    <a:lstStyle/>
                    <a:p>
                      <a:pPr algn="ctr"/>
                      <a:r>
                        <a:rPr lang="zh-CN" altLang="en-US" b="0" dirty="0"/>
                        <a:t>乌黑</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稍缩</a:t>
                      </a:r>
                      <a:endParaRPr lang="zh-CN" altLang="en-US" b="0" dirty="0"/>
                    </a:p>
                  </a:txBody>
                  <a:tcPr/>
                </a:tc>
                <a:tc>
                  <a:txBody>
                    <a:bodyPr/>
                    <a:lstStyle/>
                    <a:p>
                      <a:pPr algn="ctr"/>
                      <a:r>
                        <a:rPr lang="zh-CN" altLang="en-US" b="0" dirty="0"/>
                        <a:t>浊响</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清晰</a:t>
                      </a:r>
                      <a:endParaRPr lang="zh-CN" altLang="en-US" b="0" dirty="0"/>
                    </a:p>
                  </a:txBody>
                  <a:tcPr/>
                </a:tc>
                <a:tc>
                  <a:txBody>
                    <a:bodyPr/>
                    <a:lstStyle/>
                    <a:p>
                      <a:pPr algn="ctr"/>
                      <a:r>
                        <a:rPr lang="zh-CN" altLang="en-US" b="0" dirty="0"/>
                        <a:t>稍凹</a:t>
                      </a:r>
                      <a:endParaRPr lang="zh-CN" altLang="en-US" b="0" dirty="0"/>
                    </a:p>
                  </a:txBody>
                  <a:tcPr/>
                </a:tc>
                <a:tc>
                  <a:txBody>
                    <a:bodyPr/>
                    <a:lstStyle/>
                    <a:p>
                      <a:pPr algn="ctr"/>
                      <a:r>
                        <a:rPr lang="zh-CN" altLang="en-US" b="0" dirty="0"/>
                        <a:t>硬滑</a:t>
                      </a:r>
                      <a:endParaRPr lang="zh-CN" altLang="en-US" b="0" dirty="0"/>
                    </a:p>
                  </a:txBody>
                  <a:tcPr/>
                </a:tc>
                <a:tc>
                  <a:txBody>
                    <a:bodyPr/>
                    <a:lstStyle/>
                    <a:p>
                      <a:pPr algn="ctr"/>
                      <a:r>
                        <a:rPr lang="zh-CN" altLang="en-US" b="0" dirty="0"/>
                        <a:t>是</a:t>
                      </a:r>
                      <a:endParaRPr lang="zh-CN" altLang="en-US" b="0" dirty="0"/>
                    </a:p>
                  </a:txBody>
                  <a:tcPr/>
                </a:tc>
              </a:tr>
              <a:tr h="294153">
                <a:tc>
                  <a:txBody>
                    <a:bodyPr/>
                    <a:lstStyle/>
                    <a:p>
                      <a:pPr algn="ctr"/>
                      <a:r>
                        <a:rPr lang="en-US" altLang="zh-CN" b="0" dirty="0"/>
                        <a:t>9</a:t>
                      </a:r>
                      <a:endParaRPr lang="zh-CN" altLang="en-US" b="0" dirty="0"/>
                    </a:p>
                  </a:txBody>
                  <a:tcPr/>
                </a:tc>
                <a:tc>
                  <a:txBody>
                    <a:bodyPr/>
                    <a:lstStyle/>
                    <a:p>
                      <a:pPr algn="ctr"/>
                      <a:r>
                        <a:rPr lang="zh-CN" altLang="en-US" b="0" dirty="0"/>
                        <a:t>乌黑</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稍缩</a:t>
                      </a:r>
                      <a:endParaRPr lang="zh-CN" altLang="en-US" b="0" dirty="0"/>
                    </a:p>
                  </a:txBody>
                  <a:tcPr/>
                </a:tc>
                <a:tc>
                  <a:txBody>
                    <a:bodyPr/>
                    <a:lstStyle/>
                    <a:p>
                      <a:pPr algn="ctr"/>
                      <a:r>
                        <a:rPr lang="zh-CN" altLang="en-US" b="0" dirty="0"/>
                        <a:t>沉闷</a:t>
                      </a:r>
                      <a:endParaRPr lang="zh-CN" altLang="en-US" b="0" dirty="0"/>
                    </a:p>
                  </a:txBody>
                  <a:tcPr/>
                </a:tc>
                <a:tc>
                  <a:txBody>
                    <a:bodyPr/>
                    <a:lstStyle/>
                    <a:p>
                      <a:pPr algn="ctr"/>
                      <a:r>
                        <a:rPr lang="zh-CN" altLang="en-US" b="0" dirty="0"/>
                        <a:t>稍糊</a:t>
                      </a:r>
                      <a:endParaRPr lang="zh-CN" altLang="en-US" b="0" dirty="0"/>
                    </a:p>
                  </a:txBody>
                  <a:tcPr/>
                </a:tc>
                <a:tc>
                  <a:txBody>
                    <a:bodyPr/>
                    <a:lstStyle/>
                    <a:p>
                      <a:pPr algn="ctr"/>
                      <a:r>
                        <a:rPr lang="zh-CN" altLang="en-US" b="0" dirty="0"/>
                        <a:t>稍凹</a:t>
                      </a:r>
                      <a:endParaRPr lang="zh-CN" altLang="en-US" b="0" dirty="0"/>
                    </a:p>
                  </a:txBody>
                  <a:tcPr/>
                </a:tc>
                <a:tc>
                  <a:txBody>
                    <a:bodyPr/>
                    <a:lstStyle/>
                    <a:p>
                      <a:pPr algn="ctr"/>
                      <a:r>
                        <a:rPr lang="zh-CN" altLang="en-US" b="0" dirty="0"/>
                        <a:t>硬滑</a:t>
                      </a:r>
                      <a:endParaRPr lang="zh-CN" altLang="en-US" b="0" dirty="0"/>
                    </a:p>
                  </a:txBody>
                  <a:tcPr/>
                </a:tc>
                <a:tc>
                  <a:txBody>
                    <a:bodyPr/>
                    <a:lstStyle/>
                    <a:p>
                      <a:pPr algn="ctr"/>
                      <a:r>
                        <a:rPr lang="zh-CN" altLang="en-US" b="0" dirty="0"/>
                        <a:t>否</a:t>
                      </a:r>
                      <a:endParaRPr lang="zh-CN" altLang="en-US" b="0" dirty="0"/>
                    </a:p>
                  </a:txBody>
                  <a:tcPr/>
                </a:tc>
              </a:tr>
              <a:tr h="294153">
                <a:tc>
                  <a:txBody>
                    <a:bodyPr/>
                    <a:lstStyle/>
                    <a:p>
                      <a:pPr algn="ctr"/>
                      <a:r>
                        <a:rPr lang="en-US" altLang="zh-CN" b="0" dirty="0"/>
                        <a:t>10</a:t>
                      </a:r>
                      <a:endParaRPr lang="zh-CN" altLang="en-US" b="0" dirty="0"/>
                    </a:p>
                  </a:txBody>
                  <a:tcPr/>
                </a:tc>
                <a:tc>
                  <a:txBody>
                    <a:bodyPr/>
                    <a:lstStyle/>
                    <a:p>
                      <a:pPr algn="ctr"/>
                      <a:r>
                        <a:rPr lang="zh-CN" altLang="en-US" b="0" dirty="0"/>
                        <a:t>青绿</a:t>
                      </a:r>
                      <a:endParaRPr lang="zh-CN" altLang="en-US" b="0" dirty="0"/>
                    </a:p>
                  </a:txBody>
                  <a:tcPr/>
                </a:tc>
                <a:tc>
                  <a:txBody>
                    <a:bodyPr/>
                    <a:lstStyle/>
                    <a:p>
                      <a:pPr algn="ctr"/>
                      <a:r>
                        <a:rPr lang="zh-CN" altLang="en-US" b="0" dirty="0"/>
                        <a:t>硬挺</a:t>
                      </a:r>
                      <a:endParaRPr lang="zh-CN" altLang="en-US" b="0" dirty="0"/>
                    </a:p>
                  </a:txBody>
                  <a:tcPr/>
                </a:tc>
                <a:tc>
                  <a:txBody>
                    <a:bodyPr/>
                    <a:lstStyle/>
                    <a:p>
                      <a:pPr algn="ctr"/>
                      <a:r>
                        <a:rPr lang="zh-CN" altLang="en-US" b="0" dirty="0"/>
                        <a:t>清脆</a:t>
                      </a:r>
                      <a:endParaRPr lang="zh-CN" altLang="en-US" b="0" dirty="0"/>
                    </a:p>
                  </a:txBody>
                  <a:tcPr/>
                </a:tc>
                <a:tc>
                  <a:txBody>
                    <a:bodyPr/>
                    <a:lstStyle/>
                    <a:p>
                      <a:pPr algn="ctr"/>
                      <a:r>
                        <a:rPr lang="zh-CN" altLang="en-US" b="0" dirty="0"/>
                        <a:t>清晰</a:t>
                      </a:r>
                      <a:endParaRPr lang="zh-CN" altLang="en-US" b="0" dirty="0"/>
                    </a:p>
                  </a:txBody>
                  <a:tcPr/>
                </a:tc>
                <a:tc>
                  <a:txBody>
                    <a:bodyPr/>
                    <a:lstStyle/>
                    <a:p>
                      <a:pPr algn="ctr"/>
                      <a:r>
                        <a:rPr lang="zh-CN" altLang="en-US" b="0" dirty="0"/>
                        <a:t>平坦</a:t>
                      </a:r>
                      <a:endParaRPr lang="zh-CN" altLang="en-US" b="0" dirty="0"/>
                    </a:p>
                  </a:txBody>
                  <a:tcPr/>
                </a:tc>
                <a:tc>
                  <a:txBody>
                    <a:bodyPr/>
                    <a:lstStyle/>
                    <a:p>
                      <a:pPr algn="ctr"/>
                      <a:r>
                        <a:rPr lang="zh-CN" altLang="en-US" b="0" dirty="0"/>
                        <a:t>硬滑</a:t>
                      </a:r>
                      <a:endParaRPr lang="zh-CN" altLang="en-US" b="0" dirty="0"/>
                    </a:p>
                  </a:txBody>
                  <a:tcPr/>
                </a:tc>
                <a:tc>
                  <a:txBody>
                    <a:bodyPr/>
                    <a:lstStyle/>
                    <a:p>
                      <a:pPr algn="ctr"/>
                      <a:r>
                        <a:rPr lang="zh-CN" altLang="en-US" b="0" dirty="0"/>
                        <a:t>否</a:t>
                      </a:r>
                      <a:endParaRPr lang="zh-CN" altLang="en-US" b="0" dirty="0"/>
                    </a:p>
                  </a:txBody>
                  <a:tcPr/>
                </a:tc>
              </a:tr>
              <a:tr h="294153">
                <a:tc>
                  <a:txBody>
                    <a:bodyPr/>
                    <a:lstStyle/>
                    <a:p>
                      <a:pPr algn="ctr"/>
                      <a:r>
                        <a:rPr lang="en-US" altLang="zh-CN" b="0" dirty="0"/>
                        <a:t>11</a:t>
                      </a:r>
                      <a:endParaRPr lang="zh-CN" altLang="en-US" b="0" dirty="0"/>
                    </a:p>
                  </a:txBody>
                  <a:tcPr/>
                </a:tc>
                <a:tc>
                  <a:txBody>
                    <a:bodyPr/>
                    <a:lstStyle/>
                    <a:p>
                      <a:pPr algn="ctr"/>
                      <a:r>
                        <a:rPr lang="zh-CN" altLang="en-US" b="0" dirty="0"/>
                        <a:t>浅白</a:t>
                      </a:r>
                      <a:endParaRPr lang="zh-CN" altLang="en-US" b="0" dirty="0"/>
                    </a:p>
                  </a:txBody>
                  <a:tcPr/>
                </a:tc>
                <a:tc>
                  <a:txBody>
                    <a:bodyPr/>
                    <a:lstStyle/>
                    <a:p>
                      <a:pPr algn="ctr"/>
                      <a:r>
                        <a:rPr lang="zh-CN" altLang="en-US" b="0" dirty="0"/>
                        <a:t>硬挺</a:t>
                      </a:r>
                      <a:endParaRPr lang="zh-CN" altLang="en-US" b="0" dirty="0"/>
                    </a:p>
                  </a:txBody>
                  <a:tcPr/>
                </a:tc>
                <a:tc>
                  <a:txBody>
                    <a:bodyPr/>
                    <a:lstStyle/>
                    <a:p>
                      <a:pPr algn="ctr"/>
                      <a:r>
                        <a:rPr lang="zh-CN" altLang="en-US" b="0" dirty="0"/>
                        <a:t>清脆</a:t>
                      </a:r>
                      <a:endParaRPr lang="zh-CN" altLang="en-US" b="0" dirty="0"/>
                    </a:p>
                  </a:txBody>
                  <a:tcPr/>
                </a:tc>
                <a:tc>
                  <a:txBody>
                    <a:bodyPr/>
                    <a:lstStyle/>
                    <a:p>
                      <a:pPr algn="ctr"/>
                      <a:r>
                        <a:rPr lang="zh-CN" altLang="en-US" b="0" dirty="0"/>
                        <a:t>模糊</a:t>
                      </a:r>
                      <a:endParaRPr lang="zh-CN" altLang="en-US" b="0" dirty="0"/>
                    </a:p>
                  </a:txBody>
                  <a:tcPr/>
                </a:tc>
                <a:tc>
                  <a:txBody>
                    <a:bodyPr/>
                    <a:lstStyle/>
                    <a:p>
                      <a:pPr algn="ctr"/>
                      <a:r>
                        <a:rPr lang="zh-CN" altLang="en-US" b="0" dirty="0"/>
                        <a:t>平坦</a:t>
                      </a:r>
                      <a:endParaRPr lang="zh-CN" altLang="en-US" b="0" dirty="0"/>
                    </a:p>
                  </a:txBody>
                  <a:tcPr/>
                </a:tc>
                <a:tc>
                  <a:txBody>
                    <a:bodyPr/>
                    <a:lstStyle/>
                    <a:p>
                      <a:pPr algn="ctr"/>
                      <a:r>
                        <a:rPr lang="zh-CN" altLang="en-US" b="0" dirty="0"/>
                        <a:t>软粘</a:t>
                      </a:r>
                      <a:endParaRPr lang="zh-CN" altLang="en-US" b="0" dirty="0"/>
                    </a:p>
                  </a:txBody>
                  <a:tcPr/>
                </a:tc>
                <a:tc>
                  <a:txBody>
                    <a:bodyPr/>
                    <a:lstStyle/>
                    <a:p>
                      <a:pPr algn="ctr"/>
                      <a:r>
                        <a:rPr lang="zh-CN" altLang="en-US" b="0" dirty="0"/>
                        <a:t>否</a:t>
                      </a:r>
                      <a:endParaRPr lang="zh-CN" altLang="en-US" b="0" dirty="0"/>
                    </a:p>
                  </a:txBody>
                  <a:tcPr/>
                </a:tc>
              </a:tr>
              <a:tr h="294153">
                <a:tc>
                  <a:txBody>
                    <a:bodyPr/>
                    <a:lstStyle/>
                    <a:p>
                      <a:pPr algn="ctr"/>
                      <a:r>
                        <a:rPr lang="en-US" altLang="zh-CN" b="0" dirty="0"/>
                        <a:t>12</a:t>
                      </a:r>
                      <a:endParaRPr lang="zh-CN" altLang="en-US" b="0" dirty="0"/>
                    </a:p>
                  </a:txBody>
                  <a:tcPr/>
                </a:tc>
                <a:tc>
                  <a:txBody>
                    <a:bodyPr/>
                    <a:lstStyle/>
                    <a:p>
                      <a:pPr algn="ctr"/>
                      <a:r>
                        <a:rPr lang="zh-CN" altLang="en-US" b="0" dirty="0"/>
                        <a:t>浅白</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蜷缩</a:t>
                      </a:r>
                      <a:endParaRPr lang="zh-CN" altLang="en-US" b="0" dirty="0"/>
                    </a:p>
                  </a:txBody>
                  <a:tcPr/>
                </a:tc>
                <a:tc>
                  <a:txBody>
                    <a:bodyPr/>
                    <a:lstStyle/>
                    <a:p>
                      <a:pPr algn="ctr"/>
                      <a:r>
                        <a:rPr lang="zh-CN" altLang="en-US" b="0" dirty="0"/>
                        <a:t>浊响</a:t>
                      </a:r>
                      <a:endParaRPr lang="zh-CN" altLang="en-US" b="0" dirty="0"/>
                    </a:p>
                  </a:txBody>
                  <a:tcPr/>
                </a:tc>
                <a:tc>
                  <a:txBody>
                    <a:bodyPr/>
                    <a:lstStyle/>
                    <a:p>
                      <a:pPr algn="ctr"/>
                      <a:r>
                        <a:rPr lang="zh-CN" altLang="en-US" b="0" dirty="0"/>
                        <a:t>模糊</a:t>
                      </a:r>
                      <a:endParaRPr lang="zh-CN" altLang="en-US" b="0" dirty="0"/>
                    </a:p>
                  </a:txBody>
                  <a:tcPr/>
                </a:tc>
                <a:tc>
                  <a:txBody>
                    <a:bodyPr/>
                    <a:lstStyle/>
                    <a:p>
                      <a:pPr algn="ctr"/>
                      <a:r>
                        <a:rPr lang="zh-CN" altLang="en-US" b="0" dirty="0"/>
                        <a:t>平坦</a:t>
                      </a:r>
                      <a:endParaRPr lang="zh-CN" altLang="en-US" b="0" dirty="0"/>
                    </a:p>
                  </a:txBody>
                  <a:tcPr/>
                </a:tc>
                <a:tc>
                  <a:txBody>
                    <a:bodyPr/>
                    <a:lstStyle/>
                    <a:p>
                      <a:pPr algn="ctr"/>
                      <a:r>
                        <a:rPr lang="zh-CN" altLang="en-US" b="0" dirty="0"/>
                        <a:t>硬滑</a:t>
                      </a:r>
                      <a:endParaRPr lang="zh-CN" altLang="en-US" b="0" dirty="0"/>
                    </a:p>
                  </a:txBody>
                  <a:tcPr/>
                </a:tc>
                <a:tc>
                  <a:txBody>
                    <a:bodyPr/>
                    <a:lstStyle/>
                    <a:p>
                      <a:pPr algn="ctr"/>
                      <a:r>
                        <a:rPr lang="zh-CN" altLang="en-US" b="0" dirty="0"/>
                        <a:t>否</a:t>
                      </a:r>
                      <a:endParaRPr lang="zh-CN" altLang="en-US" b="0" dirty="0"/>
                    </a:p>
                  </a:txBody>
                  <a:tcPr/>
                </a:tc>
              </a:tr>
              <a:tr h="294153">
                <a:tc>
                  <a:txBody>
                    <a:bodyPr/>
                    <a:lstStyle/>
                    <a:p>
                      <a:pPr algn="ctr"/>
                      <a:r>
                        <a:rPr lang="en-US" altLang="zh-CN" b="0" dirty="0"/>
                        <a:t>13</a:t>
                      </a:r>
                      <a:endParaRPr lang="zh-CN" altLang="en-US" b="0" dirty="0"/>
                    </a:p>
                  </a:txBody>
                  <a:tcPr/>
                </a:tc>
                <a:tc>
                  <a:txBody>
                    <a:bodyPr/>
                    <a:lstStyle/>
                    <a:p>
                      <a:pPr algn="ctr"/>
                      <a:r>
                        <a:rPr lang="zh-CN" altLang="en-US" b="0" dirty="0"/>
                        <a:t>青绿</a:t>
                      </a:r>
                      <a:endParaRPr lang="zh-CN" altLang="en-US" b="0" dirty="0"/>
                    </a:p>
                  </a:txBody>
                  <a:tcPr/>
                </a:tc>
                <a:tc>
                  <a:txBody>
                    <a:bodyPr/>
                    <a:lstStyle/>
                    <a:p>
                      <a:pPr algn="ctr"/>
                      <a:r>
                        <a:rPr lang="zh-CN" altLang="en-US" b="0" dirty="0"/>
                        <a:t>稍缩</a:t>
                      </a:r>
                      <a:endParaRPr lang="zh-CN" altLang="en-US" b="0" dirty="0"/>
                    </a:p>
                  </a:txBody>
                  <a:tcPr/>
                </a:tc>
                <a:tc>
                  <a:txBody>
                    <a:bodyPr/>
                    <a:lstStyle/>
                    <a:p>
                      <a:pPr algn="ctr"/>
                      <a:r>
                        <a:rPr lang="zh-CN" altLang="en-US" b="0" dirty="0"/>
                        <a:t>浊响</a:t>
                      </a:r>
                      <a:endParaRPr lang="zh-CN" altLang="en-US" b="0" dirty="0"/>
                    </a:p>
                  </a:txBody>
                  <a:tcPr/>
                </a:tc>
                <a:tc>
                  <a:txBody>
                    <a:bodyPr/>
                    <a:lstStyle/>
                    <a:p>
                      <a:pPr algn="ctr"/>
                      <a:r>
                        <a:rPr lang="zh-CN" altLang="en-US" b="0" dirty="0"/>
                        <a:t>稍糊</a:t>
                      </a:r>
                      <a:endParaRPr lang="zh-CN" altLang="en-US" b="0" dirty="0"/>
                    </a:p>
                  </a:txBody>
                  <a:tcPr/>
                </a:tc>
                <a:tc>
                  <a:txBody>
                    <a:bodyPr/>
                    <a:lstStyle/>
                    <a:p>
                      <a:pPr algn="ctr"/>
                      <a:r>
                        <a:rPr lang="zh-CN" altLang="en-US" b="0" dirty="0"/>
                        <a:t>凹陷</a:t>
                      </a:r>
                      <a:endParaRPr lang="zh-CN" altLang="en-US" b="0" dirty="0"/>
                    </a:p>
                  </a:txBody>
                  <a:tcPr/>
                </a:tc>
                <a:tc>
                  <a:txBody>
                    <a:bodyPr/>
                    <a:lstStyle/>
                    <a:p>
                      <a:pPr algn="ctr"/>
                      <a:r>
                        <a:rPr lang="zh-CN" altLang="en-US" b="0" dirty="0"/>
                        <a:t>软粘</a:t>
                      </a:r>
                      <a:endParaRPr lang="zh-CN" altLang="en-US" b="0" dirty="0"/>
                    </a:p>
                  </a:txBody>
                  <a:tcPr/>
                </a:tc>
                <a:tc>
                  <a:txBody>
                    <a:bodyPr/>
                    <a:lstStyle/>
                    <a:p>
                      <a:pPr algn="ctr"/>
                      <a:r>
                        <a:rPr lang="zh-CN" altLang="en-US" b="0" dirty="0"/>
                        <a:t>否</a:t>
                      </a:r>
                      <a:endParaRPr lang="zh-CN" altLang="en-US" b="0" dirty="0"/>
                    </a:p>
                  </a:txBody>
                  <a:tcPr/>
                </a:tc>
              </a:tr>
              <a:tr h="294153">
                <a:tc>
                  <a:txBody>
                    <a:bodyPr/>
                    <a:lstStyle/>
                    <a:p>
                      <a:pPr algn="ctr"/>
                      <a:r>
                        <a:rPr lang="en-US" altLang="zh-CN" b="0" dirty="0"/>
                        <a:t>14</a:t>
                      </a:r>
                      <a:endParaRPr lang="zh-CN" altLang="en-US" b="0" dirty="0"/>
                    </a:p>
                  </a:txBody>
                  <a:tcPr/>
                </a:tc>
                <a:tc>
                  <a:txBody>
                    <a:bodyPr/>
                    <a:lstStyle/>
                    <a:p>
                      <a:pPr algn="ctr"/>
                      <a:r>
                        <a:rPr lang="zh-CN" altLang="en-US" b="0" dirty="0"/>
                        <a:t>浅白</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稍缩</a:t>
                      </a:r>
                      <a:endParaRPr lang="zh-CN" altLang="en-US" b="0" dirty="0"/>
                    </a:p>
                  </a:txBody>
                  <a:tcPr/>
                </a:tc>
                <a:tc>
                  <a:txBody>
                    <a:bodyPr/>
                    <a:lstStyle/>
                    <a:p>
                      <a:pPr algn="ctr"/>
                      <a:r>
                        <a:rPr lang="zh-CN" altLang="en-US" b="0" dirty="0"/>
                        <a:t>沉闷</a:t>
                      </a:r>
                      <a:endParaRPr lang="zh-CN" altLang="en-US" b="0" dirty="0"/>
                    </a:p>
                  </a:txBody>
                  <a:tcPr/>
                </a:tc>
                <a:tc>
                  <a:txBody>
                    <a:bodyPr/>
                    <a:lstStyle/>
                    <a:p>
                      <a:pPr algn="ctr"/>
                      <a:r>
                        <a:rPr lang="zh-CN" altLang="en-US" b="0" dirty="0"/>
                        <a:t>稍糊</a:t>
                      </a:r>
                      <a:endParaRPr lang="zh-CN" altLang="en-US" b="0" dirty="0"/>
                    </a:p>
                  </a:txBody>
                  <a:tcPr/>
                </a:tc>
                <a:tc>
                  <a:txBody>
                    <a:bodyPr/>
                    <a:lstStyle/>
                    <a:p>
                      <a:pPr algn="ctr"/>
                      <a:r>
                        <a:rPr lang="zh-CN" altLang="en-US" b="0" dirty="0"/>
                        <a:t>凹陷</a:t>
                      </a:r>
                      <a:endParaRPr lang="zh-CN" altLang="en-US" b="0" dirty="0"/>
                    </a:p>
                  </a:txBody>
                  <a:tcPr/>
                </a:tc>
                <a:tc>
                  <a:txBody>
                    <a:bodyPr/>
                    <a:lstStyle/>
                    <a:p>
                      <a:pPr algn="ctr"/>
                      <a:r>
                        <a:rPr lang="zh-CN" altLang="en-US" b="0" dirty="0"/>
                        <a:t>硬滑</a:t>
                      </a:r>
                      <a:endParaRPr lang="zh-CN" altLang="en-US" b="0" dirty="0"/>
                    </a:p>
                  </a:txBody>
                  <a:tcPr/>
                </a:tc>
                <a:tc>
                  <a:txBody>
                    <a:bodyPr/>
                    <a:lstStyle/>
                    <a:p>
                      <a:pPr algn="ctr"/>
                      <a:r>
                        <a:rPr lang="zh-CN" altLang="en-US" b="0" dirty="0"/>
                        <a:t>否</a:t>
                      </a:r>
                      <a:endParaRPr lang="zh-CN" altLang="en-US" b="0" dirty="0"/>
                    </a:p>
                  </a:txBody>
                  <a:tcPr/>
                </a:tc>
              </a:tr>
            </a:tbl>
          </a:graphicData>
        </a:graphic>
      </p:graphicFrame>
      <p:graphicFrame>
        <p:nvGraphicFramePr>
          <p:cNvPr id="6" name="表格 2"/>
          <p:cNvGraphicFramePr>
            <a:graphicFrameLocks noGrp="1"/>
          </p:cNvGraphicFramePr>
          <p:nvPr/>
        </p:nvGraphicFramePr>
        <p:xfrm>
          <a:off x="228600" y="3876965"/>
          <a:ext cx="8243456" cy="1463040"/>
        </p:xfrm>
        <a:graphic>
          <a:graphicData uri="http://schemas.openxmlformats.org/drawingml/2006/table">
            <a:tbl>
              <a:tblPr firstRow="1" bandRow="1">
                <a:tableStyleId>{5C22544A-7EE6-4342-B048-85BDC9FD1C3A}</a:tableStyleId>
              </a:tblPr>
              <a:tblGrid>
                <a:gridCol w="1030432"/>
                <a:gridCol w="1030432"/>
                <a:gridCol w="1030432"/>
                <a:gridCol w="1030432"/>
                <a:gridCol w="1030432"/>
                <a:gridCol w="1030432"/>
                <a:gridCol w="1030432"/>
                <a:gridCol w="1030432"/>
              </a:tblGrid>
              <a:tr h="294153">
                <a:tc>
                  <a:txBody>
                    <a:bodyPr/>
                    <a:lstStyle/>
                    <a:p>
                      <a:pPr algn="ctr"/>
                      <a:r>
                        <a:rPr lang="zh-CN" altLang="en-US" b="0" dirty="0"/>
                        <a:t>编号</a:t>
                      </a:r>
                      <a:endParaRPr lang="zh-CN" altLang="en-US" b="0" dirty="0"/>
                    </a:p>
                  </a:txBody>
                  <a:tcPr/>
                </a:tc>
                <a:tc>
                  <a:txBody>
                    <a:bodyPr/>
                    <a:lstStyle/>
                    <a:p>
                      <a:pPr algn="ctr"/>
                      <a:r>
                        <a:rPr lang="zh-CN" altLang="en-US" b="0" dirty="0"/>
                        <a:t>色泽</a:t>
                      </a:r>
                      <a:endParaRPr lang="zh-CN" altLang="en-US" b="0" dirty="0"/>
                    </a:p>
                  </a:txBody>
                  <a:tcPr/>
                </a:tc>
                <a:tc>
                  <a:txBody>
                    <a:bodyPr/>
                    <a:lstStyle/>
                    <a:p>
                      <a:pPr algn="ctr"/>
                      <a:r>
                        <a:rPr lang="zh-CN" altLang="en-US" b="0" dirty="0"/>
                        <a:t>根蒂</a:t>
                      </a:r>
                      <a:endParaRPr lang="zh-CN" altLang="en-US" b="0" dirty="0"/>
                    </a:p>
                  </a:txBody>
                  <a:tcPr/>
                </a:tc>
                <a:tc>
                  <a:txBody>
                    <a:bodyPr/>
                    <a:lstStyle/>
                    <a:p>
                      <a:pPr algn="ctr"/>
                      <a:r>
                        <a:rPr lang="zh-CN" altLang="en-US" b="0" dirty="0"/>
                        <a:t>敲声</a:t>
                      </a:r>
                      <a:endParaRPr lang="zh-CN" altLang="en-US" b="0" dirty="0"/>
                    </a:p>
                  </a:txBody>
                  <a:tcPr/>
                </a:tc>
                <a:tc>
                  <a:txBody>
                    <a:bodyPr/>
                    <a:lstStyle/>
                    <a:p>
                      <a:pPr algn="ctr"/>
                      <a:r>
                        <a:rPr lang="zh-CN" altLang="en-US" b="0" dirty="0"/>
                        <a:t>纹理</a:t>
                      </a:r>
                      <a:endParaRPr lang="zh-CN" altLang="en-US" b="0" dirty="0"/>
                    </a:p>
                  </a:txBody>
                  <a:tcPr/>
                </a:tc>
                <a:tc>
                  <a:txBody>
                    <a:bodyPr/>
                    <a:lstStyle/>
                    <a:p>
                      <a:pPr algn="ctr"/>
                      <a:r>
                        <a:rPr lang="zh-CN" altLang="en-US" b="0" dirty="0"/>
                        <a:t>脐部</a:t>
                      </a:r>
                      <a:endParaRPr lang="zh-CN" altLang="en-US" b="0" dirty="0"/>
                    </a:p>
                  </a:txBody>
                  <a:tcPr/>
                </a:tc>
                <a:tc>
                  <a:txBody>
                    <a:bodyPr/>
                    <a:lstStyle/>
                    <a:p>
                      <a:pPr algn="ctr"/>
                      <a:r>
                        <a:rPr lang="zh-CN" altLang="en-US" b="0" dirty="0"/>
                        <a:t>触感</a:t>
                      </a:r>
                      <a:endParaRPr lang="zh-CN" altLang="en-US" b="0" dirty="0"/>
                    </a:p>
                  </a:txBody>
                  <a:tcPr/>
                </a:tc>
                <a:tc>
                  <a:txBody>
                    <a:bodyPr/>
                    <a:lstStyle/>
                    <a:p>
                      <a:pPr algn="ctr"/>
                      <a:r>
                        <a:rPr lang="zh-CN" altLang="en-US" b="0" dirty="0"/>
                        <a:t>好瓜</a:t>
                      </a:r>
                      <a:endParaRPr lang="zh-CN" altLang="en-US" b="0" dirty="0"/>
                    </a:p>
                  </a:txBody>
                  <a:tcPr/>
                </a:tc>
              </a:tr>
              <a:tr h="294153">
                <a:tc>
                  <a:txBody>
                    <a:bodyPr/>
                    <a:lstStyle/>
                    <a:p>
                      <a:pPr algn="ctr"/>
                      <a:r>
                        <a:rPr lang="en-US" altLang="zh-CN" b="0" dirty="0"/>
                        <a:t>15</a:t>
                      </a:r>
                      <a:endParaRPr lang="zh-CN" altLang="en-US" b="0" dirty="0"/>
                    </a:p>
                  </a:txBody>
                  <a:tcPr/>
                </a:tc>
                <a:tc>
                  <a:txBody>
                    <a:bodyPr/>
                    <a:lstStyle/>
                    <a:p>
                      <a:pPr algn="ctr"/>
                      <a:r>
                        <a:rPr lang="zh-CN" altLang="en-US" b="0" dirty="0"/>
                        <a:t>乌黑</a:t>
                      </a:r>
                      <a:endParaRPr lang="zh-CN" altLang="en-US" b="0" dirty="0"/>
                    </a:p>
                  </a:txBody>
                  <a:tcPr/>
                </a:tc>
                <a:tc>
                  <a:txBody>
                    <a:bodyPr/>
                    <a:lstStyle/>
                    <a:p>
                      <a:pPr algn="ctr"/>
                      <a:r>
                        <a:rPr lang="zh-CN" altLang="en-US" b="0" dirty="0"/>
                        <a:t>稍缩</a:t>
                      </a:r>
                      <a:endParaRPr lang="zh-CN" altLang="en-US" b="0" dirty="0"/>
                    </a:p>
                  </a:txBody>
                  <a:tcPr/>
                </a:tc>
                <a:tc>
                  <a:txBody>
                    <a:bodyPr/>
                    <a:lstStyle/>
                    <a:p>
                      <a:pPr algn="ctr"/>
                      <a:r>
                        <a:rPr lang="zh-CN" altLang="en-US" b="0" dirty="0"/>
                        <a:t>浊响</a:t>
                      </a:r>
                      <a:endParaRPr lang="zh-CN" altLang="en-US" b="0" dirty="0"/>
                    </a:p>
                  </a:txBody>
                  <a:tcPr/>
                </a:tc>
                <a:tc>
                  <a:txBody>
                    <a:bodyPr/>
                    <a:lstStyle/>
                    <a:p>
                      <a:pPr algn="ctr"/>
                      <a:r>
                        <a:rPr lang="zh-CN" altLang="en-US" b="0" dirty="0"/>
                        <a:t>清晰</a:t>
                      </a:r>
                      <a:endParaRPr lang="zh-CN" altLang="en-US" b="0" dirty="0"/>
                    </a:p>
                  </a:txBody>
                  <a:tcPr/>
                </a:tc>
                <a:tc>
                  <a:txBody>
                    <a:bodyPr/>
                    <a:lstStyle/>
                    <a:p>
                      <a:pPr algn="ctr"/>
                      <a:r>
                        <a:rPr lang="zh-CN" altLang="en-US" b="0" dirty="0"/>
                        <a:t>稍凹</a:t>
                      </a:r>
                      <a:endParaRPr lang="zh-CN" altLang="en-US" b="0" dirty="0"/>
                    </a:p>
                  </a:txBody>
                  <a:tcPr/>
                </a:tc>
                <a:tc>
                  <a:txBody>
                    <a:bodyPr/>
                    <a:lstStyle/>
                    <a:p>
                      <a:pPr algn="ctr"/>
                      <a:r>
                        <a:rPr lang="zh-CN" altLang="en-US" b="0" dirty="0"/>
                        <a:t>软粘</a:t>
                      </a:r>
                      <a:endParaRPr lang="zh-CN" altLang="en-US" b="0" dirty="0"/>
                    </a:p>
                  </a:txBody>
                  <a:tcPr/>
                </a:tc>
                <a:tc>
                  <a:txBody>
                    <a:bodyPr/>
                    <a:lstStyle/>
                    <a:p>
                      <a:pPr algn="ctr"/>
                      <a:r>
                        <a:rPr lang="zh-CN" altLang="en-US" b="0" dirty="0"/>
                        <a:t>否</a:t>
                      </a:r>
                      <a:endParaRPr lang="zh-CN" altLang="en-US" b="0" dirty="0"/>
                    </a:p>
                  </a:txBody>
                  <a:tcPr/>
                </a:tc>
              </a:tr>
              <a:tr h="294153">
                <a:tc>
                  <a:txBody>
                    <a:bodyPr/>
                    <a:lstStyle/>
                    <a:p>
                      <a:pPr algn="ctr"/>
                      <a:r>
                        <a:rPr lang="en-US" altLang="zh-CN" b="0" dirty="0"/>
                        <a:t>16</a:t>
                      </a:r>
                      <a:endParaRPr lang="zh-CN" altLang="en-US" b="0" dirty="0"/>
                    </a:p>
                  </a:txBody>
                  <a:tcPr/>
                </a:tc>
                <a:tc>
                  <a:txBody>
                    <a:bodyPr/>
                    <a:lstStyle/>
                    <a:p>
                      <a:pPr algn="ctr"/>
                      <a:r>
                        <a:rPr lang="zh-CN" altLang="en-US" b="0" dirty="0"/>
                        <a:t>浅白</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蜷缩</a:t>
                      </a:r>
                      <a:endParaRPr lang="zh-CN" altLang="en-US" b="0" dirty="0"/>
                    </a:p>
                  </a:txBody>
                  <a:tcPr/>
                </a:tc>
                <a:tc>
                  <a:txBody>
                    <a:bodyPr/>
                    <a:lstStyle/>
                    <a:p>
                      <a:pPr algn="ctr"/>
                      <a:r>
                        <a:rPr lang="zh-CN" altLang="en-US" b="0" dirty="0"/>
                        <a:t>浊响</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模糊</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平坦</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硬滑</a:t>
                      </a:r>
                      <a:endParaRPr lang="zh-CN" altLang="en-US" b="0" dirty="0"/>
                    </a:p>
                  </a:txBody>
                  <a:tcPr/>
                </a:tc>
                <a:tc>
                  <a:txBody>
                    <a:bodyPr/>
                    <a:lstStyle/>
                    <a:p>
                      <a:pPr algn="ctr"/>
                      <a:r>
                        <a:rPr lang="zh-CN" altLang="en-US" b="0" dirty="0"/>
                        <a:t>否</a:t>
                      </a:r>
                      <a:endParaRPr lang="zh-CN" altLang="en-US" b="0" dirty="0"/>
                    </a:p>
                  </a:txBody>
                  <a:tcPr/>
                </a:tc>
              </a:tr>
              <a:tr h="294153">
                <a:tc>
                  <a:txBody>
                    <a:bodyPr/>
                    <a:lstStyle/>
                    <a:p>
                      <a:pPr algn="ctr"/>
                      <a:r>
                        <a:rPr lang="en-US" altLang="zh-CN" b="0" dirty="0"/>
                        <a:t>17</a:t>
                      </a:r>
                      <a:endParaRPr lang="zh-CN" altLang="en-US" b="0" dirty="0"/>
                    </a:p>
                  </a:txBody>
                  <a:tcPr/>
                </a:tc>
                <a:tc>
                  <a:txBody>
                    <a:bodyPr/>
                    <a:lstStyle/>
                    <a:p>
                      <a:pPr algn="ctr"/>
                      <a:r>
                        <a:rPr lang="zh-CN" altLang="en-US" b="0" dirty="0"/>
                        <a:t>青绿</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蜷缩</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沉闷</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稍糊</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稍凹</a:t>
                      </a:r>
                      <a:endParaRPr lang="zh-CN" alt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0" dirty="0"/>
                        <a:t>硬滑</a:t>
                      </a:r>
                      <a:endParaRPr lang="zh-CN" altLang="en-US" b="0" dirty="0"/>
                    </a:p>
                  </a:txBody>
                  <a:tcPr/>
                </a:tc>
                <a:tc>
                  <a:txBody>
                    <a:bodyPr/>
                    <a:lstStyle/>
                    <a:p>
                      <a:pPr algn="ctr"/>
                      <a:r>
                        <a:rPr lang="zh-CN" altLang="en-US" b="0" dirty="0"/>
                        <a:t>否</a:t>
                      </a:r>
                      <a:endParaRPr lang="zh-CN" altLang="en-US" b="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文本框 15"/>
              <p:cNvSpPr txBox="1"/>
              <p:nvPr/>
            </p:nvSpPr>
            <p:spPr>
              <a:xfrm>
                <a:off x="621343" y="1893113"/>
                <a:ext cx="7894693" cy="3980000"/>
              </a:xfrm>
              <a:prstGeom prst="rect">
                <a:avLst/>
              </a:prstGeom>
              <a:noFill/>
              <a:ln w="3175">
                <a:solidFill>
                  <a:schemeClr val="accent2"/>
                </a:solidFill>
              </a:ln>
            </p:spPr>
            <p:txBody>
              <a:bodyPr wrap="square" rtlCol="0">
                <a:spAutoFit/>
              </a:bodyPr>
              <a:lstStyle/>
              <a:p>
                <a:pPr marL="457200" indent="-457200" algn="just">
                  <a:lnSpc>
                    <a:spcPct val="140000"/>
                  </a:lnSpc>
                  <a:buFont typeface="Wingdings" panose="05000000000000000000" pitchFamily="2" charset="2"/>
                  <a:buChar char="Ø"/>
                </a:pPr>
                <a:r>
                  <a:rPr lang="zh-CN" altLang="en-US" sz="2600" dirty="0"/>
                  <a:t>决策树的生成从根节点的选择开始，即从所有待选西瓜属性中选择最好的属性作为该结点。常识上，我们认为属性越好，则通过该属性决策后，下一级分支结点所包含的样本集越可能属于同一个类别，即下级各个结点的“纯度”越高越好。</a:t>
                </a:r>
                <a:endParaRPr lang="en-US" altLang="zh-CN" sz="2600" dirty="0"/>
              </a:p>
              <a:p>
                <a:pPr marL="457200" indent="-457200" algn="just">
                  <a:lnSpc>
                    <a:spcPct val="140000"/>
                  </a:lnSpc>
                  <a:buFont typeface="Wingdings" panose="05000000000000000000" pitchFamily="2" charset="2"/>
                  <a:buChar char="Ø"/>
                </a:pPr>
                <a:r>
                  <a:rPr lang="zh-CN" altLang="en-US" sz="2600" dirty="0"/>
                  <a:t>衡量一个集合“纯度”的常用指标是</a:t>
                </a:r>
                <a:r>
                  <a:rPr lang="zh-CN" altLang="en-US" sz="2600" dirty="0">
                    <a:solidFill>
                      <a:srgbClr val="FF0000"/>
                    </a:solidFill>
                  </a:rPr>
                  <a:t>信息熵</a:t>
                </a:r>
                <a:r>
                  <a:rPr lang="zh-CN" altLang="en-US" sz="2600" dirty="0"/>
                  <a:t>：</a:t>
                </a:r>
                <a:endParaRPr lang="en-US" altLang="zh-CN" sz="2600" dirty="0"/>
              </a:p>
              <a:p>
                <a:pPr algn="ctr">
                  <a:lnSpc>
                    <a:spcPct val="140000"/>
                  </a:lnSpc>
                </a:pPr>
                <a:r>
                  <a:rPr lang="zh-CN" altLang="en-US" sz="2600" dirty="0"/>
                  <a:t>      </a:t>
                </a:r>
                <a14:m>
                  <m:oMath xmlns:m="http://schemas.openxmlformats.org/officeDocument/2006/math">
                    <m:r>
                      <a:rPr lang="en-US" altLang="zh-CN" sz="2600" b="0" i="1" smtClean="0">
                        <a:solidFill>
                          <a:srgbClr val="FF0000"/>
                        </a:solidFill>
                        <a:latin typeface="Cambria Math" panose="02040503050406030204" pitchFamily="18" charset="0"/>
                      </a:rPr>
                      <m:t>𝐸𝑛𝑡𝑟𝑜𝑝𝑦</m:t>
                    </m:r>
                    <m:d>
                      <m:dPr>
                        <m:ctrlPr>
                          <a:rPr lang="en-US" altLang="zh-CN" sz="2600" b="0" i="1" smtClean="0">
                            <a:solidFill>
                              <a:srgbClr val="FF0000"/>
                            </a:solidFill>
                            <a:latin typeface="Cambria Math" panose="02040503050406030204" pitchFamily="18" charset="0"/>
                          </a:rPr>
                        </m:ctrlPr>
                      </m:dPr>
                      <m:e>
                        <m:r>
                          <a:rPr lang="en-US" altLang="zh-CN" sz="2600" b="0" i="1" smtClean="0">
                            <a:solidFill>
                              <a:srgbClr val="FF0000"/>
                            </a:solidFill>
                            <a:latin typeface="Cambria Math" panose="02040503050406030204" pitchFamily="18" charset="0"/>
                          </a:rPr>
                          <m:t>𝑆</m:t>
                        </m:r>
                      </m:e>
                    </m:d>
                    <m:r>
                      <a:rPr lang="en-US" altLang="zh-CN" sz="2600" b="0" i="1" smtClean="0">
                        <a:solidFill>
                          <a:srgbClr val="FF0000"/>
                        </a:solidFill>
                        <a:latin typeface="Cambria Math" panose="02040503050406030204" pitchFamily="18" charset="0"/>
                      </a:rPr>
                      <m:t>=−</m:t>
                    </m:r>
                    <m:nary>
                      <m:naryPr>
                        <m:chr m:val="∑"/>
                        <m:ctrlPr>
                          <a:rPr lang="en-US" altLang="zh-CN" sz="2600" b="0" i="1" smtClean="0">
                            <a:solidFill>
                              <a:srgbClr val="FF0000"/>
                            </a:solidFill>
                            <a:latin typeface="Cambria Math" panose="02040503050406030204" pitchFamily="18" charset="0"/>
                          </a:rPr>
                        </m:ctrlPr>
                      </m:naryPr>
                      <m:sub>
                        <m:r>
                          <m:rPr>
                            <m:brk m:alnAt="23"/>
                          </m:rPr>
                          <a:rPr lang="en-US" altLang="zh-CN" sz="2600" b="0" i="1" smtClean="0">
                            <a:solidFill>
                              <a:srgbClr val="FF0000"/>
                            </a:solidFill>
                            <a:latin typeface="Cambria Math" panose="02040503050406030204" pitchFamily="18" charset="0"/>
                          </a:rPr>
                          <m:t>𝑖</m:t>
                        </m:r>
                        <m:r>
                          <a:rPr lang="en-US" altLang="zh-CN" sz="2600" b="0" i="1" smtClean="0">
                            <a:solidFill>
                              <a:srgbClr val="FF0000"/>
                            </a:solidFill>
                            <a:latin typeface="Cambria Math" panose="02040503050406030204" pitchFamily="18" charset="0"/>
                          </a:rPr>
                          <m:t>=</m:t>
                        </m:r>
                        <m:r>
                          <a:rPr lang="en-US" altLang="zh-CN" sz="2600" b="0" i="1" smtClean="0">
                            <a:solidFill>
                              <a:srgbClr val="FF0000"/>
                            </a:solidFill>
                            <a:latin typeface="Cambria Math" panose="02040503050406030204" pitchFamily="18" charset="0"/>
                          </a:rPr>
                          <m:t>1</m:t>
                        </m:r>
                      </m:sub>
                      <m:sup>
                        <m:r>
                          <a:rPr lang="en-US" altLang="zh-CN" sz="2600" b="0" i="1" smtClean="0">
                            <a:solidFill>
                              <a:srgbClr val="FF0000"/>
                            </a:solidFill>
                            <a:latin typeface="Cambria Math" panose="02040503050406030204" pitchFamily="18" charset="0"/>
                          </a:rPr>
                          <m:t>𝑁</m:t>
                        </m:r>
                      </m:sup>
                      <m:e>
                        <m:sSub>
                          <m:sSubPr>
                            <m:ctrlPr>
                              <a:rPr lang="en-US" altLang="zh-CN" sz="2600" b="0" i="1" smtClean="0">
                                <a:solidFill>
                                  <a:srgbClr val="FF0000"/>
                                </a:solidFill>
                                <a:latin typeface="Cambria Math" panose="02040503050406030204" pitchFamily="18" charset="0"/>
                              </a:rPr>
                            </m:ctrlPr>
                          </m:sSubPr>
                          <m:e>
                            <m:r>
                              <a:rPr lang="en-US" altLang="zh-CN" sz="2600" b="0" i="1" smtClean="0">
                                <a:solidFill>
                                  <a:srgbClr val="FF0000"/>
                                </a:solidFill>
                                <a:latin typeface="Cambria Math" panose="02040503050406030204" pitchFamily="18" charset="0"/>
                              </a:rPr>
                              <m:t>𝑃</m:t>
                            </m:r>
                          </m:e>
                          <m:sub>
                            <m:r>
                              <a:rPr lang="en-US" altLang="zh-CN" sz="2600" b="0" i="1" smtClean="0">
                                <a:solidFill>
                                  <a:srgbClr val="FF0000"/>
                                </a:solidFill>
                                <a:latin typeface="Cambria Math" panose="02040503050406030204" pitchFamily="18" charset="0"/>
                              </a:rPr>
                              <m:t>𝑖</m:t>
                            </m:r>
                          </m:sub>
                        </m:sSub>
                        <m:func>
                          <m:funcPr>
                            <m:ctrlPr>
                              <a:rPr lang="en-US" altLang="zh-CN" sz="2600" b="0" i="1" smtClean="0">
                                <a:solidFill>
                                  <a:srgbClr val="FF0000"/>
                                </a:solidFill>
                                <a:latin typeface="Cambria Math" panose="02040503050406030204" pitchFamily="18" charset="0"/>
                              </a:rPr>
                            </m:ctrlPr>
                          </m:funcPr>
                          <m:fName>
                            <m:sSub>
                              <m:sSubPr>
                                <m:ctrlPr>
                                  <a:rPr lang="en-US" altLang="zh-CN" sz="2600" b="0" i="1" smtClean="0">
                                    <a:solidFill>
                                      <a:srgbClr val="FF0000"/>
                                    </a:solidFill>
                                    <a:latin typeface="Cambria Math" panose="02040503050406030204" pitchFamily="18" charset="0"/>
                                  </a:rPr>
                                </m:ctrlPr>
                              </m:sSubPr>
                              <m:e>
                                <m:r>
                                  <m:rPr>
                                    <m:sty m:val="p"/>
                                  </m:rPr>
                                  <a:rPr lang="en-US" altLang="zh-CN" sz="2600" b="0" i="0" smtClean="0">
                                    <a:solidFill>
                                      <a:srgbClr val="FF0000"/>
                                    </a:solidFill>
                                    <a:latin typeface="Cambria Math" panose="02040503050406030204" pitchFamily="18" charset="0"/>
                                  </a:rPr>
                                  <m:t>log</m:t>
                                </m:r>
                              </m:e>
                              <m:sub>
                                <m:r>
                                  <a:rPr lang="en-US" altLang="zh-CN" sz="2600" b="0" i="1" smtClean="0">
                                    <a:solidFill>
                                      <a:srgbClr val="FF0000"/>
                                    </a:solidFill>
                                    <a:latin typeface="Cambria Math" panose="02040503050406030204" pitchFamily="18" charset="0"/>
                                  </a:rPr>
                                  <m:t>2</m:t>
                                </m:r>
                              </m:sub>
                            </m:sSub>
                          </m:fName>
                          <m:e>
                            <m:sSub>
                              <m:sSubPr>
                                <m:ctrlPr>
                                  <a:rPr lang="en-US" altLang="zh-CN" sz="2600" b="0" i="1" smtClean="0">
                                    <a:solidFill>
                                      <a:srgbClr val="FF0000"/>
                                    </a:solidFill>
                                    <a:latin typeface="Cambria Math" panose="02040503050406030204" pitchFamily="18" charset="0"/>
                                  </a:rPr>
                                </m:ctrlPr>
                              </m:sSubPr>
                              <m:e>
                                <m:r>
                                  <a:rPr lang="en-US" altLang="zh-CN" sz="2600" b="0" i="1" smtClean="0">
                                    <a:solidFill>
                                      <a:srgbClr val="FF0000"/>
                                    </a:solidFill>
                                    <a:latin typeface="Cambria Math" panose="02040503050406030204" pitchFamily="18" charset="0"/>
                                  </a:rPr>
                                  <m:t>𝑃</m:t>
                                </m:r>
                              </m:e>
                              <m:sub>
                                <m:r>
                                  <a:rPr lang="en-US" altLang="zh-CN" sz="2600" b="0" i="1" smtClean="0">
                                    <a:solidFill>
                                      <a:srgbClr val="FF0000"/>
                                    </a:solidFill>
                                    <a:latin typeface="Cambria Math" panose="02040503050406030204" pitchFamily="18" charset="0"/>
                                  </a:rPr>
                                  <m:t>𝑖</m:t>
                                </m:r>
                              </m:sub>
                            </m:sSub>
                          </m:e>
                        </m:func>
                      </m:e>
                    </m:nary>
                  </m:oMath>
                </a14:m>
                <a:endParaRPr lang="en-US" altLang="zh-CN" sz="2600" dirty="0"/>
              </a:p>
            </p:txBody>
          </p:sp>
        </mc:Choice>
        <mc:Fallback>
          <p:sp>
            <p:nvSpPr>
              <p:cNvPr id="16" name="文本框 15"/>
              <p:cNvSpPr txBox="1">
                <a:spLocks noRot="1" noChangeAspect="1" noMove="1" noResize="1" noEditPoints="1" noAdjustHandles="1" noChangeArrowheads="1" noChangeShapeType="1" noTextEdit="1"/>
              </p:cNvSpPr>
              <p:nvPr/>
            </p:nvSpPr>
            <p:spPr>
              <a:xfrm>
                <a:off x="621343" y="1893113"/>
                <a:ext cx="7894693" cy="3980000"/>
              </a:xfrm>
              <a:prstGeom prst="rect">
                <a:avLst/>
              </a:prstGeom>
              <a:blipFill rotWithShape="1">
                <a:blip r:embed="rId1"/>
                <a:stretch>
                  <a:fillRect l="-68" t="-132" r="-56" b="-1548"/>
                </a:stretch>
              </a:blipFill>
              <a:ln w="3175">
                <a:solidFill>
                  <a:schemeClr val="accent2"/>
                </a:solidFill>
              </a:ln>
            </p:spPr>
            <p:txBody>
              <a:bodyPr/>
              <a:lstStyle/>
              <a:p>
                <a:r>
                  <a:rPr lang="zh-CN" altLang="en-US">
                    <a:noFill/>
                  </a:rPr>
                  <a:t> </a:t>
                </a:r>
              </a:p>
            </p:txBody>
          </p:sp>
        </mc:Fallback>
      </mc:AlternateContent>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决策树的生成</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10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fade">
                                      <p:cBhvr>
                                        <p:cTn id="15" dur="1000"/>
                                        <p:tgtEl>
                                          <p:spTgt spid="16">
                                            <p:txEl>
                                              <p:pRg st="1" end="1"/>
                                            </p:txEl>
                                          </p:spTgt>
                                        </p:tgtEl>
                                      </p:cBhvr>
                                    </p:animEffect>
                                  </p:childTnLst>
                                </p:cTn>
                              </p:par>
                            </p:childTnLst>
                          </p:cTn>
                        </p:par>
                        <p:par>
                          <p:cTn id="16" fill="hold">
                            <p:stCondLst>
                              <p:cond delay="1000"/>
                            </p:stCondLst>
                            <p:childTnLst>
                              <p:par>
                                <p:cTn id="17" presetID="10" presetClass="entr" presetSubtype="0" fill="hold" nodeType="afterEffect">
                                  <p:stCondLst>
                                    <p:cond delay="500"/>
                                  </p:stCondLst>
                                  <p:childTnLst>
                                    <p:set>
                                      <p:cBhvr>
                                        <p:cTn id="18" dur="1" fill="hold">
                                          <p:stCondLst>
                                            <p:cond delay="0"/>
                                          </p:stCondLst>
                                        </p:cTn>
                                        <p:tgtEl>
                                          <p:spTgt spid="16">
                                            <p:txEl>
                                              <p:pRg st="2" end="2"/>
                                            </p:txEl>
                                          </p:spTgt>
                                        </p:tgtEl>
                                        <p:attrNameLst>
                                          <p:attrName>style.visibility</p:attrName>
                                        </p:attrNameLst>
                                      </p:cBhvr>
                                      <p:to>
                                        <p:strVal val="visible"/>
                                      </p:to>
                                    </p:set>
                                    <p:animEffect transition="in" filter="fade">
                                      <p:cBhvr>
                                        <p:cTn id="19" dur="10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文本框 15"/>
              <p:cNvSpPr txBox="1"/>
              <p:nvPr/>
            </p:nvSpPr>
            <p:spPr>
              <a:xfrm>
                <a:off x="621343" y="1893113"/>
                <a:ext cx="7894693" cy="2301784"/>
              </a:xfrm>
              <a:prstGeom prst="rect">
                <a:avLst/>
              </a:prstGeom>
              <a:noFill/>
              <a:ln w="3175">
                <a:solidFill>
                  <a:schemeClr val="accent2"/>
                </a:solidFill>
              </a:ln>
            </p:spPr>
            <p:txBody>
              <a:bodyPr wrap="square" rtlCol="0">
                <a:spAutoFit/>
              </a:bodyPr>
              <a:lstStyle/>
              <a:p>
                <a:pPr marL="457200" indent="-457200" algn="just">
                  <a:lnSpc>
                    <a:spcPct val="140000"/>
                  </a:lnSpc>
                  <a:buFont typeface="Wingdings" panose="05000000000000000000" pitchFamily="2" charset="2"/>
                  <a:buChar char="Ø"/>
                </a:pPr>
                <a:r>
                  <a:rPr lang="zh-CN" altLang="en-US" sz="2600" dirty="0"/>
                  <a:t>衡量一个集合“纯度”的常用指标是</a:t>
                </a:r>
                <a:r>
                  <a:rPr lang="zh-CN" altLang="en-US" sz="2600" dirty="0">
                    <a:solidFill>
                      <a:srgbClr val="FF0000"/>
                    </a:solidFill>
                  </a:rPr>
                  <a:t>信息熵</a:t>
                </a:r>
                <a:r>
                  <a:rPr lang="zh-CN" altLang="en-US" sz="2600" dirty="0"/>
                  <a:t>：</a:t>
                </a:r>
                <a:endParaRPr lang="en-US" altLang="zh-CN" sz="2600" dirty="0"/>
              </a:p>
              <a:p>
                <a:pPr algn="ctr">
                  <a:lnSpc>
                    <a:spcPct val="140000"/>
                  </a:lnSpc>
                </a:pPr>
                <a:r>
                  <a:rPr lang="zh-CN" altLang="en-US" sz="2600" dirty="0"/>
                  <a:t>      </a:t>
                </a:r>
                <a14:m>
                  <m:oMath xmlns:m="http://schemas.openxmlformats.org/officeDocument/2006/math">
                    <m:r>
                      <a:rPr lang="en-US" altLang="zh-CN" sz="2600" b="0" i="1" smtClean="0">
                        <a:solidFill>
                          <a:srgbClr val="FF0000"/>
                        </a:solidFill>
                        <a:latin typeface="Cambria Math" panose="02040503050406030204" pitchFamily="18" charset="0"/>
                      </a:rPr>
                      <m:t>𝐸𝑛𝑡𝑟𝑜𝑝𝑦</m:t>
                    </m:r>
                    <m:d>
                      <m:dPr>
                        <m:ctrlPr>
                          <a:rPr lang="en-US" altLang="zh-CN" sz="2600" b="0" i="1" smtClean="0">
                            <a:solidFill>
                              <a:srgbClr val="FF0000"/>
                            </a:solidFill>
                            <a:latin typeface="Cambria Math" panose="02040503050406030204" pitchFamily="18" charset="0"/>
                          </a:rPr>
                        </m:ctrlPr>
                      </m:dPr>
                      <m:e>
                        <m:r>
                          <a:rPr lang="en-US" altLang="zh-CN" sz="2600" b="0" i="1" smtClean="0">
                            <a:solidFill>
                              <a:srgbClr val="FF0000"/>
                            </a:solidFill>
                            <a:latin typeface="Cambria Math" panose="02040503050406030204" pitchFamily="18" charset="0"/>
                          </a:rPr>
                          <m:t>𝑆</m:t>
                        </m:r>
                      </m:e>
                    </m:d>
                    <m:r>
                      <a:rPr lang="en-US" altLang="zh-CN" sz="2600" b="0" i="1" smtClean="0">
                        <a:solidFill>
                          <a:srgbClr val="FF0000"/>
                        </a:solidFill>
                        <a:latin typeface="Cambria Math" panose="02040503050406030204" pitchFamily="18" charset="0"/>
                      </a:rPr>
                      <m:t>=−</m:t>
                    </m:r>
                    <m:nary>
                      <m:naryPr>
                        <m:chr m:val="∑"/>
                        <m:ctrlPr>
                          <a:rPr lang="en-US" altLang="zh-CN" sz="2600" b="0" i="1" smtClean="0">
                            <a:solidFill>
                              <a:srgbClr val="FF0000"/>
                            </a:solidFill>
                            <a:latin typeface="Cambria Math" panose="02040503050406030204" pitchFamily="18" charset="0"/>
                          </a:rPr>
                        </m:ctrlPr>
                      </m:naryPr>
                      <m:sub>
                        <m:r>
                          <m:rPr>
                            <m:brk m:alnAt="23"/>
                          </m:rPr>
                          <a:rPr lang="en-US" altLang="zh-CN" sz="2600" b="0" i="1" smtClean="0">
                            <a:solidFill>
                              <a:srgbClr val="FF0000"/>
                            </a:solidFill>
                            <a:latin typeface="Cambria Math" panose="02040503050406030204" pitchFamily="18" charset="0"/>
                          </a:rPr>
                          <m:t>𝑖</m:t>
                        </m:r>
                        <m:r>
                          <a:rPr lang="en-US" altLang="zh-CN" sz="2600" b="0" i="1" smtClean="0">
                            <a:solidFill>
                              <a:srgbClr val="FF0000"/>
                            </a:solidFill>
                            <a:latin typeface="Cambria Math" panose="02040503050406030204" pitchFamily="18" charset="0"/>
                          </a:rPr>
                          <m:t>=</m:t>
                        </m:r>
                        <m:r>
                          <a:rPr lang="en-US" altLang="zh-CN" sz="2600" b="0" i="1" smtClean="0">
                            <a:solidFill>
                              <a:srgbClr val="FF0000"/>
                            </a:solidFill>
                            <a:latin typeface="Cambria Math" panose="02040503050406030204" pitchFamily="18" charset="0"/>
                          </a:rPr>
                          <m:t>1</m:t>
                        </m:r>
                      </m:sub>
                      <m:sup>
                        <m:r>
                          <a:rPr lang="en-US" altLang="zh-CN" sz="2600" b="0" i="1" smtClean="0">
                            <a:solidFill>
                              <a:srgbClr val="FF0000"/>
                            </a:solidFill>
                            <a:latin typeface="Cambria Math" panose="02040503050406030204" pitchFamily="18" charset="0"/>
                          </a:rPr>
                          <m:t>𝑁</m:t>
                        </m:r>
                      </m:sup>
                      <m:e>
                        <m:sSub>
                          <m:sSubPr>
                            <m:ctrlPr>
                              <a:rPr lang="en-US" altLang="zh-CN" sz="2600" b="0" i="1" smtClean="0">
                                <a:solidFill>
                                  <a:srgbClr val="FF0000"/>
                                </a:solidFill>
                                <a:latin typeface="Cambria Math" panose="02040503050406030204" pitchFamily="18" charset="0"/>
                              </a:rPr>
                            </m:ctrlPr>
                          </m:sSubPr>
                          <m:e>
                            <m:r>
                              <a:rPr lang="en-US" altLang="zh-CN" sz="2600" b="0" i="1" smtClean="0">
                                <a:solidFill>
                                  <a:srgbClr val="FF0000"/>
                                </a:solidFill>
                                <a:latin typeface="Cambria Math" panose="02040503050406030204" pitchFamily="18" charset="0"/>
                              </a:rPr>
                              <m:t>𝑃</m:t>
                            </m:r>
                          </m:e>
                          <m:sub>
                            <m:r>
                              <a:rPr lang="en-US" altLang="zh-CN" sz="2600" b="0" i="1" smtClean="0">
                                <a:solidFill>
                                  <a:srgbClr val="FF0000"/>
                                </a:solidFill>
                                <a:latin typeface="Cambria Math" panose="02040503050406030204" pitchFamily="18" charset="0"/>
                              </a:rPr>
                              <m:t>𝑖</m:t>
                            </m:r>
                          </m:sub>
                        </m:sSub>
                        <m:func>
                          <m:funcPr>
                            <m:ctrlPr>
                              <a:rPr lang="en-US" altLang="zh-CN" sz="2600" b="0" i="1" smtClean="0">
                                <a:solidFill>
                                  <a:srgbClr val="FF0000"/>
                                </a:solidFill>
                                <a:latin typeface="Cambria Math" panose="02040503050406030204" pitchFamily="18" charset="0"/>
                              </a:rPr>
                            </m:ctrlPr>
                          </m:funcPr>
                          <m:fName>
                            <m:sSub>
                              <m:sSubPr>
                                <m:ctrlPr>
                                  <a:rPr lang="en-US" altLang="zh-CN" sz="2600" b="0" i="1" smtClean="0">
                                    <a:solidFill>
                                      <a:srgbClr val="FF0000"/>
                                    </a:solidFill>
                                    <a:latin typeface="Cambria Math" panose="02040503050406030204" pitchFamily="18" charset="0"/>
                                  </a:rPr>
                                </m:ctrlPr>
                              </m:sSubPr>
                              <m:e>
                                <m:r>
                                  <m:rPr>
                                    <m:sty m:val="p"/>
                                  </m:rPr>
                                  <a:rPr lang="en-US" altLang="zh-CN" sz="2600" b="0" i="0" smtClean="0">
                                    <a:solidFill>
                                      <a:srgbClr val="FF0000"/>
                                    </a:solidFill>
                                    <a:latin typeface="Cambria Math" panose="02040503050406030204" pitchFamily="18" charset="0"/>
                                  </a:rPr>
                                  <m:t>log</m:t>
                                </m:r>
                              </m:e>
                              <m:sub>
                                <m:r>
                                  <a:rPr lang="en-US" altLang="zh-CN" sz="2600" b="0" i="1" smtClean="0">
                                    <a:solidFill>
                                      <a:srgbClr val="FF0000"/>
                                    </a:solidFill>
                                    <a:latin typeface="Cambria Math" panose="02040503050406030204" pitchFamily="18" charset="0"/>
                                  </a:rPr>
                                  <m:t>2</m:t>
                                </m:r>
                              </m:sub>
                            </m:sSub>
                          </m:fName>
                          <m:e>
                            <m:sSub>
                              <m:sSubPr>
                                <m:ctrlPr>
                                  <a:rPr lang="en-US" altLang="zh-CN" sz="2600" b="0" i="1" smtClean="0">
                                    <a:solidFill>
                                      <a:srgbClr val="FF0000"/>
                                    </a:solidFill>
                                    <a:latin typeface="Cambria Math" panose="02040503050406030204" pitchFamily="18" charset="0"/>
                                  </a:rPr>
                                </m:ctrlPr>
                              </m:sSubPr>
                              <m:e>
                                <m:r>
                                  <a:rPr lang="en-US" altLang="zh-CN" sz="2600" b="0" i="1" smtClean="0">
                                    <a:solidFill>
                                      <a:srgbClr val="FF0000"/>
                                    </a:solidFill>
                                    <a:latin typeface="Cambria Math" panose="02040503050406030204" pitchFamily="18" charset="0"/>
                                  </a:rPr>
                                  <m:t>𝑃</m:t>
                                </m:r>
                              </m:e>
                              <m:sub>
                                <m:r>
                                  <a:rPr lang="en-US" altLang="zh-CN" sz="2600" b="0" i="1" smtClean="0">
                                    <a:solidFill>
                                      <a:srgbClr val="FF0000"/>
                                    </a:solidFill>
                                    <a:latin typeface="Cambria Math" panose="02040503050406030204" pitchFamily="18" charset="0"/>
                                  </a:rPr>
                                  <m:t>𝑖</m:t>
                                </m:r>
                              </m:sub>
                            </m:sSub>
                          </m:e>
                        </m:func>
                      </m:e>
                    </m:nary>
                  </m:oMath>
                </a14:m>
                <a:endParaRPr lang="en-US" altLang="zh-CN" sz="2600" dirty="0"/>
              </a:p>
              <a:p>
                <a:pPr>
                  <a:lnSpc>
                    <a:spcPct val="140000"/>
                  </a:lnSpc>
                </a:pPr>
                <a:r>
                  <a:rPr lang="en-US" altLang="zh-CN" sz="2600" dirty="0"/>
                  <a:t>      </a:t>
                </a:r>
                <a14:m>
                  <m:oMath xmlns:m="http://schemas.openxmlformats.org/officeDocument/2006/math">
                    <m:sSub>
                      <m:sSubPr>
                        <m:ctrlPr>
                          <a:rPr lang="en-US" altLang="zh-CN" sz="2600" i="1">
                            <a:solidFill>
                              <a:srgbClr val="FF0000"/>
                            </a:solidFill>
                            <a:latin typeface="Cambria Math" panose="02040503050406030204" pitchFamily="18" charset="0"/>
                          </a:rPr>
                        </m:ctrlPr>
                      </m:sSubPr>
                      <m:e>
                        <m:r>
                          <a:rPr lang="en-US" altLang="zh-CN" sz="2600" i="1">
                            <a:solidFill>
                              <a:srgbClr val="FF0000"/>
                            </a:solidFill>
                            <a:latin typeface="Cambria Math" panose="02040503050406030204" pitchFamily="18" charset="0"/>
                          </a:rPr>
                          <m:t>𝑃</m:t>
                        </m:r>
                      </m:e>
                      <m:sub>
                        <m:r>
                          <a:rPr lang="en-US" altLang="zh-CN" sz="2600" i="1">
                            <a:solidFill>
                              <a:srgbClr val="FF0000"/>
                            </a:solidFill>
                            <a:latin typeface="Cambria Math" panose="02040503050406030204" pitchFamily="18" charset="0"/>
                          </a:rPr>
                          <m:t>𝑖</m:t>
                        </m:r>
                      </m:sub>
                    </m:sSub>
                  </m:oMath>
                </a14:m>
                <a:r>
                  <a:rPr lang="zh-CN" altLang="en-US" sz="2600" dirty="0"/>
                  <a:t>表示当前样本集合</a:t>
                </a:r>
                <a:r>
                  <a:rPr lang="en-US" altLang="zh-CN" sz="2600" i="1" dirty="0"/>
                  <a:t>S</a:t>
                </a:r>
                <a:r>
                  <a:rPr lang="zh-CN" altLang="en-US" sz="2600" dirty="0"/>
                  <a:t>中第</a:t>
                </a:r>
                <a:r>
                  <a:rPr lang="en-US" altLang="zh-CN" sz="2600" i="1" dirty="0" err="1"/>
                  <a:t>i</a:t>
                </a:r>
                <a:r>
                  <a:rPr lang="zh-CN" altLang="en-US" sz="2600" dirty="0"/>
                  <a:t>类样本所占的比例，</a:t>
                </a:r>
                <a:r>
                  <a:rPr lang="en-US" altLang="zh-CN" sz="2600" i="1" dirty="0">
                    <a:solidFill>
                      <a:srgbClr val="FF0000"/>
                    </a:solidFill>
                  </a:rPr>
                  <a:t>N</a:t>
                </a:r>
                <a:r>
                  <a:rPr lang="zh-CN" altLang="en-US" sz="2600" dirty="0"/>
                  <a:t>为总类别数。</a:t>
                </a:r>
                <a:r>
                  <a:rPr lang="zh-CN" altLang="en-US" sz="2600" dirty="0">
                    <a:solidFill>
                      <a:srgbClr val="FF0000"/>
                    </a:solidFill>
                    <a:highlight>
                      <a:srgbClr val="FFFF00"/>
                    </a:highlight>
                  </a:rPr>
                  <a:t>熵越小，则纯度越高</a:t>
                </a:r>
                <a:r>
                  <a:rPr lang="zh-CN" altLang="en-US" sz="2600" dirty="0"/>
                  <a:t>。</a:t>
                </a:r>
                <a:endParaRPr lang="en-US" altLang="zh-CN" sz="2600" dirty="0"/>
              </a:p>
            </p:txBody>
          </p:sp>
        </mc:Choice>
        <mc:Fallback>
          <p:sp>
            <p:nvSpPr>
              <p:cNvPr id="16" name="文本框 15"/>
              <p:cNvSpPr txBox="1">
                <a:spLocks noRot="1" noChangeAspect="1" noMove="1" noResize="1" noEditPoints="1" noAdjustHandles="1" noChangeArrowheads="1" noChangeShapeType="1" noTextEdit="1"/>
              </p:cNvSpPr>
              <p:nvPr/>
            </p:nvSpPr>
            <p:spPr>
              <a:xfrm>
                <a:off x="621343" y="1893113"/>
                <a:ext cx="7894693" cy="2301784"/>
              </a:xfrm>
              <a:prstGeom prst="rect">
                <a:avLst/>
              </a:prstGeom>
              <a:blipFill rotWithShape="1">
                <a:blip r:embed="rId1"/>
                <a:stretch>
                  <a:fillRect l="-68" t="-228" r="-56" b="-3334"/>
                </a:stretch>
              </a:blipFill>
              <a:ln w="3175">
                <a:solidFill>
                  <a:schemeClr val="accent2"/>
                </a:solidFill>
              </a:ln>
            </p:spPr>
            <p:txBody>
              <a:bodyPr/>
              <a:lstStyle/>
              <a:p>
                <a:r>
                  <a:rPr lang="zh-CN" altLang="en-US">
                    <a:noFill/>
                  </a:rPr>
                  <a:t> </a:t>
                </a:r>
              </a:p>
            </p:txBody>
          </p:sp>
        </mc:Fallback>
      </mc:AlternateContent>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决策树的生成</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4"/>
              <p:cNvSpPr txBox="1"/>
              <p:nvPr/>
            </p:nvSpPr>
            <p:spPr>
              <a:xfrm>
                <a:off x="621343" y="4355877"/>
                <a:ext cx="7894693" cy="1948931"/>
              </a:xfrm>
              <a:prstGeom prst="rect">
                <a:avLst/>
              </a:prstGeom>
              <a:noFill/>
              <a:ln w="3175">
                <a:solidFill>
                  <a:schemeClr val="accent2"/>
                </a:solidFill>
              </a:ln>
            </p:spPr>
            <p:txBody>
              <a:bodyPr wrap="square" rtlCol="0">
                <a:spAutoFit/>
              </a:bodyPr>
              <a:lstStyle/>
              <a:p>
                <a:pPr marL="457200" indent="-457200" algn="just">
                  <a:lnSpc>
                    <a:spcPct val="140000"/>
                  </a:lnSpc>
                  <a:buFont typeface="Wingdings" panose="05000000000000000000" pitchFamily="2" charset="2"/>
                  <a:buChar char="Ø"/>
                </a:pPr>
                <a:r>
                  <a:rPr lang="zh-CN" altLang="en-US" sz="2600" dirty="0"/>
                  <a:t>在</a:t>
                </a:r>
                <a:r>
                  <a:rPr lang="en-US" altLang="zh-CN" sz="2600" dirty="0"/>
                  <a:t>17</a:t>
                </a:r>
                <a:r>
                  <a:rPr lang="zh-CN" altLang="en-US" sz="2600" dirty="0"/>
                  <a:t>个西瓜集合，类别数</a:t>
                </a:r>
                <a:r>
                  <a:rPr lang="en-US" altLang="zh-CN" sz="2600" i="1" dirty="0"/>
                  <a:t>N</a:t>
                </a:r>
                <a:r>
                  <a:rPr lang="en-US" altLang="zh-CN" sz="2600" dirty="0"/>
                  <a:t>=2</a:t>
                </a:r>
                <a:r>
                  <a:rPr lang="zh-CN" altLang="en-US" sz="2600" dirty="0"/>
                  <a:t>，好瓜比例</a:t>
                </a:r>
                <a:r>
                  <a:rPr lang="en-US" altLang="zh-CN" sz="2600" i="1" dirty="0"/>
                  <a:t>P</a:t>
                </a:r>
                <a:r>
                  <a:rPr lang="en-US" altLang="zh-CN" sz="2600" baseline="-25000" dirty="0"/>
                  <a:t>1</a:t>
                </a:r>
                <a:r>
                  <a:rPr lang="en-US" altLang="zh-CN" sz="2600" dirty="0"/>
                  <a:t>=8/17</a:t>
                </a:r>
                <a:r>
                  <a:rPr lang="zh-CN" altLang="en-US" sz="2600" dirty="0"/>
                  <a:t>，坏瓜比例</a:t>
                </a:r>
                <a:r>
                  <a:rPr lang="en-US" altLang="zh-CN" sz="2600" i="1" dirty="0"/>
                  <a:t>P</a:t>
                </a:r>
                <a:r>
                  <a:rPr lang="en-US" altLang="zh-CN" sz="2600" baseline="-25000" dirty="0"/>
                  <a:t>2</a:t>
                </a:r>
                <a:r>
                  <a:rPr lang="en-US" altLang="zh-CN" sz="2600" dirty="0"/>
                  <a:t>=9/17</a:t>
                </a:r>
                <a:r>
                  <a:rPr lang="zh-CN" altLang="en-US" sz="2600" dirty="0"/>
                  <a:t>，代入信息熵公式，得集合</a:t>
                </a:r>
                <a:r>
                  <a:rPr lang="en-US" altLang="zh-CN" sz="2600" i="1" dirty="0"/>
                  <a:t>S</a:t>
                </a:r>
                <a:r>
                  <a:rPr lang="zh-CN" altLang="en-US" sz="2600" dirty="0"/>
                  <a:t>的熵为：</a:t>
                </a:r>
                <a:r>
                  <a:rPr lang="en-US" altLang="zh-CN" sz="2600" i="1" dirty="0"/>
                  <a:t>Entropy</a:t>
                </a:r>
                <a:r>
                  <a:rPr lang="en-US" altLang="zh-CN" sz="2600" dirty="0"/>
                  <a:t>(</a:t>
                </a:r>
                <a:r>
                  <a:rPr lang="en-US" altLang="zh-CN" sz="2600" i="1" dirty="0"/>
                  <a:t>S</a:t>
                </a:r>
                <a:r>
                  <a:rPr lang="en-US" altLang="zh-CN" sz="2600" dirty="0"/>
                  <a:t>)=-(</a:t>
                </a:r>
                <a14:m>
                  <m:oMath xmlns:m="http://schemas.openxmlformats.org/officeDocument/2006/math">
                    <m:func>
                      <m:funcPr>
                        <m:ctrlPr>
                          <a:rPr lang="en-US" altLang="zh-CN" sz="2600" i="1" smtClean="0">
                            <a:latin typeface="Cambria Math" panose="02040503050406030204" pitchFamily="18" charset="0"/>
                          </a:rPr>
                        </m:ctrlPr>
                      </m:funcPr>
                      <m:fName>
                        <m:sSub>
                          <m:sSubPr>
                            <m:ctrlPr>
                              <a:rPr lang="en-US" altLang="zh-CN" sz="2600" i="1" smtClean="0">
                                <a:latin typeface="Cambria Math" panose="02040503050406030204" pitchFamily="18" charset="0"/>
                              </a:rPr>
                            </m:ctrlPr>
                          </m:sSubPr>
                          <m:e>
                            <m:f>
                              <m:fPr>
                                <m:ctrlPr>
                                  <a:rPr lang="en-US" altLang="zh-CN" sz="2600" i="1" smtClean="0">
                                    <a:latin typeface="Cambria Math" panose="02040503050406030204" pitchFamily="18" charset="0"/>
                                  </a:rPr>
                                </m:ctrlPr>
                              </m:fPr>
                              <m:num>
                                <m:r>
                                  <a:rPr lang="en-US" altLang="zh-CN" sz="2600" b="0" i="1" smtClean="0">
                                    <a:latin typeface="Cambria Math" panose="02040503050406030204" pitchFamily="18" charset="0"/>
                                  </a:rPr>
                                  <m:t>8</m:t>
                                </m:r>
                              </m:num>
                              <m:den>
                                <m:r>
                                  <a:rPr lang="en-US" altLang="zh-CN" sz="2600" b="0" i="1" smtClean="0">
                                    <a:latin typeface="Cambria Math" panose="02040503050406030204" pitchFamily="18" charset="0"/>
                                  </a:rPr>
                                  <m:t>17</m:t>
                                </m:r>
                              </m:den>
                            </m:f>
                            <m:r>
                              <m:rPr>
                                <m:sty m:val="p"/>
                              </m:rPr>
                              <a:rPr lang="en-US" altLang="zh-CN" sz="2600" i="0" smtClean="0">
                                <a:latin typeface="Cambria Math" panose="02040503050406030204" pitchFamily="18" charset="0"/>
                              </a:rPr>
                              <m:t>log</m:t>
                            </m:r>
                          </m:e>
                          <m:sub>
                            <m:r>
                              <a:rPr lang="en-US" altLang="zh-CN" sz="2600" b="0" i="1" smtClean="0">
                                <a:latin typeface="Cambria Math" panose="02040503050406030204" pitchFamily="18" charset="0"/>
                              </a:rPr>
                              <m:t>2</m:t>
                            </m:r>
                          </m:sub>
                        </m:sSub>
                      </m:fName>
                      <m:e>
                        <m:f>
                          <m:fPr>
                            <m:ctrlPr>
                              <a:rPr lang="en-US" altLang="zh-CN" sz="2600" i="1">
                                <a:latin typeface="Cambria Math" panose="02040503050406030204" pitchFamily="18" charset="0"/>
                              </a:rPr>
                            </m:ctrlPr>
                          </m:fPr>
                          <m:num>
                            <m:r>
                              <a:rPr lang="en-US" altLang="zh-CN" sz="2600" i="1">
                                <a:latin typeface="Cambria Math" panose="02040503050406030204" pitchFamily="18" charset="0"/>
                              </a:rPr>
                              <m:t>8</m:t>
                            </m:r>
                          </m:num>
                          <m:den>
                            <m:r>
                              <a:rPr lang="en-US" altLang="zh-CN" sz="2600" i="1">
                                <a:latin typeface="Cambria Math" panose="02040503050406030204" pitchFamily="18" charset="0"/>
                              </a:rPr>
                              <m:t>17</m:t>
                            </m:r>
                          </m:den>
                        </m:f>
                        <m:r>
                          <a:rPr lang="en-US" altLang="zh-CN" sz="2600" b="0" i="1" smtClean="0">
                            <a:latin typeface="Cambria Math" panose="02040503050406030204" pitchFamily="18" charset="0"/>
                          </a:rPr>
                          <m:t>+</m:t>
                        </m:r>
                        <m:func>
                          <m:funcPr>
                            <m:ctrlPr>
                              <a:rPr lang="en-US" altLang="zh-CN" sz="2600" i="1">
                                <a:latin typeface="Cambria Math" panose="02040503050406030204" pitchFamily="18" charset="0"/>
                              </a:rPr>
                            </m:ctrlPr>
                          </m:funcPr>
                          <m:fName>
                            <m:sSub>
                              <m:sSubPr>
                                <m:ctrlPr>
                                  <a:rPr lang="en-US" altLang="zh-CN" sz="2600" i="1">
                                    <a:latin typeface="Cambria Math" panose="02040503050406030204" pitchFamily="18" charset="0"/>
                                  </a:rPr>
                                </m:ctrlPr>
                              </m:sSubPr>
                              <m:e>
                                <m:f>
                                  <m:fPr>
                                    <m:ctrlPr>
                                      <a:rPr lang="en-US" altLang="zh-CN" sz="2600" i="1">
                                        <a:latin typeface="Cambria Math" panose="02040503050406030204" pitchFamily="18" charset="0"/>
                                      </a:rPr>
                                    </m:ctrlPr>
                                  </m:fPr>
                                  <m:num>
                                    <m:r>
                                      <a:rPr lang="en-US" altLang="zh-CN" sz="2600" b="0" i="1" smtClean="0">
                                        <a:latin typeface="Cambria Math" panose="02040503050406030204" pitchFamily="18" charset="0"/>
                                      </a:rPr>
                                      <m:t>9</m:t>
                                    </m:r>
                                  </m:num>
                                  <m:den>
                                    <m:r>
                                      <a:rPr lang="en-US" altLang="zh-CN" sz="2600" i="1">
                                        <a:latin typeface="Cambria Math" panose="02040503050406030204" pitchFamily="18" charset="0"/>
                                      </a:rPr>
                                      <m:t>17</m:t>
                                    </m:r>
                                  </m:den>
                                </m:f>
                                <m:r>
                                  <m:rPr>
                                    <m:sty m:val="p"/>
                                  </m:rPr>
                                  <a:rPr lang="en-US" altLang="zh-CN" sz="2600">
                                    <a:latin typeface="Cambria Math" panose="02040503050406030204" pitchFamily="18" charset="0"/>
                                  </a:rPr>
                                  <m:t>log</m:t>
                                </m:r>
                              </m:e>
                              <m:sub>
                                <m:r>
                                  <a:rPr lang="en-US" altLang="zh-CN" sz="2600" i="1">
                                    <a:latin typeface="Cambria Math" panose="02040503050406030204" pitchFamily="18" charset="0"/>
                                  </a:rPr>
                                  <m:t>2</m:t>
                                </m:r>
                              </m:sub>
                            </m:sSub>
                          </m:fName>
                          <m:e>
                            <m:f>
                              <m:fPr>
                                <m:ctrlPr>
                                  <a:rPr lang="en-US" altLang="zh-CN" sz="2600" i="1">
                                    <a:latin typeface="Cambria Math" panose="02040503050406030204" pitchFamily="18" charset="0"/>
                                  </a:rPr>
                                </m:ctrlPr>
                              </m:fPr>
                              <m:num>
                                <m:r>
                                  <a:rPr lang="en-US" altLang="zh-CN" sz="2600" b="0" i="1" smtClean="0">
                                    <a:latin typeface="Cambria Math" panose="02040503050406030204" pitchFamily="18" charset="0"/>
                                  </a:rPr>
                                  <m:t>9</m:t>
                                </m:r>
                              </m:num>
                              <m:den>
                                <m:r>
                                  <a:rPr lang="en-US" altLang="zh-CN" sz="2600" i="1">
                                    <a:latin typeface="Cambria Math" panose="02040503050406030204" pitchFamily="18" charset="0"/>
                                  </a:rPr>
                                  <m:t>17</m:t>
                                </m:r>
                              </m:den>
                            </m:f>
                          </m:e>
                        </m:func>
                      </m:e>
                    </m:func>
                  </m:oMath>
                </a14:m>
                <a:r>
                  <a:rPr lang="en-US" altLang="zh-CN" sz="2600" dirty="0"/>
                  <a:t>)=0.998</a:t>
                </a:r>
                <a:endParaRPr lang="en-US" altLang="zh-CN" sz="2600" dirty="0"/>
              </a:p>
            </p:txBody>
          </p:sp>
        </mc:Choice>
        <mc:Fallback>
          <p:sp>
            <p:nvSpPr>
              <p:cNvPr id="5" name="文本框 4"/>
              <p:cNvSpPr txBox="1">
                <a:spLocks noRot="1" noChangeAspect="1" noMove="1" noResize="1" noEditPoints="1" noAdjustHandles="1" noChangeArrowheads="1" noChangeShapeType="1" noTextEdit="1"/>
              </p:cNvSpPr>
              <p:nvPr/>
            </p:nvSpPr>
            <p:spPr>
              <a:xfrm>
                <a:off x="621343" y="4355877"/>
                <a:ext cx="7894693" cy="1948931"/>
              </a:xfrm>
              <a:prstGeom prst="rect">
                <a:avLst/>
              </a:prstGeom>
              <a:blipFill rotWithShape="1">
                <a:blip r:embed="rId2"/>
                <a:stretch>
                  <a:fillRect l="-68" t="-249" r="-56" b="-234"/>
                </a:stretch>
              </a:blipFill>
              <a:ln w="3175">
                <a:solidFill>
                  <a:schemeClr val="accent2"/>
                </a:solid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fade">
                                      <p:cBhvr>
                                        <p:cTn id="7" dur="500"/>
                                        <p:tgtEl>
                                          <p:spTgt spid="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文本框 15"/>
              <p:cNvSpPr txBox="1"/>
              <p:nvPr/>
            </p:nvSpPr>
            <p:spPr>
              <a:xfrm>
                <a:off x="621343" y="1893113"/>
                <a:ext cx="7894693" cy="4539128"/>
              </a:xfrm>
              <a:prstGeom prst="rect">
                <a:avLst/>
              </a:prstGeom>
              <a:noFill/>
              <a:ln w="3175">
                <a:solidFill>
                  <a:schemeClr val="accent2"/>
                </a:solidFill>
              </a:ln>
            </p:spPr>
            <p:txBody>
              <a:bodyPr wrap="square" rtlCol="0">
                <a:spAutoFit/>
              </a:bodyPr>
              <a:lstStyle/>
              <a:p>
                <a:pPr marL="457200" indent="-457200" algn="just">
                  <a:lnSpc>
                    <a:spcPct val="140000"/>
                  </a:lnSpc>
                  <a:buFont typeface="Wingdings" panose="05000000000000000000" pitchFamily="2" charset="2"/>
                  <a:buChar char="Ø"/>
                </a:pPr>
                <a:r>
                  <a:rPr lang="zh-CN" altLang="en-US" sz="2600" dirty="0"/>
                  <a:t>如果要将该集合</a:t>
                </a:r>
                <a:r>
                  <a:rPr lang="en-US" altLang="zh-CN" sz="2600" i="1" dirty="0"/>
                  <a:t>S</a:t>
                </a:r>
                <a:r>
                  <a:rPr lang="zh-CN" altLang="en-US" sz="2600" dirty="0">
                    <a:solidFill>
                      <a:srgbClr val="FF0000"/>
                    </a:solidFill>
                  </a:rPr>
                  <a:t>按照某个属性进行分类处理</a:t>
                </a:r>
                <a:r>
                  <a:rPr lang="zh-CN" altLang="en-US" sz="2600" dirty="0"/>
                  <a:t>，则需计算出所有属性中每个属性的信息增益。按属性</a:t>
                </a:r>
                <a:r>
                  <a:rPr lang="en-US" altLang="zh-CN" sz="2600" i="1" dirty="0"/>
                  <a:t>v</a:t>
                </a:r>
                <a:r>
                  <a:rPr lang="zh-CN" altLang="en-US" sz="2600" dirty="0"/>
                  <a:t>将集合</a:t>
                </a:r>
                <a:r>
                  <a:rPr lang="en-US" altLang="zh-CN" sz="2600" i="1" dirty="0"/>
                  <a:t>S</a:t>
                </a:r>
                <a:r>
                  <a:rPr lang="zh-CN" altLang="en-US" sz="2600" dirty="0"/>
                  <a:t>分开的信息增益的计算公式为：  </a:t>
                </a:r>
                <a14:m>
                  <m:oMath xmlns:m="http://schemas.openxmlformats.org/officeDocument/2006/math">
                    <m:r>
                      <m:rPr>
                        <m:sty m:val="p"/>
                      </m:rPr>
                      <a:rPr lang="en-US" altLang="zh-CN" sz="2600" b="0" i="0" smtClean="0">
                        <a:solidFill>
                          <a:srgbClr val="FF0000"/>
                        </a:solidFill>
                        <a:latin typeface="Cambria Math" panose="02040503050406030204" pitchFamily="18" charset="0"/>
                      </a:rPr>
                      <m:t>Gain</m:t>
                    </m:r>
                    <m:d>
                      <m:dPr>
                        <m:ctrlPr>
                          <a:rPr lang="en-US" altLang="zh-CN" sz="2600" b="0" i="1" smtClean="0">
                            <a:solidFill>
                              <a:srgbClr val="FF0000"/>
                            </a:solidFill>
                            <a:latin typeface="Cambria Math" panose="02040503050406030204" pitchFamily="18" charset="0"/>
                          </a:rPr>
                        </m:ctrlPr>
                      </m:dPr>
                      <m:e>
                        <m:r>
                          <a:rPr lang="en-US" altLang="zh-CN" sz="2600" b="0" i="1" smtClean="0">
                            <a:solidFill>
                              <a:srgbClr val="FF0000"/>
                            </a:solidFill>
                            <a:latin typeface="Cambria Math" panose="02040503050406030204" pitchFamily="18" charset="0"/>
                          </a:rPr>
                          <m:t>𝑆</m:t>
                        </m:r>
                        <m:r>
                          <a:rPr lang="en-US" altLang="zh-CN" sz="2600" b="0" i="1" smtClean="0">
                            <a:solidFill>
                              <a:srgbClr val="FF0000"/>
                            </a:solidFill>
                            <a:latin typeface="Cambria Math" panose="02040503050406030204" pitchFamily="18" charset="0"/>
                          </a:rPr>
                          <m:t>,</m:t>
                        </m:r>
                        <m:r>
                          <a:rPr lang="en-US" altLang="zh-CN" sz="2600" b="0" i="1" smtClean="0">
                            <a:solidFill>
                              <a:srgbClr val="FF0000"/>
                            </a:solidFill>
                            <a:latin typeface="Cambria Math" panose="02040503050406030204" pitchFamily="18" charset="0"/>
                          </a:rPr>
                          <m:t>𝑣</m:t>
                        </m:r>
                      </m:e>
                    </m:d>
                    <m:r>
                      <a:rPr lang="en-US" altLang="zh-CN" sz="2600" b="0" i="0" smtClean="0">
                        <a:solidFill>
                          <a:srgbClr val="FF0000"/>
                        </a:solidFill>
                        <a:latin typeface="Cambria Math" panose="02040503050406030204" pitchFamily="18" charset="0"/>
                      </a:rPr>
                      <m:t>=</m:t>
                    </m:r>
                    <m:r>
                      <a:rPr lang="en-US" altLang="zh-CN" sz="2600" b="0" i="1" smtClean="0">
                        <a:solidFill>
                          <a:srgbClr val="FF0000"/>
                        </a:solidFill>
                        <a:latin typeface="Cambria Math" panose="02040503050406030204" pitchFamily="18" charset="0"/>
                      </a:rPr>
                      <m:t>𝐸𝑛𝑡𝑟𝑜𝑝𝑦</m:t>
                    </m:r>
                    <m:d>
                      <m:dPr>
                        <m:ctrlPr>
                          <a:rPr lang="en-US" altLang="zh-CN" sz="2600" b="0" i="1" smtClean="0">
                            <a:solidFill>
                              <a:srgbClr val="FF0000"/>
                            </a:solidFill>
                            <a:latin typeface="Cambria Math" panose="02040503050406030204" pitchFamily="18" charset="0"/>
                          </a:rPr>
                        </m:ctrlPr>
                      </m:dPr>
                      <m:e>
                        <m:r>
                          <a:rPr lang="en-US" altLang="zh-CN" sz="2600" b="0" i="1" smtClean="0">
                            <a:solidFill>
                              <a:srgbClr val="FF0000"/>
                            </a:solidFill>
                            <a:latin typeface="Cambria Math" panose="02040503050406030204" pitchFamily="18" charset="0"/>
                          </a:rPr>
                          <m:t>𝑆</m:t>
                        </m:r>
                      </m:e>
                    </m:d>
                    <m:r>
                      <a:rPr lang="en-US" altLang="zh-CN" sz="2600" b="0" i="1" smtClean="0">
                        <a:solidFill>
                          <a:srgbClr val="FF0000"/>
                        </a:solidFill>
                        <a:latin typeface="Cambria Math" panose="02040503050406030204" pitchFamily="18" charset="0"/>
                      </a:rPr>
                      <m:t>−</m:t>
                    </m:r>
                    <m:nary>
                      <m:naryPr>
                        <m:chr m:val="∑"/>
                        <m:ctrlPr>
                          <a:rPr lang="en-US" altLang="zh-CN" sz="2600" b="0" i="1" smtClean="0">
                            <a:solidFill>
                              <a:srgbClr val="FF0000"/>
                            </a:solidFill>
                            <a:latin typeface="Cambria Math" panose="02040503050406030204" pitchFamily="18" charset="0"/>
                          </a:rPr>
                        </m:ctrlPr>
                      </m:naryPr>
                      <m:sub>
                        <m:r>
                          <m:rPr>
                            <m:brk m:alnAt="23"/>
                          </m:rPr>
                          <a:rPr lang="en-US" altLang="zh-CN" sz="2600" b="0" i="1" smtClean="0">
                            <a:solidFill>
                              <a:srgbClr val="FF0000"/>
                            </a:solidFill>
                            <a:latin typeface="Cambria Math" panose="02040503050406030204" pitchFamily="18" charset="0"/>
                          </a:rPr>
                          <m:t>𝑖</m:t>
                        </m:r>
                        <m:r>
                          <a:rPr lang="en-US" altLang="zh-CN" sz="2600" b="0" i="1" smtClean="0">
                            <a:solidFill>
                              <a:srgbClr val="FF0000"/>
                            </a:solidFill>
                            <a:latin typeface="Cambria Math" panose="02040503050406030204" pitchFamily="18" charset="0"/>
                          </a:rPr>
                          <m:t>=</m:t>
                        </m:r>
                        <m:r>
                          <a:rPr lang="en-US" altLang="zh-CN" sz="2600" b="0" i="1" smtClean="0">
                            <a:solidFill>
                              <a:srgbClr val="FF0000"/>
                            </a:solidFill>
                            <a:latin typeface="Cambria Math" panose="02040503050406030204" pitchFamily="18" charset="0"/>
                          </a:rPr>
                          <m:t>1</m:t>
                        </m:r>
                      </m:sub>
                      <m:sup>
                        <m:r>
                          <a:rPr lang="en-US" altLang="zh-CN" sz="2600" b="0" i="1" smtClean="0">
                            <a:solidFill>
                              <a:srgbClr val="FF0000"/>
                            </a:solidFill>
                            <a:latin typeface="Cambria Math" panose="02040503050406030204" pitchFamily="18" charset="0"/>
                          </a:rPr>
                          <m:t>𝑀</m:t>
                        </m:r>
                      </m:sup>
                      <m:e>
                        <m:r>
                          <a:rPr lang="en-US" altLang="zh-CN" sz="2600" b="0" i="1" smtClean="0">
                            <a:solidFill>
                              <a:srgbClr val="FF0000"/>
                            </a:solidFill>
                            <a:latin typeface="Cambria Math" panose="02040503050406030204" pitchFamily="18" charset="0"/>
                          </a:rPr>
                          <m:t>(</m:t>
                        </m:r>
                        <m:sSubSup>
                          <m:sSubSupPr>
                            <m:ctrlPr>
                              <a:rPr lang="en-US" altLang="zh-CN" sz="2600" b="0" i="1" smtClean="0">
                                <a:solidFill>
                                  <a:srgbClr val="FF0000"/>
                                </a:solidFill>
                                <a:latin typeface="Cambria Math" panose="02040503050406030204" pitchFamily="18" charset="0"/>
                              </a:rPr>
                            </m:ctrlPr>
                          </m:sSubSupPr>
                          <m:e>
                            <m:r>
                              <a:rPr lang="en-US" altLang="zh-CN" sz="2600" b="0" i="1" smtClean="0">
                                <a:solidFill>
                                  <a:srgbClr val="FF0000"/>
                                </a:solidFill>
                                <a:latin typeface="Cambria Math" panose="02040503050406030204" pitchFamily="18" charset="0"/>
                              </a:rPr>
                              <m:t>𝑃</m:t>
                            </m:r>
                          </m:e>
                          <m:sub>
                            <m:r>
                              <a:rPr lang="en-US" altLang="zh-CN" sz="2600" b="0" i="1" smtClean="0">
                                <a:solidFill>
                                  <a:srgbClr val="FF0000"/>
                                </a:solidFill>
                                <a:latin typeface="Cambria Math" panose="02040503050406030204" pitchFamily="18" charset="0"/>
                              </a:rPr>
                              <m:t>𝑖</m:t>
                            </m:r>
                          </m:sub>
                          <m:sup>
                            <m:r>
                              <a:rPr lang="en-US" altLang="zh-CN" sz="2600" b="0" i="1" smtClean="0">
                                <a:solidFill>
                                  <a:srgbClr val="FF0000"/>
                                </a:solidFill>
                                <a:latin typeface="Cambria Math" panose="02040503050406030204" pitchFamily="18" charset="0"/>
                              </a:rPr>
                              <m:t>′</m:t>
                            </m:r>
                          </m:sup>
                        </m:sSubSup>
                        <m:r>
                          <a:rPr lang="en-US" altLang="zh-CN" sz="2600" b="0" i="1" smtClean="0">
                            <a:solidFill>
                              <a:srgbClr val="FF0000"/>
                            </a:solidFill>
                            <a:latin typeface="Cambria Math" panose="02040503050406030204" pitchFamily="18" charset="0"/>
                            <a:ea typeface="Cambria Math" panose="02040503050406030204" pitchFamily="18" charset="0"/>
                          </a:rPr>
                          <m:t>∙</m:t>
                        </m:r>
                      </m:e>
                    </m:nary>
                    <m:r>
                      <a:rPr lang="en-US" altLang="zh-CN" sz="2600" b="0" i="1" smtClean="0">
                        <a:solidFill>
                          <a:srgbClr val="FF0000"/>
                        </a:solidFill>
                        <a:latin typeface="Cambria Math" panose="02040503050406030204" pitchFamily="18" charset="0"/>
                      </a:rPr>
                      <m:t>𝐸𝑛𝑡𝑟𝑜𝑝𝑦</m:t>
                    </m:r>
                    <m:r>
                      <a:rPr lang="en-US" altLang="zh-CN" sz="2600" b="0" i="1" smtClean="0">
                        <a:solidFill>
                          <a:srgbClr val="FF0000"/>
                        </a:solidFill>
                        <a:latin typeface="Cambria Math" panose="02040503050406030204" pitchFamily="18" charset="0"/>
                      </a:rPr>
                      <m:t>(</m:t>
                    </m:r>
                    <m:sSubSup>
                      <m:sSubSupPr>
                        <m:ctrlPr>
                          <a:rPr lang="en-US" altLang="zh-CN" sz="2600" b="0" i="1" smtClean="0">
                            <a:solidFill>
                              <a:srgbClr val="FF0000"/>
                            </a:solidFill>
                            <a:latin typeface="Cambria Math" panose="02040503050406030204" pitchFamily="18" charset="0"/>
                          </a:rPr>
                        </m:ctrlPr>
                      </m:sSubSupPr>
                      <m:e>
                        <m:r>
                          <a:rPr lang="en-US" altLang="zh-CN" sz="2600" b="0" i="1" smtClean="0">
                            <a:solidFill>
                              <a:srgbClr val="FF0000"/>
                            </a:solidFill>
                            <a:latin typeface="Cambria Math" panose="02040503050406030204" pitchFamily="18" charset="0"/>
                          </a:rPr>
                          <m:t>𝑆</m:t>
                        </m:r>
                      </m:e>
                      <m:sub>
                        <m:r>
                          <a:rPr lang="en-US" altLang="zh-CN" sz="2600" b="0" i="1" smtClean="0">
                            <a:solidFill>
                              <a:srgbClr val="FF0000"/>
                            </a:solidFill>
                            <a:latin typeface="Cambria Math" panose="02040503050406030204" pitchFamily="18" charset="0"/>
                          </a:rPr>
                          <m:t>𝑖</m:t>
                        </m:r>
                      </m:sub>
                      <m:sup>
                        <m:r>
                          <a:rPr lang="en-US" altLang="zh-CN" sz="2600" b="0" i="1" smtClean="0">
                            <a:solidFill>
                              <a:srgbClr val="FF0000"/>
                            </a:solidFill>
                            <a:latin typeface="Cambria Math" panose="02040503050406030204" pitchFamily="18" charset="0"/>
                          </a:rPr>
                          <m:t>′</m:t>
                        </m:r>
                      </m:sup>
                    </m:sSubSup>
                    <m:r>
                      <a:rPr lang="en-US" altLang="zh-CN" sz="2600" b="0" i="1" smtClean="0">
                        <a:solidFill>
                          <a:srgbClr val="FF0000"/>
                        </a:solidFill>
                        <a:latin typeface="Cambria Math" panose="02040503050406030204" pitchFamily="18" charset="0"/>
                      </a:rPr>
                      <m:t>))</m:t>
                    </m:r>
                  </m:oMath>
                </a14:m>
                <a:endParaRPr lang="en-US" altLang="zh-CN" sz="2600" dirty="0"/>
              </a:p>
              <a:p>
                <a:pPr indent="450850" algn="just">
                  <a:lnSpc>
                    <a:spcPct val="140000"/>
                  </a:lnSpc>
                </a:pPr>
                <a:r>
                  <a:rPr lang="en-US" altLang="zh-CN" sz="2600" i="1" dirty="0">
                    <a:solidFill>
                      <a:srgbClr val="FF0000"/>
                    </a:solidFill>
                  </a:rPr>
                  <a:t>M</a:t>
                </a:r>
                <a:r>
                  <a:rPr lang="zh-CN" altLang="en-US" sz="2600" dirty="0"/>
                  <a:t>为属性下级分支数，</a:t>
                </a:r>
                <a14:m>
                  <m:oMath xmlns:m="http://schemas.openxmlformats.org/officeDocument/2006/math">
                    <m:sSubSup>
                      <m:sSubSupPr>
                        <m:ctrlPr>
                          <a:rPr lang="en-US" altLang="zh-CN" sz="2600" i="1">
                            <a:solidFill>
                              <a:srgbClr val="FF0000"/>
                            </a:solidFill>
                            <a:latin typeface="Cambria Math" panose="02040503050406030204" pitchFamily="18" charset="0"/>
                          </a:rPr>
                        </m:ctrlPr>
                      </m:sSubSupPr>
                      <m:e>
                        <m:r>
                          <a:rPr lang="en-US" altLang="zh-CN" sz="2600" i="1">
                            <a:solidFill>
                              <a:srgbClr val="FF0000"/>
                            </a:solidFill>
                            <a:latin typeface="Cambria Math" panose="02040503050406030204" pitchFamily="18" charset="0"/>
                          </a:rPr>
                          <m:t>𝑃</m:t>
                        </m:r>
                      </m:e>
                      <m:sub>
                        <m:r>
                          <a:rPr lang="en-US" altLang="zh-CN" sz="2600" i="1">
                            <a:solidFill>
                              <a:srgbClr val="FF0000"/>
                            </a:solidFill>
                            <a:latin typeface="Cambria Math" panose="02040503050406030204" pitchFamily="18" charset="0"/>
                          </a:rPr>
                          <m:t>𝑖</m:t>
                        </m:r>
                      </m:sub>
                      <m:sup>
                        <m:r>
                          <a:rPr lang="en-US" altLang="zh-CN" sz="2600" i="1">
                            <a:solidFill>
                              <a:srgbClr val="FF0000"/>
                            </a:solidFill>
                            <a:latin typeface="Cambria Math" panose="02040503050406030204" pitchFamily="18" charset="0"/>
                          </a:rPr>
                          <m:t>′</m:t>
                        </m:r>
                      </m:sup>
                    </m:sSubSup>
                  </m:oMath>
                </a14:m>
                <a:r>
                  <a:rPr lang="zh-CN" altLang="en-US" sz="2600" dirty="0"/>
                  <a:t>为第</a:t>
                </a:r>
                <a:r>
                  <a:rPr lang="en-US" altLang="zh-CN" sz="2600" i="1" dirty="0" err="1"/>
                  <a:t>i</a:t>
                </a:r>
                <a:r>
                  <a:rPr lang="zh-CN" altLang="en-US" sz="2600" dirty="0"/>
                  <a:t>个分支中样本数占该分支前样本总数的比例，</a:t>
                </a:r>
                <a14:m>
                  <m:oMath xmlns:m="http://schemas.openxmlformats.org/officeDocument/2006/math">
                    <m:sSubSup>
                      <m:sSubSupPr>
                        <m:ctrlPr>
                          <a:rPr lang="en-US" altLang="zh-CN" sz="2600" i="1">
                            <a:solidFill>
                              <a:srgbClr val="FF0000"/>
                            </a:solidFill>
                            <a:latin typeface="Cambria Math" panose="02040503050406030204" pitchFamily="18" charset="0"/>
                          </a:rPr>
                        </m:ctrlPr>
                      </m:sSubSupPr>
                      <m:e>
                        <m:r>
                          <a:rPr lang="en-US" altLang="zh-CN" sz="2600" i="1">
                            <a:solidFill>
                              <a:srgbClr val="FF0000"/>
                            </a:solidFill>
                            <a:latin typeface="Cambria Math" panose="02040503050406030204" pitchFamily="18" charset="0"/>
                          </a:rPr>
                          <m:t>𝑆</m:t>
                        </m:r>
                      </m:e>
                      <m:sub>
                        <m:r>
                          <a:rPr lang="en-US" altLang="zh-CN" sz="2600" i="1">
                            <a:solidFill>
                              <a:srgbClr val="FF0000"/>
                            </a:solidFill>
                            <a:latin typeface="Cambria Math" panose="02040503050406030204" pitchFamily="18" charset="0"/>
                          </a:rPr>
                          <m:t>𝑖</m:t>
                        </m:r>
                      </m:sub>
                      <m:sup>
                        <m:r>
                          <a:rPr lang="en-US" altLang="zh-CN" sz="2600" i="1">
                            <a:solidFill>
                              <a:srgbClr val="FF0000"/>
                            </a:solidFill>
                            <a:latin typeface="Cambria Math" panose="02040503050406030204" pitchFamily="18" charset="0"/>
                          </a:rPr>
                          <m:t>′</m:t>
                        </m:r>
                      </m:sup>
                    </m:sSubSup>
                  </m:oMath>
                </a14:m>
                <a:r>
                  <a:rPr lang="zh-CN" altLang="en-US" sz="2600" dirty="0"/>
                  <a:t>为第</a:t>
                </a:r>
                <a:r>
                  <a:rPr lang="en-US" altLang="zh-CN" sz="2600" i="1" dirty="0" err="1"/>
                  <a:t>i</a:t>
                </a:r>
                <a:r>
                  <a:rPr lang="zh-CN" altLang="en-US" sz="2600" dirty="0"/>
                  <a:t>个分支中样本集合。</a:t>
                </a:r>
                <a:endParaRPr lang="en-US" altLang="zh-CN" sz="2600" dirty="0"/>
              </a:p>
              <a:p>
                <a:pPr marL="457200" indent="-457200" algn="just">
                  <a:lnSpc>
                    <a:spcPct val="140000"/>
                  </a:lnSpc>
                  <a:buFont typeface="Wingdings" panose="05000000000000000000" pitchFamily="2" charset="2"/>
                  <a:buChar char="Ø"/>
                </a:pPr>
                <a:r>
                  <a:rPr lang="zh-CN" altLang="en-US" sz="2600" dirty="0">
                    <a:solidFill>
                      <a:srgbClr val="FF0000"/>
                    </a:solidFill>
                  </a:rPr>
                  <a:t>信息增益越大，该属性被优先选择为判断节点的可能性越大</a:t>
                </a:r>
                <a:r>
                  <a:rPr lang="zh-CN" altLang="en-US" sz="2600" dirty="0"/>
                  <a:t>。</a:t>
                </a:r>
                <a:endParaRPr lang="en-US" altLang="zh-CN" sz="2600" dirty="0"/>
              </a:p>
            </p:txBody>
          </p:sp>
        </mc:Choice>
        <mc:Fallback>
          <p:sp>
            <p:nvSpPr>
              <p:cNvPr id="16" name="文本框 15"/>
              <p:cNvSpPr txBox="1">
                <a:spLocks noRot="1" noChangeAspect="1" noMove="1" noResize="1" noEditPoints="1" noAdjustHandles="1" noChangeArrowheads="1" noChangeShapeType="1" noTextEdit="1"/>
              </p:cNvSpPr>
              <p:nvPr/>
            </p:nvSpPr>
            <p:spPr>
              <a:xfrm>
                <a:off x="621343" y="1893113"/>
                <a:ext cx="7894693" cy="4539128"/>
              </a:xfrm>
              <a:prstGeom prst="rect">
                <a:avLst/>
              </a:prstGeom>
              <a:blipFill rotWithShape="1">
                <a:blip r:embed="rId1"/>
                <a:stretch>
                  <a:fillRect l="-68" t="-116" r="-1946" b="-1588"/>
                </a:stretch>
              </a:blipFill>
              <a:ln w="3175">
                <a:solidFill>
                  <a:schemeClr val="accent2"/>
                </a:solidFill>
              </a:ln>
            </p:spPr>
            <p:txBody>
              <a:bodyPr/>
              <a:lstStyle/>
              <a:p>
                <a:r>
                  <a:rPr lang="zh-CN" altLang="en-US">
                    <a:noFill/>
                  </a:rPr>
                  <a:t> </a:t>
                </a:r>
              </a:p>
            </p:txBody>
          </p:sp>
        </mc:Fallback>
      </mc:AlternateContent>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决策树的生成</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75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1000"/>
                                        <p:tgtEl>
                                          <p:spTgt spid="16">
                                            <p:txEl>
                                              <p:pRg st="2" end="2"/>
                                            </p:txEl>
                                          </p:spTgt>
                                        </p:tgtEl>
                                      </p:cBhvr>
                                    </p:animEffect>
                                    <p:anim calcmode="lin" valueType="num">
                                      <p:cBhvr>
                                        <p:cTn id="18"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文本框 15"/>
              <p:cNvSpPr txBox="1"/>
              <p:nvPr/>
            </p:nvSpPr>
            <p:spPr>
              <a:xfrm>
                <a:off x="621343" y="1893113"/>
                <a:ext cx="7894693" cy="4235647"/>
              </a:xfrm>
              <a:prstGeom prst="rect">
                <a:avLst/>
              </a:prstGeom>
              <a:noFill/>
              <a:ln w="3175">
                <a:solidFill>
                  <a:schemeClr val="accent2"/>
                </a:solidFill>
              </a:ln>
            </p:spPr>
            <p:txBody>
              <a:bodyPr wrap="square" rtlCol="0">
                <a:spAutoFit/>
              </a:bodyPr>
              <a:lstStyle/>
              <a:p>
                <a:pPr marL="457200" indent="-457200" algn="just">
                  <a:lnSpc>
                    <a:spcPct val="140000"/>
                  </a:lnSpc>
                  <a:buFont typeface="Wingdings" panose="05000000000000000000" pitchFamily="2" charset="2"/>
                  <a:buChar char="Ø"/>
                </a:pPr>
                <a:r>
                  <a:rPr lang="zh-CN" altLang="en-US" sz="2600" dirty="0">
                    <a:solidFill>
                      <a:schemeClr val="tx1"/>
                    </a:solidFill>
                  </a:rPr>
                  <a:t>以色泽为例，计算信息增益。色泽取值：青绿、乌黑、浅白，将其作为色泽节点的</a:t>
                </a:r>
                <a:r>
                  <a:rPr lang="en-US" altLang="zh-CN" sz="2600" dirty="0">
                    <a:solidFill>
                      <a:schemeClr val="tx1"/>
                    </a:solidFill>
                  </a:rPr>
                  <a:t>3</a:t>
                </a:r>
                <a:r>
                  <a:rPr lang="zh-CN" altLang="en-US" sz="2600" dirty="0">
                    <a:solidFill>
                      <a:schemeClr val="tx1"/>
                    </a:solidFill>
                  </a:rPr>
                  <a:t>个分支，</a:t>
                </a:r>
                <a:r>
                  <a:rPr lang="en-US" altLang="zh-CN" sz="2600" dirty="0">
                    <a:solidFill>
                      <a:schemeClr val="tx1"/>
                    </a:solidFill>
                  </a:rPr>
                  <a:t>17</a:t>
                </a:r>
                <a:r>
                  <a:rPr lang="zh-CN" altLang="en-US" sz="2600" dirty="0">
                    <a:solidFill>
                      <a:schemeClr val="tx1"/>
                    </a:solidFill>
                  </a:rPr>
                  <a:t>个西瓜分为</a:t>
                </a:r>
                <a:r>
                  <a:rPr lang="en-US" altLang="zh-CN" sz="2600" dirty="0">
                    <a:solidFill>
                      <a:schemeClr val="tx1"/>
                    </a:solidFill>
                  </a:rPr>
                  <a:t>3</a:t>
                </a:r>
                <a:r>
                  <a:rPr lang="zh-CN" altLang="en-US" sz="2600" dirty="0">
                    <a:solidFill>
                      <a:schemeClr val="tx1"/>
                    </a:solidFill>
                  </a:rPr>
                  <a:t>个集合，属于青绿分支下级集合</a:t>
                </a:r>
                <a14:m>
                  <m:oMath xmlns:m="http://schemas.openxmlformats.org/officeDocument/2006/math">
                    <m:sSubSup>
                      <m:sSubSupPr>
                        <m:ctrlPr>
                          <a:rPr lang="en-US" altLang="zh-CN" sz="2600" i="1">
                            <a:solidFill>
                              <a:schemeClr val="tx1"/>
                            </a:solidFill>
                            <a:latin typeface="Cambria Math" panose="02040503050406030204" pitchFamily="18" charset="0"/>
                          </a:rPr>
                        </m:ctrlPr>
                      </m:sSubSupPr>
                      <m:e>
                        <m:r>
                          <a:rPr lang="en-US" altLang="zh-CN" sz="2600" i="1">
                            <a:solidFill>
                              <a:schemeClr val="tx1"/>
                            </a:solidFill>
                            <a:latin typeface="Cambria Math" panose="02040503050406030204" pitchFamily="18" charset="0"/>
                          </a:rPr>
                          <m:t>𝑆</m:t>
                        </m:r>
                      </m:e>
                      <m:sub>
                        <m:r>
                          <a:rPr lang="en-US" altLang="zh-CN" sz="2600" b="0" i="1" smtClean="0">
                            <a:solidFill>
                              <a:schemeClr val="tx1"/>
                            </a:solidFill>
                            <a:latin typeface="Cambria Math" panose="02040503050406030204" pitchFamily="18" charset="0"/>
                          </a:rPr>
                          <m:t>1</m:t>
                        </m:r>
                      </m:sub>
                      <m:sup>
                        <m:r>
                          <a:rPr lang="en-US" altLang="zh-CN" sz="2600" i="1">
                            <a:solidFill>
                              <a:schemeClr val="tx1"/>
                            </a:solidFill>
                            <a:latin typeface="Cambria Math" panose="02040503050406030204" pitchFamily="18" charset="0"/>
                          </a:rPr>
                          <m:t>′</m:t>
                        </m:r>
                      </m:sup>
                    </m:sSubSup>
                  </m:oMath>
                </a14:m>
                <a:r>
                  <a:rPr lang="zh-CN" altLang="en-US" sz="2600" dirty="0">
                    <a:solidFill>
                      <a:schemeClr val="tx1"/>
                    </a:solidFill>
                  </a:rPr>
                  <a:t>西瓜编号</a:t>
                </a:r>
                <a:r>
                  <a:rPr lang="en-US" altLang="zh-CN" sz="2600" dirty="0">
                    <a:solidFill>
                      <a:schemeClr val="tx1"/>
                    </a:solidFill>
                  </a:rPr>
                  <a:t>{1,4,6,10,13,17}</a:t>
                </a:r>
                <a:r>
                  <a:rPr lang="zh-CN" altLang="en-US" sz="2600" dirty="0">
                    <a:solidFill>
                      <a:schemeClr val="tx1"/>
                    </a:solidFill>
                  </a:rPr>
                  <a:t>，属于乌黑分支下级集合</a:t>
                </a:r>
                <a14:m>
                  <m:oMath xmlns:m="http://schemas.openxmlformats.org/officeDocument/2006/math">
                    <m:sSubSup>
                      <m:sSubSupPr>
                        <m:ctrlPr>
                          <a:rPr lang="en-US" altLang="zh-CN" sz="2600" i="1">
                            <a:solidFill>
                              <a:schemeClr val="tx1"/>
                            </a:solidFill>
                            <a:latin typeface="Cambria Math" panose="02040503050406030204" pitchFamily="18" charset="0"/>
                          </a:rPr>
                        </m:ctrlPr>
                      </m:sSubSupPr>
                      <m:e>
                        <m:r>
                          <a:rPr lang="en-US" altLang="zh-CN" sz="2600" i="1">
                            <a:solidFill>
                              <a:schemeClr val="tx1"/>
                            </a:solidFill>
                            <a:latin typeface="Cambria Math" panose="02040503050406030204" pitchFamily="18" charset="0"/>
                          </a:rPr>
                          <m:t>𝑆</m:t>
                        </m:r>
                      </m:e>
                      <m:sub>
                        <m:r>
                          <a:rPr lang="en-US" altLang="zh-CN" sz="2600" b="0" i="1" smtClean="0">
                            <a:solidFill>
                              <a:schemeClr val="tx1"/>
                            </a:solidFill>
                            <a:latin typeface="Cambria Math" panose="02040503050406030204" pitchFamily="18" charset="0"/>
                          </a:rPr>
                          <m:t>2</m:t>
                        </m:r>
                      </m:sub>
                      <m:sup>
                        <m:r>
                          <a:rPr lang="en-US" altLang="zh-CN" sz="2600" i="1">
                            <a:solidFill>
                              <a:schemeClr val="tx1"/>
                            </a:solidFill>
                            <a:latin typeface="Cambria Math" panose="02040503050406030204" pitchFamily="18" charset="0"/>
                          </a:rPr>
                          <m:t>′</m:t>
                        </m:r>
                      </m:sup>
                    </m:sSubSup>
                  </m:oMath>
                </a14:m>
                <a:r>
                  <a:rPr lang="zh-CN" altLang="en-US" sz="2600" dirty="0">
                    <a:solidFill>
                      <a:schemeClr val="tx1"/>
                    </a:solidFill>
                  </a:rPr>
                  <a:t>西瓜编号</a:t>
                </a:r>
                <a:r>
                  <a:rPr lang="en-US" altLang="zh-CN" sz="2600" dirty="0">
                    <a:solidFill>
                      <a:schemeClr val="tx1"/>
                    </a:solidFill>
                  </a:rPr>
                  <a:t>{2,3,7,8,9,15}</a:t>
                </a:r>
                <a:r>
                  <a:rPr lang="zh-CN" altLang="en-US" sz="2600" dirty="0">
                    <a:solidFill>
                      <a:schemeClr val="tx1"/>
                    </a:solidFill>
                  </a:rPr>
                  <a:t>，属于浅白分支下级集合</a:t>
                </a:r>
                <a14:m>
                  <m:oMath xmlns:m="http://schemas.openxmlformats.org/officeDocument/2006/math">
                    <m:sSubSup>
                      <m:sSubSupPr>
                        <m:ctrlPr>
                          <a:rPr lang="en-US" altLang="zh-CN" sz="2600" i="1">
                            <a:solidFill>
                              <a:schemeClr val="tx1"/>
                            </a:solidFill>
                            <a:latin typeface="Cambria Math" panose="02040503050406030204" pitchFamily="18" charset="0"/>
                          </a:rPr>
                        </m:ctrlPr>
                      </m:sSubSupPr>
                      <m:e>
                        <m:r>
                          <a:rPr lang="en-US" altLang="zh-CN" sz="2600" i="1">
                            <a:solidFill>
                              <a:schemeClr val="tx1"/>
                            </a:solidFill>
                            <a:latin typeface="Cambria Math" panose="02040503050406030204" pitchFamily="18" charset="0"/>
                          </a:rPr>
                          <m:t>𝑆</m:t>
                        </m:r>
                      </m:e>
                      <m:sub>
                        <m:r>
                          <a:rPr lang="en-US" altLang="zh-CN" sz="2600" b="0" i="1" smtClean="0">
                            <a:solidFill>
                              <a:schemeClr val="tx1"/>
                            </a:solidFill>
                            <a:latin typeface="Cambria Math" panose="02040503050406030204" pitchFamily="18" charset="0"/>
                          </a:rPr>
                          <m:t>3</m:t>
                        </m:r>
                      </m:sub>
                      <m:sup>
                        <m:r>
                          <a:rPr lang="en-US" altLang="zh-CN" sz="2600" i="1">
                            <a:solidFill>
                              <a:schemeClr val="tx1"/>
                            </a:solidFill>
                            <a:latin typeface="Cambria Math" panose="02040503050406030204" pitchFamily="18" charset="0"/>
                          </a:rPr>
                          <m:t>′</m:t>
                        </m:r>
                      </m:sup>
                    </m:sSubSup>
                  </m:oMath>
                </a14:m>
                <a:r>
                  <a:rPr lang="zh-CN" altLang="en-US" sz="2600" dirty="0">
                    <a:solidFill>
                      <a:schemeClr val="tx1"/>
                    </a:solidFill>
                  </a:rPr>
                  <a:t>西瓜编号</a:t>
                </a:r>
                <a:r>
                  <a:rPr lang="en-US" altLang="zh-CN" sz="2600" dirty="0">
                    <a:solidFill>
                      <a:schemeClr val="tx1"/>
                    </a:solidFill>
                  </a:rPr>
                  <a:t>{5,11,12,14,16}</a:t>
                </a:r>
                <a:r>
                  <a:rPr lang="zh-CN" altLang="en-US" sz="2600" dirty="0">
                    <a:solidFill>
                      <a:schemeClr val="tx1"/>
                    </a:solidFill>
                  </a:rPr>
                  <a:t>。计算</a:t>
                </a:r>
                <a14:m>
                  <m:oMath xmlns:m="http://schemas.openxmlformats.org/officeDocument/2006/math">
                    <m:sSubSup>
                      <m:sSubSupPr>
                        <m:ctrlPr>
                          <a:rPr lang="en-US" altLang="zh-CN" sz="2600" i="1">
                            <a:solidFill>
                              <a:schemeClr val="tx1"/>
                            </a:solidFill>
                            <a:latin typeface="Cambria Math" panose="02040503050406030204" pitchFamily="18" charset="0"/>
                          </a:rPr>
                        </m:ctrlPr>
                      </m:sSubSupPr>
                      <m:e>
                        <m:r>
                          <a:rPr lang="en-US" altLang="zh-CN" sz="2600" i="1">
                            <a:solidFill>
                              <a:schemeClr val="tx1"/>
                            </a:solidFill>
                            <a:latin typeface="Cambria Math" panose="02040503050406030204" pitchFamily="18" charset="0"/>
                          </a:rPr>
                          <m:t>𝑆</m:t>
                        </m:r>
                      </m:e>
                      <m:sub>
                        <m:r>
                          <a:rPr lang="en-US" altLang="zh-CN" sz="2600" i="1">
                            <a:solidFill>
                              <a:schemeClr val="tx1"/>
                            </a:solidFill>
                            <a:latin typeface="Cambria Math" panose="02040503050406030204" pitchFamily="18" charset="0"/>
                          </a:rPr>
                          <m:t>1</m:t>
                        </m:r>
                      </m:sub>
                      <m:sup>
                        <m:r>
                          <a:rPr lang="en-US" altLang="zh-CN" sz="2600" i="1">
                            <a:solidFill>
                              <a:schemeClr val="tx1"/>
                            </a:solidFill>
                            <a:latin typeface="Cambria Math" panose="02040503050406030204" pitchFamily="18" charset="0"/>
                          </a:rPr>
                          <m:t>′</m:t>
                        </m:r>
                      </m:sup>
                    </m:sSubSup>
                  </m:oMath>
                </a14:m>
                <a:r>
                  <a:rPr lang="zh-CN" altLang="en-US" sz="2600" dirty="0">
                    <a:solidFill>
                      <a:schemeClr val="tx1"/>
                    </a:solidFill>
                  </a:rPr>
                  <a:t>集合的信息熵：</a:t>
                </a:r>
                <a14:m>
                  <m:oMath xmlns:m="http://schemas.openxmlformats.org/officeDocument/2006/math">
                    <m:r>
                      <a:rPr lang="en-US" altLang="zh-CN" sz="2600" b="0" i="1" smtClean="0">
                        <a:solidFill>
                          <a:schemeClr val="tx1"/>
                        </a:solidFill>
                        <a:latin typeface="Cambria Math" panose="02040503050406030204" pitchFamily="18" charset="0"/>
                      </a:rPr>
                      <m:t>𝐸𝑛𝑡𝑟𝑜𝑝𝑦</m:t>
                    </m:r>
                    <m:d>
                      <m:dPr>
                        <m:ctrlPr>
                          <a:rPr lang="en-US" altLang="zh-CN" sz="2600" b="0" i="1" smtClean="0">
                            <a:solidFill>
                              <a:schemeClr val="tx1"/>
                            </a:solidFill>
                            <a:latin typeface="Cambria Math" panose="02040503050406030204" pitchFamily="18" charset="0"/>
                          </a:rPr>
                        </m:ctrlPr>
                      </m:dPr>
                      <m:e>
                        <m:sSubSup>
                          <m:sSubSupPr>
                            <m:ctrlPr>
                              <a:rPr lang="en-US" altLang="zh-CN" sz="2600" i="1">
                                <a:solidFill>
                                  <a:schemeClr val="tx1"/>
                                </a:solidFill>
                                <a:latin typeface="Cambria Math" panose="02040503050406030204" pitchFamily="18" charset="0"/>
                              </a:rPr>
                            </m:ctrlPr>
                          </m:sSubSupPr>
                          <m:e>
                            <m:r>
                              <a:rPr lang="en-US" altLang="zh-CN" sz="2600" i="1">
                                <a:solidFill>
                                  <a:schemeClr val="tx1"/>
                                </a:solidFill>
                                <a:latin typeface="Cambria Math" panose="02040503050406030204" pitchFamily="18" charset="0"/>
                              </a:rPr>
                              <m:t>𝑆</m:t>
                            </m:r>
                          </m:e>
                          <m:sub>
                            <m:r>
                              <a:rPr lang="en-US" altLang="zh-CN" sz="2600" i="1">
                                <a:solidFill>
                                  <a:schemeClr val="tx1"/>
                                </a:solidFill>
                                <a:latin typeface="Cambria Math" panose="02040503050406030204" pitchFamily="18" charset="0"/>
                              </a:rPr>
                              <m:t>1</m:t>
                            </m:r>
                          </m:sub>
                          <m:sup>
                            <m:r>
                              <a:rPr lang="en-US" altLang="zh-CN" sz="2600" i="1">
                                <a:solidFill>
                                  <a:schemeClr val="tx1"/>
                                </a:solidFill>
                                <a:latin typeface="Cambria Math" panose="02040503050406030204" pitchFamily="18" charset="0"/>
                              </a:rPr>
                              <m:t>′</m:t>
                            </m:r>
                          </m:sup>
                        </m:sSubSup>
                      </m:e>
                    </m:d>
                    <m:r>
                      <m:rPr>
                        <m:nor/>
                      </m:rPr>
                      <a:rPr lang="en-US" altLang="zh-CN" sz="2600" dirty="0">
                        <a:solidFill>
                          <a:schemeClr val="tx1"/>
                        </a:solidFill>
                        <a:latin typeface="Cambria Math" panose="02040503050406030204" pitchFamily="18" charset="0"/>
                      </a:rPr>
                      <m:t>=−(</m:t>
                    </m:r>
                    <m:func>
                      <m:funcPr>
                        <m:ctrlPr>
                          <a:rPr lang="en-US" altLang="zh-CN" sz="2600" i="1">
                            <a:solidFill>
                              <a:schemeClr val="tx1"/>
                            </a:solidFill>
                            <a:latin typeface="Cambria Math" panose="02040503050406030204" pitchFamily="18" charset="0"/>
                          </a:rPr>
                        </m:ctrlPr>
                      </m:funcPr>
                      <m:fName>
                        <m:sSub>
                          <m:sSubPr>
                            <m:ctrlPr>
                              <a:rPr lang="en-US" altLang="zh-CN" sz="2600" i="1">
                                <a:solidFill>
                                  <a:schemeClr val="tx1"/>
                                </a:solidFill>
                                <a:latin typeface="Cambria Math" panose="02040503050406030204" pitchFamily="18" charset="0"/>
                              </a:rPr>
                            </m:ctrlPr>
                          </m:sSubPr>
                          <m:e>
                            <m:f>
                              <m:fPr>
                                <m:ctrlPr>
                                  <a:rPr lang="en-US" altLang="zh-CN" sz="2600" i="1">
                                    <a:solidFill>
                                      <a:schemeClr val="tx1"/>
                                    </a:solidFill>
                                    <a:latin typeface="Cambria Math" panose="02040503050406030204" pitchFamily="18" charset="0"/>
                                  </a:rPr>
                                </m:ctrlPr>
                              </m:fPr>
                              <m:num>
                                <m:r>
                                  <a:rPr lang="en-US" altLang="zh-CN" sz="2600" b="0" i="1" smtClean="0">
                                    <a:solidFill>
                                      <a:schemeClr val="tx1"/>
                                    </a:solidFill>
                                    <a:latin typeface="Cambria Math" panose="02040503050406030204" pitchFamily="18" charset="0"/>
                                  </a:rPr>
                                  <m:t>3</m:t>
                                </m:r>
                              </m:num>
                              <m:den>
                                <m:r>
                                  <a:rPr lang="en-US" altLang="zh-CN" sz="2600" b="0" i="1" smtClean="0">
                                    <a:solidFill>
                                      <a:schemeClr val="tx1"/>
                                    </a:solidFill>
                                    <a:latin typeface="Cambria Math" panose="02040503050406030204" pitchFamily="18" charset="0"/>
                                  </a:rPr>
                                  <m:t>6</m:t>
                                </m:r>
                              </m:den>
                            </m:f>
                            <m:r>
                              <m:rPr>
                                <m:sty m:val="p"/>
                              </m:rPr>
                              <a:rPr lang="en-US" altLang="zh-CN" sz="2600">
                                <a:solidFill>
                                  <a:schemeClr val="tx1"/>
                                </a:solidFill>
                                <a:latin typeface="Cambria Math" panose="02040503050406030204" pitchFamily="18" charset="0"/>
                              </a:rPr>
                              <m:t>log</m:t>
                            </m:r>
                          </m:e>
                          <m:sub>
                            <m:r>
                              <a:rPr lang="en-US" altLang="zh-CN" sz="2600" i="1">
                                <a:solidFill>
                                  <a:schemeClr val="tx1"/>
                                </a:solidFill>
                                <a:latin typeface="Cambria Math" panose="02040503050406030204" pitchFamily="18" charset="0"/>
                              </a:rPr>
                              <m:t>2</m:t>
                            </m:r>
                          </m:sub>
                        </m:sSub>
                      </m:fName>
                      <m:e>
                        <m:f>
                          <m:fPr>
                            <m:ctrlPr>
                              <a:rPr lang="en-US" altLang="zh-CN" sz="2600" i="1">
                                <a:solidFill>
                                  <a:schemeClr val="tx1"/>
                                </a:solidFill>
                                <a:latin typeface="Cambria Math" panose="02040503050406030204" pitchFamily="18" charset="0"/>
                              </a:rPr>
                            </m:ctrlPr>
                          </m:fPr>
                          <m:num>
                            <m:r>
                              <a:rPr lang="en-US" altLang="zh-CN" sz="2600" b="0" i="1" smtClean="0">
                                <a:solidFill>
                                  <a:schemeClr val="tx1"/>
                                </a:solidFill>
                                <a:latin typeface="Cambria Math" panose="02040503050406030204" pitchFamily="18" charset="0"/>
                              </a:rPr>
                              <m:t>3</m:t>
                            </m:r>
                          </m:num>
                          <m:den>
                            <m:r>
                              <a:rPr lang="en-US" altLang="zh-CN" sz="2600" b="0" i="1" smtClean="0">
                                <a:solidFill>
                                  <a:schemeClr val="tx1"/>
                                </a:solidFill>
                                <a:latin typeface="Cambria Math" panose="02040503050406030204" pitchFamily="18" charset="0"/>
                              </a:rPr>
                              <m:t>6</m:t>
                            </m:r>
                          </m:den>
                        </m:f>
                        <m:r>
                          <a:rPr lang="en-US" altLang="zh-CN" sz="2600" i="1">
                            <a:solidFill>
                              <a:schemeClr val="tx1"/>
                            </a:solidFill>
                            <a:latin typeface="Cambria Math" panose="02040503050406030204" pitchFamily="18" charset="0"/>
                          </a:rPr>
                          <m:t>+</m:t>
                        </m:r>
                        <m:func>
                          <m:funcPr>
                            <m:ctrlPr>
                              <a:rPr lang="en-US" altLang="zh-CN" sz="2600" i="1">
                                <a:solidFill>
                                  <a:schemeClr val="tx1"/>
                                </a:solidFill>
                                <a:latin typeface="Cambria Math" panose="02040503050406030204" pitchFamily="18" charset="0"/>
                              </a:rPr>
                            </m:ctrlPr>
                          </m:funcPr>
                          <m:fName>
                            <m:sSub>
                              <m:sSubPr>
                                <m:ctrlPr>
                                  <a:rPr lang="en-US" altLang="zh-CN" sz="2600" i="1">
                                    <a:solidFill>
                                      <a:schemeClr val="tx1"/>
                                    </a:solidFill>
                                    <a:latin typeface="Cambria Math" panose="02040503050406030204" pitchFamily="18" charset="0"/>
                                  </a:rPr>
                                </m:ctrlPr>
                              </m:sSubPr>
                              <m:e>
                                <m:f>
                                  <m:fPr>
                                    <m:ctrlPr>
                                      <a:rPr lang="en-US" altLang="zh-CN" sz="2600" i="1">
                                        <a:solidFill>
                                          <a:schemeClr val="tx1"/>
                                        </a:solidFill>
                                        <a:latin typeface="Cambria Math" panose="02040503050406030204" pitchFamily="18" charset="0"/>
                                      </a:rPr>
                                    </m:ctrlPr>
                                  </m:fPr>
                                  <m:num>
                                    <m:r>
                                      <a:rPr lang="en-US" altLang="zh-CN" sz="2600" i="1">
                                        <a:solidFill>
                                          <a:schemeClr val="tx1"/>
                                        </a:solidFill>
                                        <a:latin typeface="Cambria Math" panose="02040503050406030204" pitchFamily="18" charset="0"/>
                                      </a:rPr>
                                      <m:t>3</m:t>
                                    </m:r>
                                  </m:num>
                                  <m:den>
                                    <m:r>
                                      <a:rPr lang="en-US" altLang="zh-CN" sz="2600" i="1">
                                        <a:solidFill>
                                          <a:schemeClr val="tx1"/>
                                        </a:solidFill>
                                        <a:latin typeface="Cambria Math" panose="02040503050406030204" pitchFamily="18" charset="0"/>
                                      </a:rPr>
                                      <m:t>6</m:t>
                                    </m:r>
                                  </m:den>
                                </m:f>
                                <m:r>
                                  <m:rPr>
                                    <m:sty m:val="p"/>
                                  </m:rPr>
                                  <a:rPr lang="en-US" altLang="zh-CN" sz="2600">
                                    <a:solidFill>
                                      <a:schemeClr val="tx1"/>
                                    </a:solidFill>
                                    <a:latin typeface="Cambria Math" panose="02040503050406030204" pitchFamily="18" charset="0"/>
                                  </a:rPr>
                                  <m:t>log</m:t>
                                </m:r>
                              </m:e>
                              <m:sub>
                                <m:r>
                                  <a:rPr lang="en-US" altLang="zh-CN" sz="2600" i="1">
                                    <a:solidFill>
                                      <a:schemeClr val="tx1"/>
                                    </a:solidFill>
                                    <a:latin typeface="Cambria Math" panose="02040503050406030204" pitchFamily="18" charset="0"/>
                                  </a:rPr>
                                  <m:t>2</m:t>
                                </m:r>
                              </m:sub>
                            </m:sSub>
                          </m:fName>
                          <m:e>
                            <m:f>
                              <m:fPr>
                                <m:ctrlPr>
                                  <a:rPr lang="en-US" altLang="zh-CN" sz="2600" i="1">
                                    <a:solidFill>
                                      <a:schemeClr val="tx1"/>
                                    </a:solidFill>
                                    <a:latin typeface="Cambria Math" panose="02040503050406030204" pitchFamily="18" charset="0"/>
                                  </a:rPr>
                                </m:ctrlPr>
                              </m:fPr>
                              <m:num>
                                <m:r>
                                  <a:rPr lang="en-US" altLang="zh-CN" sz="2600" i="1">
                                    <a:solidFill>
                                      <a:schemeClr val="tx1"/>
                                    </a:solidFill>
                                    <a:latin typeface="Cambria Math" panose="02040503050406030204" pitchFamily="18" charset="0"/>
                                  </a:rPr>
                                  <m:t>3</m:t>
                                </m:r>
                              </m:num>
                              <m:den>
                                <m:r>
                                  <a:rPr lang="en-US" altLang="zh-CN" sz="2600" i="1">
                                    <a:solidFill>
                                      <a:schemeClr val="tx1"/>
                                    </a:solidFill>
                                    <a:latin typeface="Cambria Math" panose="02040503050406030204" pitchFamily="18" charset="0"/>
                                  </a:rPr>
                                  <m:t>6</m:t>
                                </m:r>
                              </m:den>
                            </m:f>
                          </m:e>
                        </m:func>
                      </m:e>
                    </m:func>
                    <m:r>
                      <m:rPr>
                        <m:nor/>
                      </m:rPr>
                      <a:rPr lang="en-US" altLang="zh-CN" sz="2600" dirty="0">
                        <a:solidFill>
                          <a:schemeClr val="tx1"/>
                        </a:solidFill>
                        <a:latin typeface="Cambria Math" panose="02040503050406030204" pitchFamily="18" charset="0"/>
                      </a:rPr>
                      <m:t>)=</m:t>
                    </m:r>
                  </m:oMath>
                </a14:m>
                <a:r>
                  <a:rPr lang="en-US" altLang="zh-CN" sz="2600" dirty="0">
                    <a:solidFill>
                      <a:schemeClr val="tx1"/>
                    </a:solidFill>
                  </a:rPr>
                  <a:t>1.000</a:t>
                </a:r>
                <a:endParaRPr lang="en-US" altLang="zh-CN" sz="2600" dirty="0">
                  <a:solidFill>
                    <a:schemeClr val="tx1"/>
                  </a:solidFill>
                </a:endParaRPr>
              </a:p>
            </p:txBody>
          </p:sp>
        </mc:Choice>
        <mc:Fallback>
          <p:sp>
            <p:nvSpPr>
              <p:cNvPr id="16" name="文本框 15"/>
              <p:cNvSpPr txBox="1">
                <a:spLocks noRot="1" noChangeAspect="1" noMove="1" noResize="1" noEditPoints="1" noAdjustHandles="1" noChangeArrowheads="1" noChangeShapeType="1" noTextEdit="1"/>
              </p:cNvSpPr>
              <p:nvPr/>
            </p:nvSpPr>
            <p:spPr>
              <a:xfrm>
                <a:off x="621343" y="1893113"/>
                <a:ext cx="7894693" cy="4235647"/>
              </a:xfrm>
              <a:prstGeom prst="rect">
                <a:avLst/>
              </a:prstGeom>
              <a:blipFill rotWithShape="1">
                <a:blip r:embed="rId1"/>
                <a:stretch>
                  <a:fillRect l="-68" t="-124" r="-56" b="-111"/>
                </a:stretch>
              </a:blipFill>
              <a:ln w="3175">
                <a:solidFill>
                  <a:schemeClr val="accent2"/>
                </a:solidFill>
              </a:ln>
            </p:spPr>
            <p:txBody>
              <a:bodyPr/>
              <a:lstStyle/>
              <a:p>
                <a:r>
                  <a:rPr lang="zh-CN" altLang="en-US">
                    <a:noFill/>
                  </a:rPr>
                  <a:t> </a:t>
                </a:r>
              </a:p>
            </p:txBody>
          </p:sp>
        </mc:Fallback>
      </mc:AlternateContent>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决策树的生成</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75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00617" y="1713758"/>
            <a:ext cx="8182096" cy="4517647"/>
          </a:xfrm>
          <a:prstGeom prst="rect">
            <a:avLst/>
          </a:prstGeom>
          <a:ln w="19050">
            <a:solidFill>
              <a:schemeClr val="tx2"/>
            </a:solidFill>
          </a:ln>
        </p:spPr>
        <p:txBody>
          <a:bodyPr wrap="square">
            <a:spAutoFit/>
          </a:bodyPr>
          <a:lstStyle/>
          <a:p>
            <a:pPr marL="342900" indent="-342900" algn="just">
              <a:lnSpc>
                <a:spcPct val="130000"/>
              </a:lnSpc>
              <a:buFont typeface="Arial" panose="020B0604020202020204" pitchFamily="34" charset="0"/>
              <a:buChar char="•"/>
            </a:pPr>
            <a:r>
              <a:rPr lang="zh-CN" altLang="en-US" sz="2800" dirty="0">
                <a:ea typeface="黑体" panose="02010609060101010101" pitchFamily="49" charset="-122"/>
                <a:cs typeface="Times New Roman" panose="02020603050405020304" pitchFamily="18" charset="0"/>
              </a:rPr>
              <a:t>为了找到面积与价格之间的规律，可建立一个简单的线性模型：</a:t>
            </a:r>
            <a:r>
              <a:rPr lang="en-US" altLang="zh-CN" sz="2800" i="1" dirty="0">
                <a:ea typeface="黑体" panose="02010609060101010101" pitchFamily="49" charset="-122"/>
                <a:cs typeface="Times New Roman" panose="02020603050405020304" pitchFamily="18" charset="0"/>
              </a:rPr>
              <a:t>y=</a:t>
            </a:r>
            <a:r>
              <a:rPr lang="en-US" altLang="zh-CN" sz="2800" i="1" dirty="0" err="1">
                <a:ea typeface="黑体" panose="02010609060101010101" pitchFamily="49" charset="-122"/>
                <a:cs typeface="Times New Roman" panose="02020603050405020304" pitchFamily="18" charset="0"/>
              </a:rPr>
              <a:t>kx+b</a:t>
            </a:r>
            <a:r>
              <a:rPr lang="zh-CN" altLang="en-US" sz="2800" dirty="0">
                <a:ea typeface="黑体" panose="02010609060101010101" pitchFamily="49" charset="-122"/>
                <a:cs typeface="Times New Roman" panose="02020603050405020304" pitchFamily="18" charset="0"/>
              </a:rPr>
              <a:t>，其中，</a:t>
            </a:r>
            <a:r>
              <a:rPr lang="en-US" altLang="zh-CN" sz="2800" dirty="0">
                <a:ea typeface="黑体" panose="02010609060101010101" pitchFamily="49" charset="-122"/>
                <a:cs typeface="Times New Roman" panose="02020603050405020304" pitchFamily="18" charset="0"/>
              </a:rPr>
              <a:t>x</a:t>
            </a:r>
            <a:r>
              <a:rPr lang="zh-CN" altLang="en-US" sz="2800" dirty="0">
                <a:ea typeface="黑体" panose="02010609060101010101" pitchFamily="49" charset="-122"/>
                <a:cs typeface="Times New Roman" panose="02020603050405020304" pitchFamily="18" charset="0"/>
              </a:rPr>
              <a:t>为房子面积，</a:t>
            </a:r>
            <a:r>
              <a:rPr lang="en-US" altLang="zh-CN" sz="2800" i="1" dirty="0">
                <a:ea typeface="黑体" panose="02010609060101010101" pitchFamily="49" charset="-122"/>
                <a:cs typeface="Times New Roman" panose="02020603050405020304" pitchFamily="18" charset="0"/>
              </a:rPr>
              <a:t>k</a:t>
            </a:r>
            <a:r>
              <a:rPr lang="zh-CN" altLang="en-US" sz="2800" dirty="0">
                <a:ea typeface="黑体" panose="02010609060101010101" pitchFamily="49" charset="-122"/>
                <a:cs typeface="Times New Roman" panose="02020603050405020304" pitchFamily="18" charset="0"/>
              </a:rPr>
              <a:t>和</a:t>
            </a:r>
            <a:r>
              <a:rPr lang="en-US" altLang="zh-CN" sz="2800" i="1" dirty="0">
                <a:ea typeface="黑体" panose="02010609060101010101" pitchFamily="49" charset="-122"/>
                <a:cs typeface="Times New Roman" panose="02020603050405020304" pitchFamily="18" charset="0"/>
              </a:rPr>
              <a:t>b</a:t>
            </a:r>
            <a:r>
              <a:rPr lang="zh-CN" altLang="en-US" sz="2800" dirty="0">
                <a:ea typeface="黑体" panose="02010609060101010101" pitchFamily="49" charset="-122"/>
                <a:cs typeface="Times New Roman" panose="02020603050405020304" pitchFamily="18" charset="0"/>
              </a:rPr>
              <a:t>为待训练参数。</a:t>
            </a:r>
            <a:endParaRPr lang="en-US" altLang="zh-CN" sz="2800" dirty="0">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ea typeface="黑体" panose="02010609060101010101" pitchFamily="49" charset="-122"/>
                <a:cs typeface="Times New Roman" panose="02020603050405020304" pitchFamily="18" charset="0"/>
              </a:rPr>
              <a:t>首先，利用获得的数据集（即由</a:t>
            </a:r>
            <a:r>
              <a:rPr lang="en-US" altLang="zh-CN" sz="2800" i="1" dirty="0">
                <a:ea typeface="黑体" panose="02010609060101010101" pitchFamily="49" charset="-122"/>
                <a:cs typeface="Times New Roman" panose="02020603050405020304" pitchFamily="18" charset="0"/>
              </a:rPr>
              <a:t>x</a:t>
            </a:r>
            <a:r>
              <a:rPr lang="zh-CN" altLang="en-US" sz="2800" dirty="0">
                <a:ea typeface="黑体" panose="02010609060101010101" pitchFamily="49" charset="-122"/>
                <a:cs typeface="Times New Roman" panose="02020603050405020304" pitchFamily="18" charset="0"/>
              </a:rPr>
              <a:t>和</a:t>
            </a:r>
            <a:r>
              <a:rPr lang="en-US" altLang="zh-CN" sz="2800" i="1" dirty="0">
                <a:ea typeface="黑体" panose="02010609060101010101" pitchFamily="49" charset="-122"/>
                <a:cs typeface="Times New Roman" panose="02020603050405020304" pitchFamily="18" charset="0"/>
              </a:rPr>
              <a:t>y</a:t>
            </a:r>
            <a:r>
              <a:rPr lang="zh-CN" altLang="en-US" sz="2800" dirty="0">
                <a:ea typeface="黑体" panose="02010609060101010101" pitchFamily="49" charset="-122"/>
                <a:cs typeface="Times New Roman" panose="02020603050405020304" pitchFamily="18" charset="0"/>
              </a:rPr>
              <a:t>成对组成的样本集）训练模型，得到一组最好的</a:t>
            </a:r>
            <a:r>
              <a:rPr lang="en-US" altLang="zh-CN" sz="2800" i="1" dirty="0">
                <a:ea typeface="黑体" panose="02010609060101010101" pitchFamily="49" charset="-122"/>
                <a:cs typeface="Times New Roman" panose="02020603050405020304" pitchFamily="18" charset="0"/>
              </a:rPr>
              <a:t>k</a:t>
            </a:r>
            <a:r>
              <a:rPr lang="zh-CN" altLang="en-US" sz="2800" dirty="0">
                <a:ea typeface="黑体" panose="02010609060101010101" pitchFamily="49" charset="-122"/>
                <a:cs typeface="Times New Roman" panose="02020603050405020304" pitchFamily="18" charset="0"/>
              </a:rPr>
              <a:t>和</a:t>
            </a:r>
            <a:r>
              <a:rPr lang="en-US" altLang="zh-CN" sz="2800" i="1" dirty="0">
                <a:ea typeface="黑体" panose="02010609060101010101" pitchFamily="49" charset="-122"/>
                <a:cs typeface="Times New Roman" panose="02020603050405020304" pitchFamily="18" charset="0"/>
              </a:rPr>
              <a:t>b</a:t>
            </a:r>
            <a:r>
              <a:rPr lang="zh-CN" altLang="en-US" sz="2800" dirty="0">
                <a:ea typeface="黑体" panose="02010609060101010101" pitchFamily="49" charset="-122"/>
                <a:cs typeface="Times New Roman" panose="02020603050405020304" pitchFamily="18" charset="0"/>
              </a:rPr>
              <a:t>，使得所有</a:t>
            </a:r>
            <a:r>
              <a:rPr lang="en-US" altLang="zh-CN" sz="2800" i="1" dirty="0">
                <a:ea typeface="黑体" panose="02010609060101010101" pitchFamily="49" charset="-122"/>
                <a:cs typeface="Times New Roman" panose="02020603050405020304" pitchFamily="18" charset="0"/>
              </a:rPr>
              <a:t>x</a:t>
            </a:r>
            <a:r>
              <a:rPr lang="zh-CN" altLang="en-US" sz="2800" dirty="0">
                <a:ea typeface="黑体" panose="02010609060101010101" pitchFamily="49" charset="-122"/>
                <a:cs typeface="Times New Roman" panose="02020603050405020304" pitchFamily="18" charset="0"/>
              </a:rPr>
              <a:t>代入模型所得到的</a:t>
            </a:r>
            <a:r>
              <a:rPr lang="en-US" altLang="zh-CN" sz="2800" dirty="0">
                <a:ea typeface="黑体" panose="02010609060101010101" pitchFamily="49" charset="-122"/>
                <a:cs typeface="Times New Roman" panose="02020603050405020304" pitchFamily="18" charset="0"/>
              </a:rPr>
              <a:t>y</a:t>
            </a:r>
            <a:r>
              <a:rPr lang="zh-CN" altLang="en-US" sz="2800" dirty="0">
                <a:ea typeface="黑体" panose="02010609060101010101" pitchFamily="49" charset="-122"/>
                <a:cs typeface="Times New Roman" panose="02020603050405020304" pitchFamily="18" charset="0"/>
              </a:rPr>
              <a:t>的总误差最小。</a:t>
            </a:r>
            <a:endParaRPr lang="en-US" altLang="zh-CN" sz="2800" dirty="0">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ea typeface="黑体" panose="02010609060101010101" pitchFamily="49" charset="-122"/>
                <a:cs typeface="Times New Roman" panose="02020603050405020304" pitchFamily="18" charset="0"/>
              </a:rPr>
              <a:t>当得到这组</a:t>
            </a:r>
            <a:r>
              <a:rPr lang="en-US" altLang="zh-CN" sz="2800" i="1" dirty="0">
                <a:ea typeface="黑体" panose="02010609060101010101" pitchFamily="49" charset="-122"/>
                <a:cs typeface="Times New Roman" panose="02020603050405020304" pitchFamily="18" charset="0"/>
              </a:rPr>
              <a:t>k</a:t>
            </a:r>
            <a:r>
              <a:rPr lang="zh-CN" altLang="en-US" sz="2800" dirty="0">
                <a:ea typeface="黑体" panose="02010609060101010101" pitchFamily="49" charset="-122"/>
                <a:cs typeface="Times New Roman" panose="02020603050405020304" pitchFamily="18" charset="0"/>
              </a:rPr>
              <a:t>和</a:t>
            </a:r>
            <a:r>
              <a:rPr lang="en-US" altLang="zh-CN" sz="2800" i="1" dirty="0">
                <a:ea typeface="黑体" panose="02010609060101010101" pitchFamily="49" charset="-122"/>
                <a:cs typeface="Times New Roman" panose="02020603050405020304" pitchFamily="18" charset="0"/>
              </a:rPr>
              <a:t>b</a:t>
            </a:r>
            <a:r>
              <a:rPr lang="zh-CN" altLang="en-US" sz="2800" dirty="0">
                <a:ea typeface="黑体" panose="02010609060101010101" pitchFamily="49" charset="-122"/>
                <a:cs typeface="Times New Roman" panose="02020603050405020304" pitchFamily="18" charset="0"/>
              </a:rPr>
              <a:t>后，对于任何面积的房子，代入这个模型即可计算出房子价格。</a:t>
            </a:r>
            <a:endParaRPr lang="zh-CN" altLang="en-US"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从数据中学习知识</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5" name="文本框 4"/>
          <p:cNvSpPr txBox="1"/>
          <p:nvPr/>
        </p:nvSpPr>
        <p:spPr>
          <a:xfrm>
            <a:off x="426459" y="1030485"/>
            <a:ext cx="5454795" cy="615553"/>
          </a:xfrm>
          <a:prstGeom prst="rect">
            <a:avLst/>
          </a:prstGeom>
          <a:noFill/>
        </p:spPr>
        <p:txBody>
          <a:bodyPr wrap="square" rtlCol="0">
            <a:spAutoFit/>
          </a:bodyPr>
          <a:lstStyle/>
          <a:p>
            <a:r>
              <a:rPr lang="zh-CN" altLang="en-US" sz="3400" dirty="0">
                <a:solidFill>
                  <a:srgbClr val="C00000"/>
                </a:solidFill>
                <a:ea typeface="方正姚体" panose="02010601030101010101" pitchFamily="2" charset="-122"/>
              </a:rPr>
              <a:t>机器学习的基本概念与术语</a:t>
            </a:r>
            <a:endParaRPr lang="zh-CN" altLang="en-US" sz="3400" dirty="0">
              <a:solidFill>
                <a:srgbClr val="C00000"/>
              </a:solidFill>
              <a:ea typeface="方正姚体"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75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75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文本框 15"/>
              <p:cNvSpPr txBox="1"/>
              <p:nvPr/>
            </p:nvSpPr>
            <p:spPr>
              <a:xfrm>
                <a:off x="621343" y="1893113"/>
                <a:ext cx="7894693" cy="4592411"/>
              </a:xfrm>
              <a:prstGeom prst="rect">
                <a:avLst/>
              </a:prstGeom>
              <a:noFill/>
              <a:ln w="3175">
                <a:solidFill>
                  <a:schemeClr val="accent2"/>
                </a:solidFill>
              </a:ln>
            </p:spPr>
            <p:txBody>
              <a:bodyPr wrap="square" rtlCol="0">
                <a:spAutoFit/>
              </a:bodyPr>
              <a:lstStyle/>
              <a:p>
                <a:pPr marL="457200" indent="-457200" algn="just">
                  <a:lnSpc>
                    <a:spcPct val="140000"/>
                  </a:lnSpc>
                  <a:buFont typeface="Wingdings" panose="05000000000000000000" pitchFamily="2" charset="2"/>
                  <a:buChar char="Ø"/>
                </a:pPr>
                <a:r>
                  <a:rPr lang="zh-CN" altLang="en-US" sz="2600" dirty="0">
                    <a:solidFill>
                      <a:schemeClr val="tx1"/>
                    </a:solidFill>
                  </a:rPr>
                  <a:t>以此类推，计算出另外两个集合的信息熵，</a:t>
                </a:r>
                <a:r>
                  <a:rPr lang="en-US" altLang="zh-CN" sz="2600" dirty="0"/>
                  <a:t> </a:t>
                </a:r>
                <a14:m>
                  <m:oMath xmlns:m="http://schemas.openxmlformats.org/officeDocument/2006/math">
                    <m:r>
                      <a:rPr lang="en-US" altLang="zh-CN" sz="2600" i="1">
                        <a:latin typeface="Cambria Math" panose="02040503050406030204" pitchFamily="18" charset="0"/>
                      </a:rPr>
                      <m:t>𝐸𝑛𝑡𝑟𝑜𝑝𝑦</m:t>
                    </m:r>
                    <m:d>
                      <m:dPr>
                        <m:ctrlPr>
                          <a:rPr lang="en-US" altLang="zh-CN" sz="2600" i="1">
                            <a:latin typeface="Cambria Math" panose="02040503050406030204" pitchFamily="18" charset="0"/>
                          </a:rPr>
                        </m:ctrlPr>
                      </m:dPr>
                      <m:e>
                        <m:sSubSup>
                          <m:sSubSupPr>
                            <m:ctrlPr>
                              <a:rPr lang="en-US" altLang="zh-CN" sz="2600" i="1">
                                <a:latin typeface="Cambria Math" panose="02040503050406030204" pitchFamily="18" charset="0"/>
                              </a:rPr>
                            </m:ctrlPr>
                          </m:sSubSupPr>
                          <m:e>
                            <m:r>
                              <a:rPr lang="en-US" altLang="zh-CN" sz="2600" i="1">
                                <a:latin typeface="Cambria Math" panose="02040503050406030204" pitchFamily="18" charset="0"/>
                              </a:rPr>
                              <m:t>𝑆</m:t>
                            </m:r>
                          </m:e>
                          <m:sub>
                            <m:r>
                              <a:rPr lang="en-US" altLang="zh-CN" sz="2600" b="0" i="1" smtClean="0">
                                <a:latin typeface="Cambria Math" panose="02040503050406030204" pitchFamily="18" charset="0"/>
                              </a:rPr>
                              <m:t>2</m:t>
                            </m:r>
                          </m:sub>
                          <m:sup>
                            <m:r>
                              <a:rPr lang="en-US" altLang="zh-CN" sz="2600" i="1">
                                <a:latin typeface="Cambria Math" panose="02040503050406030204" pitchFamily="18" charset="0"/>
                              </a:rPr>
                              <m:t>′</m:t>
                            </m:r>
                          </m:sup>
                        </m:sSubSup>
                      </m:e>
                    </m:d>
                    <m:r>
                      <m:rPr>
                        <m:nor/>
                      </m:rPr>
                      <a:rPr lang="en-US" altLang="zh-CN" sz="2600" dirty="0">
                        <a:latin typeface="Cambria Math" panose="02040503050406030204" pitchFamily="18" charset="0"/>
                      </a:rPr>
                      <m:t>=</m:t>
                    </m:r>
                    <m:r>
                      <m:rPr>
                        <m:nor/>
                      </m:rPr>
                      <a:rPr lang="en-US" altLang="zh-CN" sz="2600" b="0" i="0" dirty="0" smtClean="0">
                        <a:latin typeface="Cambria Math" panose="02040503050406030204" pitchFamily="18" charset="0"/>
                      </a:rPr>
                      <m:t>0</m:t>
                    </m:r>
                    <m:r>
                      <m:rPr>
                        <m:nor/>
                      </m:rPr>
                      <a:rPr lang="en-US" altLang="zh-CN" sz="2600" b="0" i="0" dirty="0" smtClean="0">
                        <a:latin typeface="Cambria Math" panose="02040503050406030204" pitchFamily="18" charset="0"/>
                      </a:rPr>
                      <m:t>.</m:t>
                    </m:r>
                    <m:r>
                      <m:rPr>
                        <m:nor/>
                      </m:rPr>
                      <a:rPr lang="en-US" altLang="zh-CN" sz="2600" b="0" i="0" dirty="0" smtClean="0">
                        <a:latin typeface="Cambria Math" panose="02040503050406030204" pitchFamily="18" charset="0"/>
                      </a:rPr>
                      <m:t>918</m:t>
                    </m:r>
                  </m:oMath>
                </a14:m>
                <a:r>
                  <a:rPr lang="zh-CN" altLang="en-US" sz="2600" dirty="0">
                    <a:solidFill>
                      <a:schemeClr val="tx1"/>
                    </a:solidFill>
                  </a:rPr>
                  <a:t>，</a:t>
                </a:r>
                <a14:m>
                  <m:oMath xmlns:m="http://schemas.openxmlformats.org/officeDocument/2006/math">
                    <m:r>
                      <a:rPr lang="en-US" altLang="zh-CN" sz="2600" i="1">
                        <a:latin typeface="Cambria Math" panose="02040503050406030204" pitchFamily="18" charset="0"/>
                      </a:rPr>
                      <m:t>𝐸𝑛𝑡𝑟𝑜𝑝𝑦</m:t>
                    </m:r>
                    <m:d>
                      <m:dPr>
                        <m:ctrlPr>
                          <a:rPr lang="en-US" altLang="zh-CN" sz="2600" i="1">
                            <a:latin typeface="Cambria Math" panose="02040503050406030204" pitchFamily="18" charset="0"/>
                          </a:rPr>
                        </m:ctrlPr>
                      </m:dPr>
                      <m:e>
                        <m:sSubSup>
                          <m:sSubSupPr>
                            <m:ctrlPr>
                              <a:rPr lang="en-US" altLang="zh-CN" sz="2600" i="1">
                                <a:latin typeface="Cambria Math" panose="02040503050406030204" pitchFamily="18" charset="0"/>
                              </a:rPr>
                            </m:ctrlPr>
                          </m:sSubSupPr>
                          <m:e>
                            <m:r>
                              <a:rPr lang="en-US" altLang="zh-CN" sz="2600" i="1">
                                <a:latin typeface="Cambria Math" panose="02040503050406030204" pitchFamily="18" charset="0"/>
                              </a:rPr>
                              <m:t>𝑆</m:t>
                            </m:r>
                          </m:e>
                          <m:sub>
                            <m:r>
                              <a:rPr lang="en-US" altLang="zh-CN" sz="2600" b="0" i="1" smtClean="0">
                                <a:latin typeface="Cambria Math" panose="02040503050406030204" pitchFamily="18" charset="0"/>
                              </a:rPr>
                              <m:t>3</m:t>
                            </m:r>
                          </m:sub>
                          <m:sup>
                            <m:r>
                              <a:rPr lang="en-US" altLang="zh-CN" sz="2600" i="1">
                                <a:latin typeface="Cambria Math" panose="02040503050406030204" pitchFamily="18" charset="0"/>
                              </a:rPr>
                              <m:t>′</m:t>
                            </m:r>
                          </m:sup>
                        </m:sSubSup>
                      </m:e>
                    </m:d>
                    <m:r>
                      <m:rPr>
                        <m:nor/>
                      </m:rPr>
                      <a:rPr lang="en-US" altLang="zh-CN" sz="2600" dirty="0">
                        <a:latin typeface="Cambria Math" panose="02040503050406030204" pitchFamily="18" charset="0"/>
                      </a:rPr>
                      <m:t>=</m:t>
                    </m:r>
                    <m:r>
                      <m:rPr>
                        <m:nor/>
                      </m:rPr>
                      <a:rPr lang="en-US" altLang="zh-CN" sz="2600" b="0" i="0" dirty="0" smtClean="0">
                        <a:latin typeface="Cambria Math" panose="02040503050406030204" pitchFamily="18" charset="0"/>
                      </a:rPr>
                      <m:t>0</m:t>
                    </m:r>
                    <m:r>
                      <m:rPr>
                        <m:nor/>
                      </m:rPr>
                      <a:rPr lang="en-US" altLang="zh-CN" sz="2600" b="0" i="0" dirty="0" smtClean="0">
                        <a:latin typeface="Cambria Math" panose="02040503050406030204" pitchFamily="18" charset="0"/>
                      </a:rPr>
                      <m:t>.</m:t>
                    </m:r>
                    <m:r>
                      <m:rPr>
                        <m:nor/>
                      </m:rPr>
                      <a:rPr lang="en-US" altLang="zh-CN" sz="2600" b="0" i="0" dirty="0" smtClean="0">
                        <a:latin typeface="Cambria Math" panose="02040503050406030204" pitchFamily="18" charset="0"/>
                      </a:rPr>
                      <m:t>722</m:t>
                    </m:r>
                    <m:r>
                      <a:rPr lang="zh-CN" altLang="en-US" sz="2600" i="1" dirty="0">
                        <a:latin typeface="Cambria Math" panose="02040503050406030204" pitchFamily="18" charset="0"/>
                      </a:rPr>
                      <m:t>。</m:t>
                    </m:r>
                  </m:oMath>
                </a14:m>
                <a:endParaRPr lang="en-US" altLang="zh-CN" sz="2600" dirty="0">
                  <a:solidFill>
                    <a:schemeClr val="tx1"/>
                  </a:solidFill>
                </a:endParaRPr>
              </a:p>
              <a:p>
                <a:pPr marL="457200" indent="-457200" algn="just">
                  <a:lnSpc>
                    <a:spcPct val="140000"/>
                  </a:lnSpc>
                  <a:buFont typeface="Wingdings" panose="05000000000000000000" pitchFamily="2" charset="2"/>
                  <a:buChar char="Ø"/>
                </a:pPr>
                <a:r>
                  <a:rPr lang="zh-CN" altLang="en-US" sz="2600" dirty="0"/>
                  <a:t>计算属性“色泽”的信息增益：</a:t>
                </a:r>
                <a:endParaRPr lang="en-US" altLang="zh-CN" sz="2600" dirty="0"/>
              </a:p>
              <a:p>
                <a:pPr algn="just">
                  <a:lnSpc>
                    <a:spcPct val="140000"/>
                  </a:lnSpc>
                </a:pPr>
                <a14:m>
                  <m:oMath xmlns:m="http://schemas.openxmlformats.org/officeDocument/2006/math">
                    <m:r>
                      <m:rPr>
                        <m:sty m:val="p"/>
                      </m:rPr>
                      <a:rPr lang="en-US" altLang="zh-CN" sz="2000" smtClean="0">
                        <a:solidFill>
                          <a:schemeClr val="tx1"/>
                        </a:solidFill>
                        <a:latin typeface="Cambria Math" panose="02040503050406030204" pitchFamily="18" charset="0"/>
                      </a:rPr>
                      <m:t>Gain</m:t>
                    </m:r>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𝑆</m:t>
                        </m:r>
                        <m:r>
                          <a:rPr lang="en-US" altLang="zh-CN" sz="2000" i="1">
                            <a:solidFill>
                              <a:schemeClr val="tx1"/>
                            </a:solidFill>
                            <a:latin typeface="Cambria Math" panose="02040503050406030204" pitchFamily="18" charset="0"/>
                          </a:rPr>
                          <m:t>,</m:t>
                        </m:r>
                        <m:r>
                          <m:rPr>
                            <m:sty m:val="p"/>
                          </m:rPr>
                          <a:rPr lang="en-US" altLang="zh-CN" sz="2000" i="1" smtClean="0">
                            <a:solidFill>
                              <a:schemeClr val="tx1"/>
                            </a:solidFill>
                            <a:latin typeface="Cambria Math" panose="02040503050406030204" pitchFamily="18" charset="0"/>
                          </a:rPr>
                          <m:t>color</m:t>
                        </m:r>
                      </m:e>
                    </m:d>
                    <m:r>
                      <a:rPr lang="en-US" altLang="zh-CN" sz="200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998</m:t>
                    </m:r>
                    <m:r>
                      <a:rPr lang="en-US" altLang="zh-CN" sz="2000" b="0" i="1" smtClean="0">
                        <a:solidFill>
                          <a:schemeClr val="tx1"/>
                        </a:solidFill>
                        <a:latin typeface="Cambria Math" panose="02040503050406030204" pitchFamily="18" charset="0"/>
                      </a:rPr>
                      <m:t>−</m:t>
                    </m:r>
                    <m:d>
                      <m:dPr>
                        <m:ctrlPr>
                          <a:rPr lang="en-US" altLang="zh-CN" sz="2000" b="0" i="1" smtClean="0">
                            <a:solidFill>
                              <a:schemeClr val="tx1"/>
                            </a:solidFill>
                            <a:latin typeface="Cambria Math" panose="02040503050406030204" pitchFamily="18" charset="0"/>
                          </a:rPr>
                        </m:ctrlPr>
                      </m:dPr>
                      <m:e>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6</m:t>
                            </m:r>
                          </m:num>
                          <m:den>
                            <m:r>
                              <a:rPr lang="en-US" altLang="zh-CN" sz="2000" b="0" i="1" smtClean="0">
                                <a:solidFill>
                                  <a:schemeClr val="tx1"/>
                                </a:solidFill>
                                <a:latin typeface="Cambria Math" panose="02040503050406030204" pitchFamily="18" charset="0"/>
                              </a:rPr>
                              <m:t>17</m:t>
                            </m:r>
                          </m:den>
                        </m:f>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1</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000</m:t>
                        </m:r>
                        <m:r>
                          <a:rPr lang="en-US" altLang="zh-CN" sz="2000" b="0" i="1" smtClean="0">
                            <a:solidFill>
                              <a:schemeClr val="tx1"/>
                            </a:solidFill>
                            <a:latin typeface="Cambria Math" panose="02040503050406030204" pitchFamily="18" charset="0"/>
                            <a:ea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i="1">
                                <a:solidFill>
                                  <a:schemeClr val="tx1"/>
                                </a:solidFill>
                                <a:latin typeface="Cambria Math" panose="02040503050406030204" pitchFamily="18" charset="0"/>
                              </a:rPr>
                              <m:t>6</m:t>
                            </m:r>
                          </m:num>
                          <m:den>
                            <m:r>
                              <a:rPr lang="en-US" altLang="zh-CN" sz="2000" i="1">
                                <a:solidFill>
                                  <a:schemeClr val="tx1"/>
                                </a:solidFill>
                                <a:latin typeface="Cambria Math" panose="02040503050406030204" pitchFamily="18" charset="0"/>
                              </a:rPr>
                              <m:t>17</m:t>
                            </m:r>
                          </m:den>
                        </m:f>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0</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918</m:t>
                        </m:r>
                        <m:r>
                          <a:rPr lang="en-US" altLang="zh-CN" sz="2000" b="0" i="1" smtClean="0">
                            <a:solidFill>
                              <a:schemeClr val="tx1"/>
                            </a:solidFill>
                            <a:latin typeface="Cambria Math" panose="02040503050406030204" pitchFamily="18" charset="0"/>
                            <a:ea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5</m:t>
                            </m:r>
                          </m:num>
                          <m:den>
                            <m:r>
                              <a:rPr lang="en-US" altLang="zh-CN" sz="2000" i="1">
                                <a:solidFill>
                                  <a:schemeClr val="tx1"/>
                                </a:solidFill>
                                <a:latin typeface="Cambria Math" panose="02040503050406030204" pitchFamily="18" charset="0"/>
                              </a:rPr>
                              <m:t>17</m:t>
                            </m:r>
                          </m:den>
                        </m:f>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0</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722</m:t>
                        </m:r>
                      </m:e>
                    </m:d>
                  </m:oMath>
                </a14:m>
                <a:r>
                  <a:rPr lang="en-US" altLang="zh-CN" sz="2000" dirty="0">
                    <a:solidFill>
                      <a:schemeClr val="tx1"/>
                    </a:solidFill>
                  </a:rPr>
                  <a:t>=0.109</a:t>
                </a:r>
                <a:endParaRPr lang="en-US" altLang="zh-CN" sz="2000" dirty="0">
                  <a:solidFill>
                    <a:schemeClr val="tx1"/>
                  </a:solidFill>
                </a:endParaRPr>
              </a:p>
              <a:p>
                <a:pPr marL="457200" indent="-457200" algn="just">
                  <a:lnSpc>
                    <a:spcPct val="140000"/>
                  </a:lnSpc>
                  <a:buFont typeface="Wingdings" panose="05000000000000000000" pitchFamily="2" charset="2"/>
                  <a:buChar char="Ø"/>
                </a:pPr>
                <a:r>
                  <a:rPr lang="zh-CN" altLang="en-US" sz="2600" dirty="0"/>
                  <a:t>采用同样方法可计算出其他属性的信息增益。根蒂：</a:t>
                </a:r>
                <a:r>
                  <a:rPr lang="en-US" altLang="zh-CN" sz="2600" dirty="0"/>
                  <a:t>0.143</a:t>
                </a:r>
                <a:r>
                  <a:rPr lang="zh-CN" altLang="en-US" sz="2600" dirty="0"/>
                  <a:t>，敲声：</a:t>
                </a:r>
                <a:r>
                  <a:rPr lang="en-US" altLang="zh-CN" sz="2600" dirty="0"/>
                  <a:t>0.141</a:t>
                </a:r>
                <a:r>
                  <a:rPr lang="zh-CN" altLang="en-US" sz="2600" dirty="0"/>
                  <a:t>，纹理：</a:t>
                </a:r>
                <a:r>
                  <a:rPr lang="en-US" altLang="zh-CN" sz="2600" dirty="0"/>
                  <a:t>0.381</a:t>
                </a:r>
                <a:r>
                  <a:rPr lang="zh-CN" altLang="en-US" sz="2600" dirty="0"/>
                  <a:t>，脐部：</a:t>
                </a:r>
                <a:r>
                  <a:rPr lang="en-US" altLang="zh-CN" sz="2600" dirty="0"/>
                  <a:t>0.289</a:t>
                </a:r>
                <a:r>
                  <a:rPr lang="zh-CN" altLang="en-US" sz="2600" dirty="0"/>
                  <a:t>，触感：</a:t>
                </a:r>
                <a:r>
                  <a:rPr lang="en-US" altLang="zh-CN" sz="2600" dirty="0"/>
                  <a:t>0.006</a:t>
                </a:r>
                <a:r>
                  <a:rPr lang="zh-CN" altLang="en-US" sz="2600" dirty="0"/>
                  <a:t>。</a:t>
                </a:r>
                <a:endParaRPr lang="en-US" altLang="zh-CN" sz="2600" dirty="0"/>
              </a:p>
              <a:p>
                <a:pPr marL="457200" indent="-457200" algn="just">
                  <a:lnSpc>
                    <a:spcPct val="140000"/>
                  </a:lnSpc>
                  <a:buFont typeface="Wingdings" panose="05000000000000000000" pitchFamily="2" charset="2"/>
                  <a:buChar char="Ø"/>
                </a:pPr>
                <a:r>
                  <a:rPr lang="zh-CN" altLang="en-US" sz="2600" dirty="0"/>
                  <a:t>纹理的信息增益最大，将纹理属性作为根节点。</a:t>
                </a:r>
                <a:endParaRPr lang="en-US" altLang="zh-CN" sz="2600" dirty="0"/>
              </a:p>
            </p:txBody>
          </p:sp>
        </mc:Choice>
        <mc:Fallback>
          <p:sp>
            <p:nvSpPr>
              <p:cNvPr id="16" name="文本框 15"/>
              <p:cNvSpPr txBox="1">
                <a:spLocks noRot="1" noChangeAspect="1" noMove="1" noResize="1" noEditPoints="1" noAdjustHandles="1" noChangeArrowheads="1" noChangeShapeType="1" noTextEdit="1"/>
              </p:cNvSpPr>
              <p:nvPr/>
            </p:nvSpPr>
            <p:spPr>
              <a:xfrm>
                <a:off x="621343" y="1893113"/>
                <a:ext cx="7894693" cy="4592411"/>
              </a:xfrm>
              <a:prstGeom prst="rect">
                <a:avLst/>
              </a:prstGeom>
              <a:blipFill rotWithShape="1">
                <a:blip r:embed="rId1"/>
                <a:stretch>
                  <a:fillRect l="-68" t="-114" r="-56" b="-91"/>
                </a:stretch>
              </a:blipFill>
              <a:ln w="3175">
                <a:solidFill>
                  <a:schemeClr val="accent2"/>
                </a:solidFill>
              </a:ln>
            </p:spPr>
            <p:txBody>
              <a:bodyPr/>
              <a:lstStyle/>
              <a:p>
                <a:r>
                  <a:rPr lang="zh-CN" altLang="en-US">
                    <a:noFill/>
                  </a:rPr>
                  <a:t> </a:t>
                </a:r>
              </a:p>
            </p:txBody>
          </p:sp>
        </mc:Fallback>
      </mc:AlternateContent>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决策树的生成</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75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750"/>
                                        <p:tgtEl>
                                          <p:spTgt spid="16">
                                            <p:txEl>
                                              <p:pRg st="1" end="1"/>
                                            </p:txEl>
                                          </p:spTgt>
                                        </p:tgtEl>
                                      </p:cBhvr>
                                    </p:animEffect>
                                  </p:childTnLst>
                                </p:cTn>
                              </p:par>
                            </p:childTnLst>
                          </p:cTn>
                        </p:par>
                        <p:par>
                          <p:cTn id="13" fill="hold">
                            <p:stCondLst>
                              <p:cond delay="1000"/>
                            </p:stCondLst>
                            <p:childTnLst>
                              <p:par>
                                <p:cTn id="14" presetID="42" presetClass="entr" presetSubtype="0" fill="hold" nodeType="afterEffect">
                                  <p:stCondLst>
                                    <p:cond delay="500"/>
                                  </p:stCondLst>
                                  <p:childTnLst>
                                    <p:set>
                                      <p:cBhvr>
                                        <p:cTn id="15" dur="1" fill="hold">
                                          <p:stCondLst>
                                            <p:cond delay="0"/>
                                          </p:stCondLst>
                                        </p:cTn>
                                        <p:tgtEl>
                                          <p:spTgt spid="16">
                                            <p:txEl>
                                              <p:pRg st="2" end="2"/>
                                            </p:txEl>
                                          </p:spTgt>
                                        </p:tgtEl>
                                        <p:attrNameLst>
                                          <p:attrName>style.visibility</p:attrName>
                                        </p:attrNameLst>
                                      </p:cBhvr>
                                      <p:to>
                                        <p:strVal val="visible"/>
                                      </p:to>
                                    </p:set>
                                    <p:animEffect transition="in" filter="fade">
                                      <p:cBhvr>
                                        <p:cTn id="16" dur="1000"/>
                                        <p:tgtEl>
                                          <p:spTgt spid="16">
                                            <p:txEl>
                                              <p:pRg st="2" end="2"/>
                                            </p:txEl>
                                          </p:spTgt>
                                        </p:tgtEl>
                                      </p:cBhvr>
                                    </p:animEffect>
                                    <p:anim calcmode="lin" valueType="num">
                                      <p:cBhvr>
                                        <p:cTn id="17"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animEffect transition="in" filter="fade">
                                      <p:cBhvr>
                                        <p:cTn id="23" dur="500"/>
                                        <p:tgtEl>
                                          <p:spTgt spid="1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xEl>
                                              <p:pRg st="4" end="4"/>
                                            </p:txEl>
                                          </p:spTgt>
                                        </p:tgtEl>
                                        <p:attrNameLst>
                                          <p:attrName>style.visibility</p:attrName>
                                        </p:attrNameLst>
                                      </p:cBhvr>
                                      <p:to>
                                        <p:strVal val="visible"/>
                                      </p:to>
                                    </p:set>
                                    <p:animEffect transition="in" filter="fade">
                                      <p:cBhvr>
                                        <p:cTn id="28"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决策树的生成</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6" name="文本框 5"/>
          <p:cNvSpPr txBox="1"/>
          <p:nvPr/>
        </p:nvSpPr>
        <p:spPr>
          <a:xfrm>
            <a:off x="621341" y="4487457"/>
            <a:ext cx="7894693" cy="1706878"/>
          </a:xfrm>
          <a:prstGeom prst="rect">
            <a:avLst/>
          </a:prstGeom>
          <a:noFill/>
          <a:ln w="3175">
            <a:solidFill>
              <a:schemeClr val="accent2"/>
            </a:solidFill>
          </a:ln>
        </p:spPr>
        <p:txBody>
          <a:bodyPr wrap="square" rtlCol="0">
            <a:spAutoFit/>
          </a:bodyPr>
          <a:lstStyle/>
          <a:p>
            <a:pPr marL="457200" indent="-457200" algn="just">
              <a:lnSpc>
                <a:spcPct val="140000"/>
              </a:lnSpc>
              <a:buFont typeface="Wingdings" panose="05000000000000000000" pitchFamily="2" charset="2"/>
              <a:buChar char="Ø"/>
            </a:pPr>
            <a:r>
              <a:rPr lang="zh-CN" altLang="en-US" sz="2600" dirty="0">
                <a:solidFill>
                  <a:schemeClr val="tx1"/>
                </a:solidFill>
              </a:rPr>
              <a:t>对纹理的</a:t>
            </a:r>
            <a:r>
              <a:rPr lang="en-US" altLang="zh-CN" sz="2600" dirty="0">
                <a:solidFill>
                  <a:schemeClr val="tx1"/>
                </a:solidFill>
              </a:rPr>
              <a:t>3</a:t>
            </a:r>
            <a:r>
              <a:rPr lang="zh-CN" altLang="en-US" sz="2600" dirty="0">
                <a:solidFill>
                  <a:schemeClr val="tx1"/>
                </a:solidFill>
              </a:rPr>
              <a:t>个分支集合分别采用上述方法确定该结点属性，纹理不作为候选属性，逐级构造出决策树。</a:t>
            </a:r>
            <a:endParaRPr lang="en-US" altLang="zh-CN" sz="2600" dirty="0"/>
          </a:p>
        </p:txBody>
      </p:sp>
      <p:sp>
        <p:nvSpPr>
          <p:cNvPr id="7" name="文本框 6"/>
          <p:cNvSpPr txBox="1"/>
          <p:nvPr/>
        </p:nvSpPr>
        <p:spPr>
          <a:xfrm>
            <a:off x="1954517" y="3769548"/>
            <a:ext cx="5228342" cy="510524"/>
          </a:xfrm>
          <a:prstGeom prst="rect">
            <a:avLst/>
          </a:prstGeom>
          <a:noFill/>
          <a:ln w="3175">
            <a:noFill/>
          </a:ln>
        </p:spPr>
        <p:txBody>
          <a:bodyPr wrap="square" rtlCol="0">
            <a:spAutoFit/>
          </a:bodyPr>
          <a:lstStyle/>
          <a:p>
            <a:pPr marL="0" lvl="6" algn="just">
              <a:lnSpc>
                <a:spcPct val="140000"/>
              </a:lnSpc>
            </a:pPr>
            <a:r>
              <a:rPr lang="zh-CN" altLang="en-US" sz="2200" dirty="0"/>
              <a:t>根结点选择纹理属性对数据集的划分结果</a:t>
            </a:r>
            <a:endParaRPr lang="en-US" altLang="zh-CN" sz="2200" dirty="0"/>
          </a:p>
        </p:txBody>
      </p:sp>
      <p:grpSp>
        <p:nvGrpSpPr>
          <p:cNvPr id="8" name="画布 370"/>
          <p:cNvGrpSpPr/>
          <p:nvPr/>
        </p:nvGrpSpPr>
        <p:grpSpPr>
          <a:xfrm>
            <a:off x="1048435" y="1533077"/>
            <a:ext cx="7467599" cy="2435528"/>
            <a:chOff x="0" y="0"/>
            <a:chExt cx="5274310" cy="1550670"/>
          </a:xfrm>
        </p:grpSpPr>
        <p:sp>
          <p:nvSpPr>
            <p:cNvPr id="9" name="矩形 8"/>
            <p:cNvSpPr/>
            <p:nvPr/>
          </p:nvSpPr>
          <p:spPr>
            <a:xfrm>
              <a:off x="0" y="0"/>
              <a:ext cx="5274310" cy="1550670"/>
            </a:xfrm>
            <a:prstGeom prst="rect">
              <a:avLst/>
            </a:prstGeom>
            <a:noFill/>
          </p:spPr>
        </p:sp>
        <p:sp>
          <p:nvSpPr>
            <p:cNvPr id="10" name="文本框 355"/>
            <p:cNvSpPr txBox="1">
              <a:spLocks noChangeArrowheads="1"/>
            </p:cNvSpPr>
            <p:nvPr/>
          </p:nvSpPr>
          <p:spPr bwMode="auto">
            <a:xfrm>
              <a:off x="1384103" y="621228"/>
              <a:ext cx="463501" cy="311114"/>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600" b="1" kern="100">
                  <a:latin typeface="等线" panose="02010600030101010101" pitchFamily="2" charset="-122"/>
                  <a:cs typeface="Times New Roman" panose="02020603050405020304" pitchFamily="18" charset="0"/>
                </a:rPr>
                <a:t>清晰</a:t>
              </a:r>
              <a:endParaRPr lang="zh-CN" altLang="en-US" sz="1600" b="1" kern="100">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356"/>
            <p:cNvSpPr txBox="1">
              <a:spLocks noChangeArrowheads="1"/>
            </p:cNvSpPr>
            <p:nvPr/>
          </p:nvSpPr>
          <p:spPr bwMode="auto">
            <a:xfrm>
              <a:off x="2325204" y="621228"/>
              <a:ext cx="463501" cy="311114"/>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600" b="1" kern="100">
                  <a:latin typeface="等线" panose="02010600030101010101" pitchFamily="2" charset="-122"/>
                  <a:cs typeface="Times New Roman" panose="02020603050405020304" pitchFamily="18" charset="0"/>
                </a:rPr>
                <a:t>稍糊</a:t>
              </a:r>
              <a:endParaRPr lang="zh-CN" altLang="en-US" sz="1600" b="1" kern="100">
                <a:latin typeface="等线" panose="02010600030101010101" pitchFamily="2" charset="-122"/>
                <a:ea typeface="等线" panose="02010600030101010101" pitchFamily="2" charset="-122"/>
                <a:cs typeface="Times New Roman" panose="02020603050405020304" pitchFamily="18" charset="0"/>
              </a:endParaRPr>
            </a:p>
          </p:txBody>
        </p:sp>
        <p:grpSp>
          <p:nvGrpSpPr>
            <p:cNvPr id="12" name="组合 11"/>
            <p:cNvGrpSpPr/>
            <p:nvPr/>
          </p:nvGrpSpPr>
          <p:grpSpPr bwMode="auto">
            <a:xfrm>
              <a:off x="2241804" y="180008"/>
              <a:ext cx="843293" cy="295213"/>
              <a:chOff x="0" y="0"/>
              <a:chExt cx="8438" cy="2958"/>
            </a:xfrm>
          </p:grpSpPr>
          <p:sp>
            <p:nvSpPr>
              <p:cNvPr id="21" name="矩形: 圆角 20"/>
              <p:cNvSpPr>
                <a:spLocks noChangeArrowheads="1"/>
              </p:cNvSpPr>
              <p:nvPr/>
            </p:nvSpPr>
            <p:spPr bwMode="auto">
              <a:xfrm>
                <a:off x="0" y="0"/>
                <a:ext cx="8438" cy="2958"/>
              </a:xfrm>
              <a:prstGeom prst="roundRect">
                <a:avLst>
                  <a:gd name="adj" fmla="val 16667"/>
                </a:avLst>
              </a:prstGeom>
              <a:solidFill>
                <a:schemeClr val="bg1">
                  <a:lumMod val="75000"/>
                  <a:lumOff val="0"/>
                </a:schemeClr>
              </a:solidFill>
              <a:ln w="12700">
                <a:solidFill>
                  <a:schemeClr val="tx1">
                    <a:lumMod val="100000"/>
                    <a:lumOff val="0"/>
                  </a:schemeClr>
                </a:solidFill>
                <a:miter lim="800000"/>
              </a:ln>
            </p:spPr>
            <p:txBody>
              <a:bodyPr rot="0" vert="horz" wrap="square" lIns="91440" tIns="45720" rIns="91440" bIns="45720" anchor="ctr" anchorCtr="0" upright="1">
                <a:noAutofit/>
              </a:bodyPr>
              <a:lstStyle/>
              <a:p>
                <a:endParaRPr lang="zh-CN" altLang="en-US" sz="3200" b="1"/>
              </a:p>
            </p:txBody>
          </p:sp>
          <p:sp>
            <p:nvSpPr>
              <p:cNvPr id="22" name="文本框 3"/>
              <p:cNvSpPr txBox="1">
                <a:spLocks noChangeArrowheads="1"/>
              </p:cNvSpPr>
              <p:nvPr/>
            </p:nvSpPr>
            <p:spPr bwMode="auto">
              <a:xfrm>
                <a:off x="834" y="132"/>
                <a:ext cx="7604" cy="2645"/>
              </a:xfrm>
              <a:prstGeom prst="rect">
                <a:avLst/>
              </a:prstGeom>
              <a:solidFill>
                <a:schemeClr val="bg1">
                  <a:lumMod val="75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600" b="1" kern="100" dirty="0">
                    <a:latin typeface="等线" panose="02010600030101010101" pitchFamily="2" charset="-122"/>
                    <a:cs typeface="Times New Roman" panose="02020603050405020304" pitchFamily="18" charset="0"/>
                  </a:rPr>
                  <a:t>纹理</a:t>
                </a:r>
                <a:r>
                  <a:rPr lang="en-US" sz="1600" b="1" kern="100" dirty="0">
                    <a:latin typeface="等线" panose="02010600030101010101" pitchFamily="2" charset="-122"/>
                    <a:cs typeface="Times New Roman" panose="02020603050405020304" pitchFamily="18" charset="0"/>
                  </a:rPr>
                  <a:t>=</a:t>
                </a:r>
                <a:r>
                  <a:rPr lang="zh-CN" altLang="en-US" sz="1600" b="1" kern="100" dirty="0">
                    <a:latin typeface="等线" panose="02010600030101010101" pitchFamily="2" charset="-122"/>
                    <a:cs typeface="Times New Roman" panose="02020603050405020304" pitchFamily="18" charset="0"/>
                  </a:rPr>
                  <a:t>？</a:t>
                </a:r>
                <a:endParaRPr lang="zh-CN" altLang="en-US" sz="1600" b="1" kern="100" dirty="0">
                  <a:latin typeface="等线" panose="02010600030101010101" pitchFamily="2" charset="-122"/>
                  <a:ea typeface="等线" panose="02010600030101010101" pitchFamily="2" charset="-122"/>
                  <a:cs typeface="Times New Roman" panose="02020603050405020304" pitchFamily="18" charset="0"/>
                </a:endParaRPr>
              </a:p>
            </p:txBody>
          </p:sp>
        </p:grpSp>
        <p:sp>
          <p:nvSpPr>
            <p:cNvPr id="13" name="文本框 360"/>
            <p:cNvSpPr txBox="1">
              <a:spLocks noChangeArrowheads="1"/>
            </p:cNvSpPr>
            <p:nvPr/>
          </p:nvSpPr>
          <p:spPr bwMode="auto">
            <a:xfrm>
              <a:off x="3437907" y="621228"/>
              <a:ext cx="515501" cy="268912"/>
            </a:xfrm>
            <a:prstGeom prst="rect">
              <a:avLst/>
            </a:prstGeom>
            <a:solidFill>
              <a:schemeClr val="lt1">
                <a:lumMod val="100000"/>
                <a:lumOff val="0"/>
              </a:schemeClr>
            </a:solidFill>
            <a:ln>
              <a:noFill/>
            </a:ln>
            <a:extLs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600" b="1" kern="100">
                  <a:latin typeface="等线" panose="02010600030101010101" pitchFamily="2" charset="-122"/>
                  <a:cs typeface="Times New Roman" panose="02020603050405020304" pitchFamily="18" charset="0"/>
                </a:rPr>
                <a:t>模糊</a:t>
              </a:r>
              <a:endParaRPr lang="zh-CN" altLang="en-US" sz="1600" b="1" kern="100">
                <a:latin typeface="等线" panose="02010600030101010101" pitchFamily="2" charset="-122"/>
                <a:ea typeface="等线" panose="02010600030101010101" pitchFamily="2" charset="-122"/>
                <a:cs typeface="Times New Roman" panose="02020603050405020304" pitchFamily="18" charset="0"/>
              </a:endParaRPr>
            </a:p>
          </p:txBody>
        </p:sp>
        <p:sp>
          <p:nvSpPr>
            <p:cNvPr id="15" name="矩形: 圆角 14"/>
            <p:cNvSpPr>
              <a:spLocks noChangeArrowheads="1"/>
            </p:cNvSpPr>
            <p:nvPr/>
          </p:nvSpPr>
          <p:spPr bwMode="auto">
            <a:xfrm>
              <a:off x="280600" y="1088949"/>
              <a:ext cx="1921204" cy="282413"/>
            </a:xfrm>
            <a:prstGeom prst="roundRect">
              <a:avLst>
                <a:gd name="adj" fmla="val 16667"/>
              </a:avLst>
            </a:prstGeom>
            <a:solidFill>
              <a:schemeClr val="bg1">
                <a:lumMod val="85000"/>
                <a:lumOff val="0"/>
              </a:schemeClr>
            </a:solidFill>
            <a:ln w="12700">
              <a:solidFill>
                <a:schemeClr val="tx1">
                  <a:lumMod val="100000"/>
                  <a:lumOff val="0"/>
                </a:schemeClr>
              </a:solidFill>
              <a:miter lim="800000"/>
            </a:ln>
          </p:spPr>
          <p:txBody>
            <a:bodyPr rot="0" vert="horz" wrap="square" lIns="91440" tIns="36000" rIns="91440" bIns="45720" anchor="ctr" anchorCtr="0" upright="1">
              <a:noAutofit/>
            </a:bodyPr>
            <a:lstStyle/>
            <a:p>
              <a:pPr algn="just"/>
              <a:endParaRPr lang="en-US" sz="16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endParaRPr>
            </a:p>
            <a:p>
              <a:pPr algn="just"/>
              <a:r>
                <a:rPr lang="en-US" sz="16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rPr>
                <a:t> {1,2,3,4,5,6,8,10,15}</a:t>
              </a:r>
              <a:endParaRPr lang="zh-CN" altLang="en-US" sz="1600" b="1" kern="100" dirty="0">
                <a:latin typeface="等线" panose="02010600030101010101" pitchFamily="2" charset="-122"/>
                <a:ea typeface="等线" panose="02010600030101010101" pitchFamily="2" charset="-122"/>
                <a:cs typeface="Times New Roman" panose="02020603050405020304" pitchFamily="18" charset="0"/>
              </a:endParaRPr>
            </a:p>
            <a:p>
              <a:pPr algn="ctr"/>
              <a:r>
                <a:rPr lang="en-US" sz="1600" b="1" kern="100" dirty="0">
                  <a:latin typeface="等线" panose="02010600030101010101" pitchFamily="2" charset="-122"/>
                  <a:ea typeface="等线" panose="02010600030101010101" pitchFamily="2" charset="-122"/>
                  <a:cs typeface="Times New Roman" panose="02020603050405020304" pitchFamily="18" charset="0"/>
                </a:rPr>
                <a:t> </a:t>
              </a:r>
              <a:endParaRPr lang="zh-CN" altLang="en-US" sz="16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6" name="矩形: 圆角 15"/>
            <p:cNvSpPr>
              <a:spLocks noChangeArrowheads="1"/>
            </p:cNvSpPr>
            <p:nvPr/>
          </p:nvSpPr>
          <p:spPr bwMode="auto">
            <a:xfrm>
              <a:off x="2348004" y="1089249"/>
              <a:ext cx="1178003" cy="281913"/>
            </a:xfrm>
            <a:prstGeom prst="roundRect">
              <a:avLst>
                <a:gd name="adj" fmla="val 16667"/>
              </a:avLst>
            </a:prstGeom>
            <a:solidFill>
              <a:schemeClr val="bg1">
                <a:lumMod val="85000"/>
                <a:lumOff val="0"/>
              </a:schemeClr>
            </a:solidFill>
            <a:ln w="12700">
              <a:solidFill>
                <a:schemeClr val="tx1">
                  <a:lumMod val="100000"/>
                  <a:lumOff val="0"/>
                </a:schemeClr>
              </a:solidFill>
              <a:miter lim="800000"/>
            </a:ln>
          </p:spPr>
          <p:txBody>
            <a:bodyPr rot="0" vert="horz" wrap="square" lIns="91440" tIns="36000" rIns="91440" bIns="45720" anchor="ctr" anchorCtr="0" upright="1">
              <a:noAutofit/>
            </a:bodyPr>
            <a:lstStyle/>
            <a:p>
              <a:pPr algn="just"/>
              <a:endParaRPr lang="en-US" sz="16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endParaRPr>
            </a:p>
            <a:p>
              <a:pPr algn="just"/>
              <a:r>
                <a:rPr lang="en-US" sz="16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rPr>
                <a:t> {</a:t>
              </a:r>
              <a:r>
                <a:rPr lang="en-US" sz="1600" b="1" kern="100" dirty="0">
                  <a:solidFill>
                    <a:srgbClr val="000000"/>
                  </a:solidFill>
                  <a:latin typeface="Times New Roman" panose="02020603050405020304" pitchFamily="18" charset="0"/>
                  <a:cs typeface="Times New Roman" panose="02020603050405020304" pitchFamily="18" charset="0"/>
                </a:rPr>
                <a:t>7,9,13,14,17</a:t>
              </a:r>
              <a:r>
                <a:rPr lang="en-US" sz="1600" b="1" kern="100" dirty="0">
                  <a:latin typeface="宋体" panose="02010600030101010101" pitchFamily="2" charset="-122"/>
                  <a:ea typeface="等线" panose="02010600030101010101" pitchFamily="2" charset="-122"/>
                  <a:cs typeface="Times New Roman" panose="02020603050405020304" pitchFamily="18" charset="0"/>
                </a:rPr>
                <a:t>}</a:t>
              </a:r>
              <a:endParaRPr lang="zh-CN" altLang="en-US" sz="1600" b="1" kern="100" dirty="0">
                <a:latin typeface="等线" panose="02010600030101010101" pitchFamily="2" charset="-122"/>
                <a:ea typeface="等线" panose="02010600030101010101" pitchFamily="2" charset="-122"/>
                <a:cs typeface="Times New Roman" panose="02020603050405020304" pitchFamily="18" charset="0"/>
              </a:endParaRPr>
            </a:p>
            <a:p>
              <a:pPr algn="ctr"/>
              <a:r>
                <a:rPr lang="en-US" sz="1600" b="1" kern="100" dirty="0">
                  <a:latin typeface="等线" panose="02010600030101010101" pitchFamily="2" charset="-122"/>
                  <a:ea typeface="等线" panose="02010600030101010101" pitchFamily="2" charset="-122"/>
                  <a:cs typeface="Times New Roman" panose="02020603050405020304" pitchFamily="18" charset="0"/>
                </a:rPr>
                <a:t> </a:t>
              </a:r>
              <a:endParaRPr lang="zh-CN" altLang="en-US" sz="16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7" name="矩形: 圆角 16"/>
            <p:cNvSpPr>
              <a:spLocks noChangeArrowheads="1"/>
            </p:cNvSpPr>
            <p:nvPr/>
          </p:nvSpPr>
          <p:spPr bwMode="auto">
            <a:xfrm>
              <a:off x="3787507" y="1089249"/>
              <a:ext cx="1043922" cy="281913"/>
            </a:xfrm>
            <a:prstGeom prst="roundRect">
              <a:avLst>
                <a:gd name="adj" fmla="val 16667"/>
              </a:avLst>
            </a:prstGeom>
            <a:solidFill>
              <a:schemeClr val="bg1">
                <a:lumMod val="85000"/>
                <a:lumOff val="0"/>
              </a:schemeClr>
            </a:solidFill>
            <a:ln w="12700">
              <a:solidFill>
                <a:schemeClr val="tx1">
                  <a:lumMod val="100000"/>
                  <a:lumOff val="0"/>
                </a:schemeClr>
              </a:solidFill>
              <a:miter lim="800000"/>
            </a:ln>
          </p:spPr>
          <p:txBody>
            <a:bodyPr rot="0" vert="horz" wrap="square" lIns="91440" tIns="36000" rIns="91440" bIns="45720" anchor="ctr" anchorCtr="0" upright="1">
              <a:noAutofit/>
            </a:bodyPr>
            <a:lstStyle/>
            <a:p>
              <a:pPr algn="just"/>
              <a:endParaRPr lang="en-US" sz="16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endParaRPr>
            </a:p>
            <a:p>
              <a:pPr algn="just"/>
              <a:r>
                <a:rPr lang="en-US" sz="16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rPr>
                <a:t>  {</a:t>
              </a:r>
              <a:r>
                <a:rPr lang="en-US" sz="1600" b="1" kern="1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11,12,16</a:t>
              </a:r>
              <a:r>
                <a:rPr lang="en-US" sz="1600" b="1" kern="100" dirty="0">
                  <a:solidFill>
                    <a:srgbClr val="000000"/>
                  </a:solidFill>
                  <a:latin typeface="宋体" panose="02010600030101010101" pitchFamily="2" charset="-122"/>
                  <a:ea typeface="等线" panose="02010600030101010101" pitchFamily="2" charset="-122"/>
                  <a:cs typeface="Times New Roman" panose="02020603050405020304" pitchFamily="18" charset="0"/>
                </a:rPr>
                <a:t>}</a:t>
              </a:r>
              <a:endParaRPr lang="zh-CN" altLang="en-US" sz="1600" b="1" kern="100" dirty="0">
                <a:latin typeface="等线" panose="02010600030101010101" pitchFamily="2" charset="-122"/>
                <a:ea typeface="等线" panose="02010600030101010101" pitchFamily="2" charset="-122"/>
                <a:cs typeface="Times New Roman" panose="02020603050405020304" pitchFamily="18" charset="0"/>
              </a:endParaRPr>
            </a:p>
            <a:p>
              <a:pPr algn="ctr"/>
              <a:r>
                <a:rPr lang="en-US" sz="1600" b="1" kern="100" dirty="0">
                  <a:latin typeface="等线" panose="02010600030101010101" pitchFamily="2" charset="-122"/>
                  <a:ea typeface="等线" panose="02010600030101010101" pitchFamily="2" charset="-122"/>
                  <a:cs typeface="Times New Roman" panose="02020603050405020304" pitchFamily="18" charset="0"/>
                </a:rPr>
                <a:t> </a:t>
              </a:r>
              <a:endParaRPr lang="zh-CN" altLang="en-US" sz="1600" b="1" kern="100" dirty="0">
                <a:latin typeface="等线" panose="02010600030101010101" pitchFamily="2" charset="-122"/>
                <a:ea typeface="等线" panose="02010600030101010101" pitchFamily="2" charset="-122"/>
                <a:cs typeface="Times New Roman" panose="02020603050405020304" pitchFamily="18" charset="0"/>
              </a:endParaRPr>
            </a:p>
          </p:txBody>
        </p:sp>
        <p:cxnSp>
          <p:nvCxnSpPr>
            <p:cNvPr id="18" name="直接连接符 17"/>
            <p:cNvCxnSpPr>
              <a:cxnSpLocks noChangeShapeType="1"/>
            </p:cNvCxnSpPr>
            <p:nvPr/>
          </p:nvCxnSpPr>
          <p:spPr bwMode="auto">
            <a:xfrm flipH="1">
              <a:off x="1384103" y="468821"/>
              <a:ext cx="1291802" cy="620428"/>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cxnSp>
          <p:nvCxnSpPr>
            <p:cNvPr id="19" name="直接连接符 18"/>
            <p:cNvCxnSpPr>
              <a:cxnSpLocks noChangeShapeType="1"/>
            </p:cNvCxnSpPr>
            <p:nvPr/>
          </p:nvCxnSpPr>
          <p:spPr bwMode="auto">
            <a:xfrm>
              <a:off x="2665805" y="475221"/>
              <a:ext cx="168900" cy="614028"/>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cxnSp>
          <p:nvCxnSpPr>
            <p:cNvPr id="20" name="直接连接符 19"/>
            <p:cNvCxnSpPr>
              <a:cxnSpLocks noChangeShapeType="1"/>
            </p:cNvCxnSpPr>
            <p:nvPr/>
          </p:nvCxnSpPr>
          <p:spPr bwMode="auto">
            <a:xfrm>
              <a:off x="2675905" y="484222"/>
              <a:ext cx="1494903" cy="605027"/>
            </a:xfrm>
            <a:prstGeom prst="line">
              <a:avLst/>
            </a:prstGeom>
            <a:noFill/>
            <a:ln w="6350">
              <a:solidFill>
                <a:schemeClr val="dk1">
                  <a:lumMod val="100000"/>
                  <a:lumOff val="0"/>
                </a:schemeClr>
              </a:solidFill>
              <a:miter lim="800000"/>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893113"/>
            <a:ext cx="7894693" cy="4507644"/>
          </a:xfrm>
          <a:prstGeom prst="rect">
            <a:avLst/>
          </a:prstGeom>
          <a:noFill/>
          <a:ln w="3175">
            <a:solidFill>
              <a:schemeClr val="accent2"/>
            </a:solidFill>
          </a:ln>
        </p:spPr>
        <p:txBody>
          <a:bodyPr wrap="square" rtlCol="0">
            <a:spAutoFit/>
          </a:bodyPr>
          <a:lstStyle/>
          <a:p>
            <a:pPr marL="457200" indent="-457200" algn="just">
              <a:lnSpc>
                <a:spcPct val="140000"/>
              </a:lnSpc>
              <a:buFont typeface="Wingdings" panose="05000000000000000000" pitchFamily="2" charset="2"/>
              <a:buChar char="Ø"/>
            </a:pPr>
            <a:r>
              <a:rPr lang="zh-CN" altLang="en-US" sz="2600" dirty="0"/>
              <a:t>决策树生成算法递归地产生决策树，直到不能继续下去为止。如此产生的树往往对训练数据的分类很准确，但对未知的测试数据的分类却没有那么准确，即出现</a:t>
            </a:r>
            <a:r>
              <a:rPr lang="zh-CN" altLang="en-US" sz="2600" dirty="0">
                <a:solidFill>
                  <a:srgbClr val="FF0000"/>
                </a:solidFill>
              </a:rPr>
              <a:t>“过拟合”</a:t>
            </a:r>
            <a:r>
              <a:rPr lang="zh-CN" altLang="en-US" sz="2600" dirty="0"/>
              <a:t>现象。</a:t>
            </a:r>
            <a:endParaRPr lang="en-US" altLang="zh-CN" sz="2600" dirty="0"/>
          </a:p>
          <a:p>
            <a:pPr marL="457200" indent="-457200" algn="just">
              <a:lnSpc>
                <a:spcPct val="140000"/>
              </a:lnSpc>
              <a:buFont typeface="Wingdings" panose="05000000000000000000" pitchFamily="2" charset="2"/>
              <a:buChar char="Ø"/>
            </a:pPr>
            <a:r>
              <a:rPr lang="zh-CN" altLang="en-US" sz="2600" dirty="0"/>
              <a:t>原因在于学习是过多地考虑如何提高对训练数据的正确分类，从而构建出过于复杂的决策树。</a:t>
            </a:r>
            <a:endParaRPr lang="en-US" altLang="zh-CN" sz="2600" dirty="0"/>
          </a:p>
          <a:p>
            <a:pPr marL="457200" indent="-457200" algn="just">
              <a:lnSpc>
                <a:spcPct val="140000"/>
              </a:lnSpc>
              <a:buFont typeface="Wingdings" panose="05000000000000000000" pitchFamily="2" charset="2"/>
              <a:buChar char="Ø"/>
            </a:pPr>
            <a:r>
              <a:rPr lang="zh-CN" altLang="en-US" sz="2600" dirty="0">
                <a:solidFill>
                  <a:srgbClr val="FF0000"/>
                </a:solidFill>
              </a:rPr>
              <a:t>解决办法：</a:t>
            </a:r>
            <a:r>
              <a:rPr lang="zh-CN" altLang="en-US" sz="2600" dirty="0"/>
              <a:t>简化决策树，提高决策树的泛化能力。</a:t>
            </a:r>
            <a:endParaRPr lang="en-US" altLang="zh-CN" sz="2600" dirty="0"/>
          </a:p>
          <a:p>
            <a:pPr marL="457200" indent="-457200" algn="just">
              <a:lnSpc>
                <a:spcPct val="140000"/>
              </a:lnSpc>
              <a:buFont typeface="Wingdings" panose="05000000000000000000" pitchFamily="2" charset="2"/>
              <a:buChar char="Ø"/>
            </a:pPr>
            <a:r>
              <a:rPr lang="zh-CN" altLang="en-US" sz="2600" dirty="0">
                <a:solidFill>
                  <a:srgbClr val="FF0000"/>
                </a:solidFill>
              </a:rPr>
              <a:t>剪枝：</a:t>
            </a:r>
            <a:r>
              <a:rPr lang="zh-CN" altLang="en-US" sz="2600" dirty="0"/>
              <a:t>预剪枝和后剪枝</a:t>
            </a:r>
            <a:endParaRPr lang="en-US" altLang="zh-CN" sz="26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决策树的剪枝</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1000"/>
                                        <p:tgtEl>
                                          <p:spTgt spid="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1000"/>
                                        <p:tgtEl>
                                          <p:spTgt spid="1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animEffect transition="in" filter="fade">
                                      <p:cBhvr>
                                        <p:cTn id="25" dur="1000"/>
                                        <p:tgtEl>
                                          <p:spTgt spid="1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xEl>
                                              <p:pRg st="3" end="3"/>
                                            </p:txEl>
                                          </p:spTgt>
                                        </p:tgtEl>
                                        <p:attrNameLst>
                                          <p:attrName>style.visibility</p:attrName>
                                        </p:attrNameLst>
                                      </p:cBhvr>
                                      <p:to>
                                        <p:strVal val="visible"/>
                                      </p:to>
                                    </p:set>
                                    <p:animEffect transition="in" filter="fade">
                                      <p:cBhvr>
                                        <p:cTn id="30" dur="10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893113"/>
            <a:ext cx="7894693" cy="4511684"/>
          </a:xfrm>
          <a:prstGeom prst="rect">
            <a:avLst/>
          </a:prstGeom>
          <a:noFill/>
          <a:ln w="3175">
            <a:solidFill>
              <a:schemeClr val="accent2"/>
            </a:solidFill>
          </a:ln>
        </p:spPr>
        <p:txBody>
          <a:bodyPr wrap="square" rtlCol="0">
            <a:spAutoFit/>
          </a:bodyPr>
          <a:lstStyle/>
          <a:p>
            <a:pPr marL="457200" indent="-457200" algn="just">
              <a:lnSpc>
                <a:spcPct val="140000"/>
              </a:lnSpc>
              <a:buFont typeface="Wingdings" panose="05000000000000000000" pitchFamily="2" charset="2"/>
              <a:buChar char="Ø"/>
            </a:pPr>
            <a:r>
              <a:rPr lang="zh-CN" altLang="en-US" sz="2600" dirty="0"/>
              <a:t>利用已创建好的决策树进行决策时，将样本从根结点的属性开始进行判断，决定属于哪一个分支，然后再利用该分支下的结点属性进行进一步判断，逐级进行判断，直至叶结点，完成该样本的分类或回归决策。</a:t>
            </a:r>
            <a:endParaRPr lang="en-US" altLang="zh-CN" sz="2600" dirty="0"/>
          </a:p>
          <a:p>
            <a:pPr marL="457200" indent="-457200" algn="just">
              <a:lnSpc>
                <a:spcPct val="140000"/>
              </a:lnSpc>
              <a:buFont typeface="Wingdings" panose="05000000000000000000" pitchFamily="2" charset="2"/>
              <a:buChar char="Ø"/>
            </a:pPr>
            <a:r>
              <a:rPr lang="zh-CN" altLang="en-US" sz="2600" dirty="0"/>
              <a:t>假设一个未知好坏的西瓜，其观察数据为（浅白，蜷缩，清脆，模糊，平坦，硬滑）。利用决策树进行判断。</a:t>
            </a:r>
            <a:endParaRPr lang="en-US" altLang="zh-CN" sz="26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有监督分类</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6284539" cy="707694"/>
          </a:xfrm>
          <a:prstGeom prst="rect">
            <a:avLst/>
          </a:prstGeom>
          <a:ln>
            <a:noFill/>
          </a:ln>
        </p:spPr>
        <p:txBody>
          <a:bodyPr wrap="square">
            <a:spAutoFit/>
          </a:bodyPr>
          <a:lstStyle/>
          <a:p>
            <a:pPr algn="just">
              <a:lnSpc>
                <a:spcPct val="150000"/>
              </a:lnSpc>
            </a:pPr>
            <a:r>
              <a:rPr lang="zh-CN" altLang="en-US" sz="32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决策树的决策过程</a:t>
            </a:r>
            <a:endParaRPr lang="en-US" altLang="zh-CN" sz="32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1000"/>
                                        <p:tgtEl>
                                          <p:spTgt spid="1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xEl>
                                              <p:pRg st="1" end="1"/>
                                            </p:txEl>
                                          </p:spTgt>
                                        </p:tgtEl>
                                        <p:attrNameLst>
                                          <p:attrName>style.visibility</p:attrName>
                                        </p:attrNameLst>
                                      </p:cBhvr>
                                      <p:to>
                                        <p:strVal val="visible"/>
                                      </p:to>
                                    </p:set>
                                    <p:animEffect transition="in" filter="fade">
                                      <p:cBhvr>
                                        <p:cTn id="16" dur="10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3" y="1893113"/>
            <a:ext cx="7894693" cy="3947491"/>
          </a:xfrm>
          <a:prstGeom prst="rect">
            <a:avLst/>
          </a:prstGeom>
          <a:noFill/>
          <a:ln w="3175">
            <a:solidFill>
              <a:schemeClr val="accent2"/>
            </a:solidFill>
          </a:ln>
        </p:spPr>
        <p:txBody>
          <a:bodyPr wrap="square" rtlCol="0">
            <a:spAutoFit/>
          </a:bodyPr>
          <a:lstStyle/>
          <a:p>
            <a:pPr marL="457200" marR="0" lvl="0" indent="-457200" algn="just" defTabSz="914400" rtl="0" eaLnBrk="1" fontAlgn="auto" latinLnBrk="0" hangingPunct="1">
              <a:lnSpc>
                <a:spcPct val="140000"/>
              </a:lnSpc>
              <a:spcBef>
                <a:spcPts val="0"/>
              </a:spcBef>
              <a:spcAft>
                <a:spcPts val="0"/>
              </a:spcAft>
              <a:buClrTx/>
              <a:buSzTx/>
              <a:buFont typeface="Wingdings" panose="05000000000000000000" pitchFamily="2" charset="2"/>
              <a:buChar char="Ø"/>
              <a:defRPr/>
            </a:pPr>
            <a:r>
              <a:rPr lang="zh-CN" altLang="en-US" sz="2600" dirty="0">
                <a:solidFill>
                  <a:srgbClr val="FF0000"/>
                </a:solidFill>
                <a:latin typeface="Times New Roman" panose="02020603050405020304"/>
                <a:ea typeface="黑体" panose="02010609060101010101" pitchFamily="49" charset="-122"/>
              </a:rPr>
              <a:t>二分类</a:t>
            </a:r>
            <a:r>
              <a:rPr lang="zh-CN" altLang="en-US" sz="2600" dirty="0">
                <a:solidFill>
                  <a:prstClr val="black"/>
                </a:solidFill>
                <a:latin typeface="Times New Roman" panose="02020603050405020304"/>
                <a:ea typeface="黑体" panose="02010609060101010101" pitchFamily="49" charset="-122"/>
              </a:rPr>
              <a:t>数学模型，通过扩展可应用于多分类问题</a:t>
            </a:r>
            <a:r>
              <a:rPr kumimoji="0" lang="zh-CN" altLang="en-US"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rPr>
              <a:t>。</a:t>
            </a:r>
            <a:endParaRPr kumimoji="0" lang="en-US" altLang="zh-CN"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endParaRPr>
          </a:p>
          <a:p>
            <a:pPr marL="457200" marR="0" lvl="0" indent="-457200" algn="just" defTabSz="914400" rtl="0" eaLnBrk="1" fontAlgn="auto" latinLnBrk="0" hangingPunct="1">
              <a:lnSpc>
                <a:spcPct val="140000"/>
              </a:lnSpc>
              <a:spcBef>
                <a:spcPts val="0"/>
              </a:spcBef>
              <a:spcAft>
                <a:spcPts val="0"/>
              </a:spcAft>
              <a:buClrTx/>
              <a:buSzTx/>
              <a:buFont typeface="Wingdings" panose="05000000000000000000" pitchFamily="2" charset="2"/>
              <a:buChar char="Ø"/>
              <a:defRPr/>
            </a:pPr>
            <a:r>
              <a:rPr kumimoji="0" lang="zh-CN" altLang="en-US" sz="2600" b="0" i="0" u="none" strike="noStrike" kern="1200" cap="none" spc="0" normalizeH="0" baseline="0" noProof="0" dirty="0">
                <a:ln>
                  <a:noFill/>
                </a:ln>
                <a:solidFill>
                  <a:srgbClr val="FF0000"/>
                </a:solidFill>
                <a:effectLst/>
                <a:uLnTx/>
                <a:uFillTx/>
                <a:latin typeface="Times New Roman" panose="02020603050405020304"/>
                <a:ea typeface="黑体" panose="02010609060101010101" pitchFamily="49" charset="-122"/>
                <a:cs typeface="+mn-cs"/>
              </a:rPr>
              <a:t>小样本</a:t>
            </a:r>
            <a:r>
              <a:rPr kumimoji="0" lang="zh-CN" altLang="en-US"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rPr>
              <a:t>情况下分类性能卓越，常用于数据获取困难的研究领域和应用场景，如医学、生化领域。</a:t>
            </a:r>
            <a:endParaRPr kumimoji="0" lang="en-US" altLang="zh-CN"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endParaRPr>
          </a:p>
          <a:p>
            <a:pPr marL="457200" marR="0" lvl="0" indent="-457200" algn="just" defTabSz="914400" rtl="0" eaLnBrk="1" fontAlgn="auto" latinLnBrk="0" hangingPunct="1">
              <a:lnSpc>
                <a:spcPct val="140000"/>
              </a:lnSpc>
              <a:spcBef>
                <a:spcPts val="0"/>
              </a:spcBef>
              <a:spcAft>
                <a:spcPts val="0"/>
              </a:spcAft>
              <a:buClrTx/>
              <a:buSzTx/>
              <a:buFont typeface="Wingdings" panose="05000000000000000000" pitchFamily="2" charset="2"/>
              <a:buChar char="Ø"/>
              <a:defRPr/>
            </a:pPr>
            <a:r>
              <a:rPr lang="zh-CN" altLang="en-US" sz="2600" dirty="0">
                <a:solidFill>
                  <a:srgbClr val="FF0000"/>
                </a:solidFill>
                <a:latin typeface="Times New Roman" panose="02020603050405020304"/>
                <a:ea typeface="黑体" panose="02010609060101010101" pitchFamily="49" charset="-122"/>
              </a:rPr>
              <a:t>分类原理：</a:t>
            </a:r>
            <a:r>
              <a:rPr lang="zh-CN" altLang="en-US" sz="2600" dirty="0">
                <a:solidFill>
                  <a:prstClr val="black"/>
                </a:solidFill>
                <a:latin typeface="Times New Roman" panose="02020603050405020304"/>
                <a:ea typeface="黑体" panose="02010609060101010101" pitchFamily="49" charset="-122"/>
              </a:rPr>
              <a:t>首先在特征空间中通过对已知数据进行学习，建立将正负两类样本最大限度分开的超平面；然后通过判断待分类样本相对于超平面的位置判断其类别，从而实现分类。</a:t>
            </a:r>
            <a:endParaRPr kumimoji="0" lang="en-US" altLang="zh-CN"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endParaRPr>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有监督分类</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8011541" cy="707694"/>
          </a:xfrm>
          <a:prstGeom prst="rect">
            <a:avLst/>
          </a:prstGeom>
          <a:ln>
            <a:noFill/>
          </a:ln>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支持向量机</a:t>
            </a:r>
            <a:r>
              <a:rPr kumimoji="0" lang="en-US" altLang="zh-CN"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(Support Vector Machine</a:t>
            </a:r>
            <a:r>
              <a:rPr kumimoji="0" lang="zh-CN" altLang="en-US"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a:t>
            </a:r>
            <a:r>
              <a:rPr kumimoji="0" lang="en-US" altLang="zh-CN"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SVM)</a:t>
            </a:r>
            <a:endParaRPr kumimoji="0" lang="en-US" altLang="zh-CN" sz="32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1000"/>
                                        <p:tgtEl>
                                          <p:spTgt spid="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1000"/>
                                        <p:tgtEl>
                                          <p:spTgt spid="1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animEffect transition="in" filter="fade">
                                      <p:cBhvr>
                                        <p:cTn id="25" dur="10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4" y="1893113"/>
            <a:ext cx="4047638" cy="1706878"/>
          </a:xfrm>
          <a:prstGeom prst="rect">
            <a:avLst/>
          </a:prstGeom>
          <a:noFill/>
          <a:ln w="3175">
            <a:solidFill>
              <a:schemeClr val="accent2"/>
            </a:solidFill>
          </a:ln>
        </p:spPr>
        <p:txBody>
          <a:bodyPr wrap="square" rtlCol="0">
            <a:spAutoFit/>
          </a:bodyPr>
          <a:lstStyle/>
          <a:p>
            <a:pPr marL="457200" marR="0" lvl="0" indent="-457200" algn="just" defTabSz="914400" rtl="0" eaLnBrk="1" fontAlgn="auto" latinLnBrk="0" hangingPunct="1">
              <a:lnSpc>
                <a:spcPct val="140000"/>
              </a:lnSpc>
              <a:spcBef>
                <a:spcPts val="0"/>
              </a:spcBef>
              <a:spcAft>
                <a:spcPts val="0"/>
              </a:spcAft>
              <a:buClrTx/>
              <a:buSzTx/>
              <a:buFont typeface="Wingdings" panose="05000000000000000000" pitchFamily="2" charset="2"/>
              <a:buChar char="Ø"/>
              <a:defRPr/>
            </a:pPr>
            <a:r>
              <a:rPr lang="zh-CN" altLang="en-US" sz="2600" dirty="0">
                <a:solidFill>
                  <a:srgbClr val="FF0000"/>
                </a:solidFill>
                <a:latin typeface="Times New Roman" panose="02020603050405020304"/>
                <a:ea typeface="黑体" panose="02010609060101010101" pitchFamily="49" charset="-122"/>
              </a:rPr>
              <a:t>学习过程：</a:t>
            </a:r>
            <a:r>
              <a:rPr lang="zh-CN" altLang="en-US" sz="2600" dirty="0">
                <a:latin typeface="Times New Roman" panose="02020603050405020304"/>
                <a:ea typeface="黑体" panose="02010609060101010101" pitchFamily="49" charset="-122"/>
              </a:rPr>
              <a:t>求解能正确划分训练数据集且几何间隔最大的分离超平面</a:t>
            </a:r>
            <a:r>
              <a:rPr lang="zh-CN" altLang="en-US" sz="2600" dirty="0">
                <a:solidFill>
                  <a:prstClr val="black"/>
                </a:solidFill>
                <a:latin typeface="Times New Roman" panose="02020603050405020304"/>
                <a:ea typeface="黑体" panose="02010609060101010101" pitchFamily="49" charset="-122"/>
              </a:rPr>
              <a:t>。</a:t>
            </a:r>
            <a:endParaRPr kumimoji="0" lang="en-US" altLang="zh-CN"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endParaRPr>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有监督分类</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8011541" cy="707694"/>
          </a:xfrm>
          <a:prstGeom prst="rect">
            <a:avLst/>
          </a:prstGeom>
          <a:ln>
            <a:noFill/>
          </a:ln>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支持向量机</a:t>
            </a:r>
            <a:r>
              <a:rPr kumimoji="0" lang="en-US" altLang="zh-CN"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(Support Vector Machine</a:t>
            </a:r>
            <a:r>
              <a:rPr kumimoji="0" lang="zh-CN" altLang="en-US"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a:t>
            </a:r>
            <a:r>
              <a:rPr kumimoji="0" lang="en-US" altLang="zh-CN"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SVM)</a:t>
            </a:r>
            <a:endParaRPr kumimoji="0" lang="en-US" altLang="zh-CN" sz="32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5" name="图片 4" descr="说明: https://upload.wikimedia.org/wikipedia/commons/2/2a/Svm_max_sep_hyperplane_with_margin.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876192" y="1732133"/>
            <a:ext cx="3756692" cy="4049674"/>
          </a:xfrm>
          <a:prstGeom prst="rect">
            <a:avLst/>
          </a:prstGeom>
          <a:noFill/>
          <a:ln>
            <a:noFill/>
          </a:ln>
        </p:spPr>
      </p:pic>
      <mc:AlternateContent xmlns:mc="http://schemas.openxmlformats.org/markup-compatibility/2006">
        <mc:Choice xmlns:a14="http://schemas.microsoft.com/office/drawing/2010/main" Requires="a14">
          <p:sp>
            <p:nvSpPr>
              <p:cNvPr id="6" name="文本框 5"/>
              <p:cNvSpPr txBox="1"/>
              <p:nvPr/>
            </p:nvSpPr>
            <p:spPr>
              <a:xfrm>
                <a:off x="621030" y="3761105"/>
                <a:ext cx="8011795" cy="2814955"/>
              </a:xfrm>
              <a:prstGeom prst="rect">
                <a:avLst/>
              </a:prstGeom>
              <a:noFill/>
              <a:ln w="3175">
                <a:noFill/>
              </a:ln>
            </p:spPr>
            <p:txBody>
              <a:bodyPr wrap="square" rtlCol="0">
                <a:noAutofit/>
              </a:bodyPr>
              <a:lstStyle/>
              <a:p>
                <a:pPr marL="457200" lvl="0" indent="-457200" algn="just">
                  <a:lnSpc>
                    <a:spcPct val="140000"/>
                  </a:lnSpc>
                  <a:buFont typeface="Wingdings" panose="05000000000000000000" pitchFamily="2" charset="2"/>
                  <a:buChar char="Ø"/>
                  <a:defRPr/>
                </a:pPr>
                <a:r>
                  <a:rPr lang="zh-CN" altLang="en-US" sz="2600" dirty="0">
                    <a:solidFill>
                      <a:schemeClr val="tx1"/>
                    </a:solidFill>
                    <a:latin typeface="Times New Roman" panose="02020603050405020304"/>
                    <a:ea typeface="黑体" panose="02010609060101010101" pitchFamily="49" charset="-122"/>
                  </a:rPr>
                  <a:t>训练样本集合</a:t>
                </a:r>
                <a:r>
                  <a:rPr lang="en-US" altLang="zh-CN" sz="2300" dirty="0">
                    <a:solidFill>
                      <a:schemeClr val="tx1"/>
                    </a:solidFill>
                    <a:latin typeface="Times New Roman" panose="02020603050405020304"/>
                    <a:ea typeface="黑体" panose="02010609060101010101" pitchFamily="49" charset="-122"/>
                  </a:rPr>
                  <a:t>D=</a:t>
                </a:r>
                <a:endParaRPr lang="en-US" altLang="zh-CN" sz="2300" dirty="0">
                  <a:solidFill>
                    <a:schemeClr val="tx1"/>
                  </a:solidFill>
                  <a:latin typeface="Times New Roman" panose="02020603050405020304"/>
                  <a:ea typeface="黑体" panose="02010609060101010101" pitchFamily="49" charset="-122"/>
                </a:endParaRPr>
              </a:p>
              <a:p>
                <a:pPr lvl="0" algn="just">
                  <a:lnSpc>
                    <a:spcPct val="140000"/>
                  </a:lnSpc>
                  <a:defRPr/>
                </a:pPr>
                <a:r>
                  <a:rPr lang="en-US" altLang="zh-CN" sz="2300" dirty="0">
                    <a:solidFill>
                      <a:schemeClr val="tx1"/>
                    </a:solidFill>
                    <a:latin typeface="Times New Roman" panose="02020603050405020304"/>
                    <a:ea typeface="黑体" panose="02010609060101010101" pitchFamily="49" charset="-122"/>
                  </a:rPr>
                  <a:t>{(</a:t>
                </a:r>
                <a14:m>
                  <m:oMath xmlns:m="http://schemas.openxmlformats.org/officeDocument/2006/math">
                    <m:acc>
                      <m:accPr>
                        <m:chr m:val="⃗"/>
                        <m:ctrlPr>
                          <a:rPr lang="en-US" altLang="zh-CN" sz="2300" i="1" smtClean="0">
                            <a:solidFill>
                              <a:schemeClr val="tx1"/>
                            </a:solidFill>
                            <a:latin typeface="Cambria Math" panose="02040503050406030204" pitchFamily="18" charset="0"/>
                            <a:ea typeface="黑体" panose="02010609060101010101" pitchFamily="49" charset="-122"/>
                          </a:rPr>
                        </m:ctrlPr>
                      </m:accPr>
                      <m:e>
                        <m:sSub>
                          <m:sSubPr>
                            <m:ctrlPr>
                              <a:rPr lang="en-US" altLang="zh-CN" sz="2300" i="1" smtClean="0">
                                <a:solidFill>
                                  <a:schemeClr val="tx1"/>
                                </a:solidFill>
                                <a:latin typeface="Cambria Math" panose="02040503050406030204" pitchFamily="18" charset="0"/>
                                <a:ea typeface="黑体" panose="02010609060101010101" pitchFamily="49" charset="-122"/>
                              </a:rPr>
                            </m:ctrlPr>
                          </m:sSubPr>
                          <m:e>
                            <m:r>
                              <a:rPr lang="en-US" altLang="zh-CN" sz="2300" b="0" i="1" smtClean="0">
                                <a:solidFill>
                                  <a:schemeClr val="tx1"/>
                                </a:solidFill>
                                <a:latin typeface="Cambria Math" panose="02040503050406030204" pitchFamily="18" charset="0"/>
                                <a:ea typeface="黑体" panose="02010609060101010101" pitchFamily="49" charset="-122"/>
                              </a:rPr>
                              <m:t>𝑥</m:t>
                            </m:r>
                          </m:e>
                          <m:sub>
                            <m:r>
                              <a:rPr lang="en-US" altLang="zh-CN" sz="2300" b="0" i="1" smtClean="0">
                                <a:solidFill>
                                  <a:schemeClr val="tx1"/>
                                </a:solidFill>
                                <a:latin typeface="Cambria Math" panose="02040503050406030204" pitchFamily="18" charset="0"/>
                                <a:ea typeface="黑体" panose="02010609060101010101" pitchFamily="49" charset="-122"/>
                              </a:rPr>
                              <m:t>1</m:t>
                            </m:r>
                          </m:sub>
                        </m:sSub>
                      </m:e>
                    </m:acc>
                  </m:oMath>
                </a14:m>
                <a:r>
                  <a:rPr lang="en-US" altLang="zh-CN" sz="2300" dirty="0">
                    <a:solidFill>
                      <a:schemeClr val="tx1"/>
                    </a:solidFill>
                    <a:latin typeface="Times New Roman" panose="02020603050405020304"/>
                    <a:ea typeface="黑体" panose="02010609060101010101" pitchFamily="49" charset="-122"/>
                  </a:rPr>
                  <a:t>,</a:t>
                </a:r>
                <a14:m>
                  <m:oMath xmlns:m="http://schemas.openxmlformats.org/officeDocument/2006/math">
                    <m:sSub>
                      <m:sSubPr>
                        <m:ctrlPr>
                          <a:rPr lang="en-US" altLang="zh-CN" sz="2300" i="1" dirty="0" smtClean="0">
                            <a:solidFill>
                              <a:schemeClr val="tx1"/>
                            </a:solidFill>
                            <a:latin typeface="Cambria Math" panose="02040503050406030204" pitchFamily="18" charset="0"/>
                            <a:ea typeface="黑体" panose="02010609060101010101" pitchFamily="49" charset="-122"/>
                          </a:rPr>
                        </m:ctrlPr>
                      </m:sSubPr>
                      <m:e>
                        <m:r>
                          <a:rPr lang="en-US" altLang="zh-CN" sz="2300" b="0" i="1" dirty="0" smtClean="0">
                            <a:solidFill>
                              <a:schemeClr val="tx1"/>
                            </a:solidFill>
                            <a:latin typeface="Cambria Math" panose="02040503050406030204" pitchFamily="18" charset="0"/>
                            <a:ea typeface="黑体" panose="02010609060101010101" pitchFamily="49" charset="-122"/>
                          </a:rPr>
                          <m:t>𝑦</m:t>
                        </m:r>
                      </m:e>
                      <m:sub>
                        <m:r>
                          <a:rPr lang="en-US" altLang="zh-CN" sz="2300" b="0" i="1" dirty="0" smtClean="0">
                            <a:solidFill>
                              <a:schemeClr val="tx1"/>
                            </a:solidFill>
                            <a:latin typeface="Cambria Math" panose="02040503050406030204" pitchFamily="18" charset="0"/>
                            <a:ea typeface="黑体" panose="02010609060101010101" pitchFamily="49" charset="-122"/>
                          </a:rPr>
                          <m:t>1</m:t>
                        </m:r>
                      </m:sub>
                    </m:sSub>
                  </m:oMath>
                </a14:m>
                <a:r>
                  <a:rPr lang="en-US" altLang="zh-CN" sz="2300" dirty="0">
                    <a:solidFill>
                      <a:schemeClr val="tx1"/>
                    </a:solidFill>
                    <a:latin typeface="Times New Roman" panose="02020603050405020304"/>
                    <a:ea typeface="黑体" panose="02010609060101010101" pitchFamily="49" charset="-122"/>
                  </a:rPr>
                  <a:t>),(</a:t>
                </a:r>
                <a14:m>
                  <m:oMath xmlns:m="http://schemas.openxmlformats.org/officeDocument/2006/math">
                    <m:acc>
                      <m:accPr>
                        <m:chr m:val="⃗"/>
                        <m:ctrlPr>
                          <a:rPr lang="en-US" altLang="zh-CN" sz="2300" i="1">
                            <a:solidFill>
                              <a:schemeClr val="tx1"/>
                            </a:solidFill>
                            <a:latin typeface="Cambria Math" panose="02040503050406030204" pitchFamily="18" charset="0"/>
                          </a:rPr>
                        </m:ctrlPr>
                      </m:accPr>
                      <m:e>
                        <m:sSub>
                          <m:sSubPr>
                            <m:ctrlPr>
                              <a:rPr lang="en-US" altLang="zh-CN" sz="2300" i="1">
                                <a:solidFill>
                                  <a:schemeClr val="tx1"/>
                                </a:solidFill>
                                <a:latin typeface="Cambria Math" panose="02040503050406030204" pitchFamily="18" charset="0"/>
                              </a:rPr>
                            </m:ctrlPr>
                          </m:sSubPr>
                          <m:e>
                            <m:r>
                              <a:rPr lang="en-US" altLang="zh-CN" sz="2300" i="1">
                                <a:solidFill>
                                  <a:schemeClr val="tx1"/>
                                </a:solidFill>
                                <a:latin typeface="Cambria Math" panose="02040503050406030204" pitchFamily="18" charset="0"/>
                              </a:rPr>
                              <m:t>𝑥</m:t>
                            </m:r>
                          </m:e>
                          <m:sub>
                            <m:r>
                              <a:rPr lang="en-US" altLang="zh-CN" sz="2300" b="0" i="1" smtClean="0">
                                <a:solidFill>
                                  <a:schemeClr val="tx1"/>
                                </a:solidFill>
                                <a:latin typeface="Cambria Math" panose="02040503050406030204" pitchFamily="18" charset="0"/>
                              </a:rPr>
                              <m:t>2</m:t>
                            </m:r>
                          </m:sub>
                        </m:sSub>
                      </m:e>
                    </m:acc>
                  </m:oMath>
                </a14:m>
                <a:r>
                  <a:rPr lang="en-US" altLang="zh-CN" sz="2300" dirty="0">
                    <a:solidFill>
                      <a:schemeClr val="tx1"/>
                    </a:solidFill>
                  </a:rPr>
                  <a:t>,</a:t>
                </a:r>
                <a14:m>
                  <m:oMath xmlns:m="http://schemas.openxmlformats.org/officeDocument/2006/math">
                    <m:sSub>
                      <m:sSubPr>
                        <m:ctrlPr>
                          <a:rPr lang="en-US" altLang="zh-CN" sz="2300" i="1" dirty="0">
                            <a:solidFill>
                              <a:schemeClr val="tx1"/>
                            </a:solidFill>
                            <a:latin typeface="Cambria Math" panose="02040503050406030204" pitchFamily="18" charset="0"/>
                          </a:rPr>
                        </m:ctrlPr>
                      </m:sSubPr>
                      <m:e>
                        <m:r>
                          <a:rPr lang="en-US" altLang="zh-CN" sz="2300" i="1" dirty="0">
                            <a:solidFill>
                              <a:schemeClr val="tx1"/>
                            </a:solidFill>
                            <a:latin typeface="Cambria Math" panose="02040503050406030204" pitchFamily="18" charset="0"/>
                          </a:rPr>
                          <m:t>𝑦</m:t>
                        </m:r>
                      </m:e>
                      <m:sub>
                        <m:r>
                          <a:rPr lang="en-US" altLang="zh-CN" sz="2300" b="0" i="1" dirty="0" smtClean="0">
                            <a:solidFill>
                              <a:schemeClr val="tx1"/>
                            </a:solidFill>
                            <a:latin typeface="Cambria Math" panose="02040503050406030204" pitchFamily="18" charset="0"/>
                          </a:rPr>
                          <m:t>2</m:t>
                        </m:r>
                      </m:sub>
                    </m:sSub>
                  </m:oMath>
                </a14:m>
                <a:r>
                  <a:rPr lang="en-US" altLang="zh-CN" sz="2300" dirty="0">
                    <a:solidFill>
                      <a:schemeClr val="tx1"/>
                    </a:solidFill>
                    <a:latin typeface="Times New Roman" panose="02020603050405020304"/>
                    <a:ea typeface="黑体" panose="02010609060101010101" pitchFamily="49" charset="-122"/>
                  </a:rPr>
                  <a:t>),…,(</a:t>
                </a:r>
                <a14:m>
                  <m:oMath xmlns:m="http://schemas.openxmlformats.org/officeDocument/2006/math">
                    <m:acc>
                      <m:accPr>
                        <m:chr m:val="⃗"/>
                        <m:ctrlPr>
                          <a:rPr lang="en-US" altLang="zh-CN" sz="2300" i="1">
                            <a:solidFill>
                              <a:schemeClr val="tx1"/>
                            </a:solidFill>
                            <a:latin typeface="Cambria Math" panose="02040503050406030204" pitchFamily="18" charset="0"/>
                          </a:rPr>
                        </m:ctrlPr>
                      </m:accPr>
                      <m:e>
                        <m:sSub>
                          <m:sSubPr>
                            <m:ctrlPr>
                              <a:rPr lang="en-US" altLang="zh-CN" sz="2300" i="1">
                                <a:solidFill>
                                  <a:schemeClr val="tx1"/>
                                </a:solidFill>
                                <a:latin typeface="Cambria Math" panose="02040503050406030204" pitchFamily="18" charset="0"/>
                              </a:rPr>
                            </m:ctrlPr>
                          </m:sSubPr>
                          <m:e>
                            <m:r>
                              <a:rPr lang="en-US" altLang="zh-CN" sz="2300" i="1">
                                <a:solidFill>
                                  <a:schemeClr val="tx1"/>
                                </a:solidFill>
                                <a:latin typeface="Cambria Math" panose="02040503050406030204" pitchFamily="18" charset="0"/>
                              </a:rPr>
                              <m:t>𝑥</m:t>
                            </m:r>
                          </m:e>
                          <m:sub>
                            <m:r>
                              <a:rPr lang="en-US" altLang="zh-CN" sz="2300" b="0" i="1" smtClean="0">
                                <a:solidFill>
                                  <a:schemeClr val="tx1"/>
                                </a:solidFill>
                                <a:latin typeface="Cambria Math" panose="02040503050406030204" pitchFamily="18" charset="0"/>
                              </a:rPr>
                              <m:t>𝑚</m:t>
                            </m:r>
                          </m:sub>
                        </m:sSub>
                      </m:e>
                    </m:acc>
                  </m:oMath>
                </a14:m>
                <a:r>
                  <a:rPr lang="en-US" altLang="zh-CN" sz="2300" dirty="0">
                    <a:solidFill>
                      <a:schemeClr val="tx1"/>
                    </a:solidFill>
                  </a:rPr>
                  <a:t>,</a:t>
                </a:r>
                <a14:m>
                  <m:oMath xmlns:m="http://schemas.openxmlformats.org/officeDocument/2006/math">
                    <m:sSub>
                      <m:sSubPr>
                        <m:ctrlPr>
                          <a:rPr lang="en-US" altLang="zh-CN" sz="2300" i="1" dirty="0">
                            <a:solidFill>
                              <a:schemeClr val="tx1"/>
                            </a:solidFill>
                            <a:latin typeface="Cambria Math" panose="02040503050406030204" pitchFamily="18" charset="0"/>
                          </a:rPr>
                        </m:ctrlPr>
                      </m:sSubPr>
                      <m:e>
                        <m:r>
                          <a:rPr lang="en-US" altLang="zh-CN" sz="2300" i="1" dirty="0">
                            <a:solidFill>
                              <a:schemeClr val="tx1"/>
                            </a:solidFill>
                            <a:latin typeface="Cambria Math" panose="02040503050406030204" pitchFamily="18" charset="0"/>
                          </a:rPr>
                          <m:t>𝑦</m:t>
                        </m:r>
                      </m:e>
                      <m:sub>
                        <m:r>
                          <a:rPr lang="en-US" altLang="zh-CN" sz="2300" b="0" i="1" dirty="0" smtClean="0">
                            <a:solidFill>
                              <a:schemeClr val="tx1"/>
                            </a:solidFill>
                            <a:latin typeface="Cambria Math" panose="02040503050406030204" pitchFamily="18" charset="0"/>
                          </a:rPr>
                          <m:t>𝑚</m:t>
                        </m:r>
                      </m:sub>
                    </m:sSub>
                  </m:oMath>
                </a14:m>
                <a:r>
                  <a:rPr lang="en-US" altLang="zh-CN" sz="2300" dirty="0">
                    <a:solidFill>
                      <a:schemeClr val="tx1"/>
                    </a:solidFill>
                    <a:latin typeface="Times New Roman" panose="02020603050405020304"/>
                    <a:ea typeface="黑体" panose="02010609060101010101" pitchFamily="49" charset="-122"/>
                  </a:rPr>
                  <a:t>)}</a:t>
                </a:r>
                <a:r>
                  <a:rPr lang="en-US" altLang="zh-CN" sz="2600" dirty="0">
                    <a:solidFill>
                      <a:schemeClr val="tx1"/>
                    </a:solidFill>
                    <a:latin typeface="Times New Roman" panose="02020603050405020304"/>
                    <a:ea typeface="黑体" panose="02010609060101010101" pitchFamily="49" charset="-122"/>
                  </a:rPr>
                  <a:t>,</a:t>
                </a:r>
                <a:r>
                  <a:rPr lang="en-US" altLang="zh-CN" sz="2600" dirty="0">
                    <a:solidFill>
                      <a:schemeClr val="tx1"/>
                    </a:solidFill>
                  </a:rPr>
                  <a:t> </a:t>
                </a:r>
                <a14:m>
                  <m:oMath xmlns:m="http://schemas.openxmlformats.org/officeDocument/2006/math">
                    <m:acc>
                      <m:accPr>
                        <m:chr m:val="⃗"/>
                        <m:ctrlPr>
                          <a:rPr lang="en-US" altLang="zh-CN" sz="2600" i="1">
                            <a:solidFill>
                              <a:schemeClr val="tx1"/>
                            </a:solidFill>
                            <a:latin typeface="Cambria Math" panose="02040503050406030204" pitchFamily="18" charset="0"/>
                          </a:rPr>
                        </m:ctrlPr>
                      </m:accPr>
                      <m:e>
                        <m:sSub>
                          <m:sSubPr>
                            <m:ctrlPr>
                              <a:rPr lang="en-US" altLang="zh-CN" sz="2600" i="1">
                                <a:solidFill>
                                  <a:schemeClr val="tx1"/>
                                </a:solidFill>
                                <a:latin typeface="Cambria Math" panose="02040503050406030204" pitchFamily="18" charset="0"/>
                              </a:rPr>
                            </m:ctrlPr>
                          </m:sSubPr>
                          <m:e>
                            <m:r>
                              <a:rPr lang="en-US" altLang="zh-CN" sz="2600" i="1">
                                <a:solidFill>
                                  <a:schemeClr val="tx1"/>
                                </a:solidFill>
                                <a:latin typeface="Cambria Math" panose="02040503050406030204" pitchFamily="18" charset="0"/>
                              </a:rPr>
                              <m:t>𝑥</m:t>
                            </m:r>
                          </m:e>
                          <m:sub>
                            <m:r>
                              <a:rPr lang="en-US" altLang="zh-CN" sz="2600" b="0" i="1" smtClean="0">
                                <a:solidFill>
                                  <a:schemeClr val="tx1"/>
                                </a:solidFill>
                                <a:latin typeface="Cambria Math" panose="02040503050406030204" pitchFamily="18" charset="0"/>
                              </a:rPr>
                              <m:t>𝑖</m:t>
                            </m:r>
                          </m:sub>
                        </m:sSub>
                      </m:e>
                    </m:acc>
                  </m:oMath>
                </a14:m>
                <a:endParaRPr lang="en-US" altLang="zh-CN" sz="2600" i="1" dirty="0">
                  <a:solidFill>
                    <a:schemeClr val="tx1"/>
                  </a:solidFill>
                  <a:latin typeface="Cambria Math" panose="02040503050406030204" pitchFamily="18" charset="0"/>
                </a:endParaRPr>
              </a:p>
              <a:p>
                <a:pPr lvl="0" algn="just">
                  <a:lnSpc>
                    <a:spcPct val="140000"/>
                  </a:lnSpc>
                  <a:defRPr/>
                </a:pPr>
                <a14:m>
                  <m:oMath xmlns:m="http://schemas.openxmlformats.org/officeDocument/2006/math">
                    <m:r>
                      <a:rPr lang="zh-CN" altLang="en-US" sz="2600" i="1" smtClean="0">
                        <a:solidFill>
                          <a:schemeClr val="tx1"/>
                        </a:solidFill>
                        <a:latin typeface="Cambria Math" panose="02040503050406030204" pitchFamily="18" charset="0"/>
                      </a:rPr>
                      <m:t>代表</m:t>
                    </m:r>
                  </m:oMath>
                </a14:m>
                <a:r>
                  <a:rPr kumimoji="0" lang="zh-CN" altLang="en-US"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第</a:t>
                </a:r>
                <a:r>
                  <a:rPr kumimoji="0" lang="en-US" altLang="zh-CN" sz="2600" b="0" i="1" u="none" strike="noStrike" kern="1200" cap="none" spc="0" normalizeH="0" baseline="0" noProof="0" dirty="0" err="1">
                    <a:ln>
                      <a:noFill/>
                    </a:ln>
                    <a:solidFill>
                      <a:schemeClr val="tx1"/>
                    </a:solidFill>
                    <a:effectLst/>
                    <a:uLnTx/>
                    <a:uFillTx/>
                    <a:latin typeface="Times New Roman" panose="02020603050405020304"/>
                    <a:ea typeface="黑体" panose="02010609060101010101" pitchFamily="49" charset="-122"/>
                    <a:cs typeface="+mn-cs"/>
                  </a:rPr>
                  <a:t>i</a:t>
                </a:r>
                <a:r>
                  <a:rPr kumimoji="0" lang="zh-CN" altLang="en-US"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个样本的标签或类别，</a:t>
                </a:r>
                <a:endParaRPr lang="en-US" altLang="zh-CN" sz="2600" dirty="0">
                  <a:latin typeface="Times New Roman" panose="02020603050405020304"/>
                  <a:ea typeface="黑体" panose="02010609060101010101" pitchFamily="49" charset="-122"/>
                </a:endParaRPr>
              </a:p>
              <a:p>
                <a:pPr lvl="0" algn="just">
                  <a:lnSpc>
                    <a:spcPct val="140000"/>
                  </a:lnSpc>
                  <a:defRPr/>
                </a:pPr>
                <a:r>
                  <a:rPr kumimoji="0" lang="zh-CN" altLang="en-US"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取值为</a:t>
                </a:r>
                <a:r>
                  <a:rPr kumimoji="0" lang="en-US" altLang="zh-CN"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+1</a:t>
                </a:r>
                <a:r>
                  <a:rPr kumimoji="0" lang="zh-CN" altLang="en-US"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或</a:t>
                </a:r>
                <a:r>
                  <a:rPr kumimoji="0" lang="en-US" altLang="zh-CN"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-1</a:t>
                </a:r>
                <a:r>
                  <a:rPr kumimoji="0" lang="zh-CN" altLang="en-US"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rPr>
                  <a:t>。图中，存在一个</a:t>
                </a:r>
                <a:r>
                  <a:rPr kumimoji="0" lang="zh-CN" altLang="en-US" sz="2600" b="0" i="0" u="none" strike="noStrike" kern="1200" cap="none" spc="0" normalizeH="0" baseline="0" noProof="0" dirty="0">
                    <a:ln>
                      <a:noFill/>
                    </a:ln>
                    <a:solidFill>
                      <a:srgbClr val="FF0000"/>
                    </a:solidFill>
                    <a:effectLst/>
                    <a:uLnTx/>
                    <a:uFillTx/>
                    <a:latin typeface="Times New Roman" panose="02020603050405020304"/>
                    <a:ea typeface="黑体" panose="02010609060101010101" pitchFamily="49" charset="-122"/>
                    <a:cs typeface="+mn-cs"/>
                  </a:rPr>
                  <a:t>线性可分的超平面</a:t>
                </a:r>
                <a14:m>
                  <m:oMath xmlns:m="http://schemas.openxmlformats.org/officeDocument/2006/math">
                    <m:sSup>
                      <m:sSupPr>
                        <m:ctrlPr>
                          <a:rPr kumimoji="0" lang="en-US" altLang="zh-CN" sz="2600" b="0" i="1" u="none" strike="noStrike" kern="1200" cap="none" spc="0" normalizeH="0" baseline="0" noProof="0" smtClean="0">
                            <a:ln>
                              <a:noFill/>
                            </a:ln>
                            <a:solidFill>
                              <a:srgbClr val="FF0000"/>
                            </a:solidFill>
                            <a:effectLst/>
                            <a:uLnTx/>
                            <a:uFillTx/>
                            <a:latin typeface="Cambria Math" panose="02040503050406030204" pitchFamily="18" charset="0"/>
                            <a:ea typeface="黑体" panose="02010609060101010101" pitchFamily="49" charset="-122"/>
                            <a:cs typeface="+mn-cs"/>
                          </a:rPr>
                        </m:ctrlPr>
                      </m:sSupPr>
                      <m:e>
                        <m:acc>
                          <m:accPr>
                            <m:chr m:val="⃗"/>
                            <m:ctrlPr>
                              <a:rPr kumimoji="0" lang="en-US" altLang="zh-CN" sz="2600" b="0" i="1" u="none" strike="noStrike" kern="1200" cap="none" spc="0" normalizeH="0" baseline="0" noProof="0" smtClean="0">
                                <a:ln>
                                  <a:noFill/>
                                </a:ln>
                                <a:solidFill>
                                  <a:srgbClr val="FF0000"/>
                                </a:solidFill>
                                <a:effectLst/>
                                <a:uLnTx/>
                                <a:uFillTx/>
                                <a:latin typeface="Cambria Math" panose="02040503050406030204" pitchFamily="18" charset="0"/>
                                <a:ea typeface="黑体" panose="02010609060101010101" pitchFamily="49" charset="-122"/>
                                <a:cs typeface="+mn-cs"/>
                              </a:rPr>
                            </m:ctrlPr>
                          </m:accPr>
                          <m:e>
                            <m:r>
                              <a:rPr kumimoji="0" lang="en-US" altLang="zh-CN" sz="2600" b="0" i="1" u="none" strike="noStrike" kern="1200" cap="none" spc="0" normalizeH="0" baseline="0" noProof="0" smtClean="0">
                                <a:ln>
                                  <a:noFill/>
                                </a:ln>
                                <a:solidFill>
                                  <a:srgbClr val="FF0000"/>
                                </a:solidFill>
                                <a:effectLst/>
                                <a:uLnTx/>
                                <a:uFillTx/>
                                <a:latin typeface="Cambria Math" panose="02040503050406030204" pitchFamily="18" charset="0"/>
                                <a:ea typeface="黑体" panose="02010609060101010101" pitchFamily="49" charset="-122"/>
                                <a:cs typeface="+mn-cs"/>
                              </a:rPr>
                              <m:t>𝑤</m:t>
                            </m:r>
                          </m:e>
                        </m:acc>
                      </m:e>
                      <m:sup>
                        <m:r>
                          <a:rPr kumimoji="0" lang="en-US" altLang="zh-CN" sz="2600" b="0" i="1" u="none" strike="noStrike" kern="1200" cap="none" spc="0" normalizeH="0" baseline="0" noProof="0" smtClean="0">
                            <a:ln>
                              <a:noFill/>
                            </a:ln>
                            <a:solidFill>
                              <a:srgbClr val="FF0000"/>
                            </a:solidFill>
                            <a:effectLst/>
                            <a:uLnTx/>
                            <a:uFillTx/>
                            <a:latin typeface="Cambria Math" panose="02040503050406030204" pitchFamily="18" charset="0"/>
                            <a:ea typeface="黑体" panose="02010609060101010101" pitchFamily="49" charset="-122"/>
                            <a:cs typeface="+mn-cs"/>
                          </a:rPr>
                          <m:t>𝑇</m:t>
                        </m:r>
                      </m:sup>
                    </m:sSup>
                    <m:acc>
                      <m:accPr>
                        <m:chr m:val="⃗"/>
                        <m:ctrlPr>
                          <a:rPr lang="en-US" altLang="zh-CN" sz="2600" i="1">
                            <a:solidFill>
                              <a:srgbClr val="FF0000"/>
                            </a:solidFill>
                            <a:latin typeface="Cambria Math" panose="02040503050406030204" pitchFamily="18" charset="0"/>
                          </a:rPr>
                        </m:ctrlPr>
                      </m:accPr>
                      <m:e>
                        <m:r>
                          <a:rPr lang="en-US" altLang="zh-CN" sz="2600" b="0" i="1" smtClean="0">
                            <a:solidFill>
                              <a:srgbClr val="FF0000"/>
                            </a:solidFill>
                            <a:latin typeface="Cambria Math" panose="02040503050406030204" pitchFamily="18" charset="0"/>
                          </a:rPr>
                          <m:t>𝑥</m:t>
                        </m:r>
                      </m:e>
                    </m:acc>
                    <m:r>
                      <a:rPr lang="en-US" altLang="zh-CN" sz="2600" b="0" i="1" smtClean="0">
                        <a:solidFill>
                          <a:srgbClr val="FF0000"/>
                        </a:solidFill>
                        <a:latin typeface="Cambria Math" panose="02040503050406030204" pitchFamily="18" charset="0"/>
                      </a:rPr>
                      <m:t>+</m:t>
                    </m:r>
                    <m:r>
                      <a:rPr lang="en-US" altLang="zh-CN" sz="2600" b="0" i="1" smtClean="0">
                        <a:solidFill>
                          <a:srgbClr val="FF0000"/>
                        </a:solidFill>
                        <a:latin typeface="Cambria Math" panose="02040503050406030204" pitchFamily="18" charset="0"/>
                      </a:rPr>
                      <m:t>𝑏</m:t>
                    </m:r>
                    <m:r>
                      <a:rPr lang="en-US" altLang="zh-CN" sz="2600" b="0" i="1" smtClean="0">
                        <a:solidFill>
                          <a:srgbClr val="FF0000"/>
                        </a:solidFill>
                        <a:latin typeface="Cambria Math" panose="02040503050406030204" pitchFamily="18" charset="0"/>
                      </a:rPr>
                      <m:t>=</m:t>
                    </m:r>
                    <m:r>
                      <a:rPr lang="en-US" altLang="zh-CN" sz="2600" b="0" i="1" smtClean="0">
                        <a:solidFill>
                          <a:srgbClr val="FF0000"/>
                        </a:solidFill>
                        <a:latin typeface="Cambria Math" panose="02040503050406030204" pitchFamily="18" charset="0"/>
                      </a:rPr>
                      <m:t>0</m:t>
                    </m:r>
                  </m:oMath>
                </a14:m>
                <a:endParaRPr kumimoji="0" lang="en-US" altLang="zh-CN"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endParaRPr>
              </a:p>
            </p:txBody>
          </p:sp>
        </mc:Choice>
        <mc:Fallback>
          <p:sp>
            <p:nvSpPr>
              <p:cNvPr id="6" name="文本框 5"/>
              <p:cNvSpPr txBox="1">
                <a:spLocks noRot="1" noChangeAspect="1" noMove="1" noResize="1" noEditPoints="1" noAdjustHandles="1" noChangeArrowheads="1" noChangeShapeType="1" noTextEdit="1"/>
              </p:cNvSpPr>
              <p:nvPr/>
            </p:nvSpPr>
            <p:spPr>
              <a:xfrm>
                <a:off x="621030" y="3761105"/>
                <a:ext cx="8011795" cy="2814955"/>
              </a:xfrm>
              <a:prstGeom prst="rect">
                <a:avLst/>
              </a:prstGeom>
              <a:blipFill rotWithShape="1">
                <a:blip r:embed="rId2"/>
                <a:stretch>
                  <a:fillRect b="-1850"/>
                </a:stretch>
              </a:blipFill>
              <a:ln w="3175">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10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1000"/>
                                        <p:tgtEl>
                                          <p:spTgt spid="6">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1000"/>
                                        <p:tgtEl>
                                          <p:spTgt spid="6">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4" y="1893113"/>
            <a:ext cx="4047638" cy="1706878"/>
          </a:xfrm>
          <a:prstGeom prst="rect">
            <a:avLst/>
          </a:prstGeom>
          <a:noFill/>
          <a:ln w="3175">
            <a:solidFill>
              <a:schemeClr val="accent2"/>
            </a:solidFill>
          </a:ln>
        </p:spPr>
        <p:txBody>
          <a:bodyPr wrap="square" rtlCol="0">
            <a:spAutoFit/>
          </a:bodyPr>
          <a:lstStyle/>
          <a:p>
            <a:pPr marL="457200" marR="0" lvl="0" indent="-457200" algn="just" defTabSz="914400" rtl="0" eaLnBrk="1" fontAlgn="auto" latinLnBrk="0" hangingPunct="1">
              <a:lnSpc>
                <a:spcPct val="140000"/>
              </a:lnSpc>
              <a:spcBef>
                <a:spcPts val="0"/>
              </a:spcBef>
              <a:spcAft>
                <a:spcPts val="0"/>
              </a:spcAft>
              <a:buClrTx/>
              <a:buSzTx/>
              <a:buFont typeface="Wingdings" panose="05000000000000000000" pitchFamily="2" charset="2"/>
              <a:buChar char="Ø"/>
              <a:defRPr/>
            </a:pPr>
            <a:r>
              <a:rPr lang="zh-CN" altLang="en-US" sz="2600" dirty="0">
                <a:solidFill>
                  <a:srgbClr val="FF0000"/>
                </a:solidFill>
                <a:latin typeface="Times New Roman" panose="02020603050405020304"/>
                <a:ea typeface="黑体" panose="02010609060101010101" pitchFamily="49" charset="-122"/>
              </a:rPr>
              <a:t>学习过程：</a:t>
            </a:r>
            <a:r>
              <a:rPr lang="zh-CN" altLang="en-US" sz="2600" dirty="0">
                <a:latin typeface="Times New Roman" panose="02020603050405020304"/>
                <a:ea typeface="黑体" panose="02010609060101010101" pitchFamily="49" charset="-122"/>
              </a:rPr>
              <a:t>求解能正确划分训练数据集且几何间隔最大的分离超平面</a:t>
            </a:r>
            <a:r>
              <a:rPr lang="zh-CN" altLang="en-US" sz="2600" dirty="0">
                <a:solidFill>
                  <a:prstClr val="black"/>
                </a:solidFill>
                <a:latin typeface="Times New Roman" panose="02020603050405020304"/>
                <a:ea typeface="黑体" panose="02010609060101010101" pitchFamily="49" charset="-122"/>
              </a:rPr>
              <a:t>。</a:t>
            </a:r>
            <a:endParaRPr kumimoji="0" lang="en-US" altLang="zh-CN"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endParaRPr>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有监督分类</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8011541" cy="707694"/>
          </a:xfrm>
          <a:prstGeom prst="rect">
            <a:avLst/>
          </a:prstGeom>
          <a:ln>
            <a:noFill/>
          </a:ln>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支持向量机</a:t>
            </a:r>
            <a:r>
              <a:rPr kumimoji="0" lang="en-US" altLang="zh-CN"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(Support Vector Machine</a:t>
            </a:r>
            <a:r>
              <a:rPr kumimoji="0" lang="zh-CN" altLang="en-US"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a:t>
            </a:r>
            <a:r>
              <a:rPr kumimoji="0" lang="en-US" altLang="zh-CN"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SVM)</a:t>
            </a:r>
            <a:endParaRPr kumimoji="0" lang="en-US" altLang="zh-CN" sz="32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5" name="图片 4" descr="说明: https://upload.wikimedia.org/wikipedia/commons/2/2a/Svm_max_sep_hyperplane_with_margin.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876192" y="1732133"/>
            <a:ext cx="3756692" cy="4049674"/>
          </a:xfrm>
          <a:prstGeom prst="rect">
            <a:avLst/>
          </a:prstGeom>
          <a:noFill/>
          <a:ln>
            <a:noFill/>
          </a:ln>
        </p:spPr>
      </p:pic>
      <mc:AlternateContent xmlns:mc="http://schemas.openxmlformats.org/markup-compatibility/2006">
        <mc:Choice xmlns:a14="http://schemas.microsoft.com/office/drawing/2010/main" Requires="a14">
          <p:sp>
            <p:nvSpPr>
              <p:cNvPr id="6" name="文本框 5"/>
              <p:cNvSpPr txBox="1"/>
              <p:nvPr/>
            </p:nvSpPr>
            <p:spPr>
              <a:xfrm>
                <a:off x="621343" y="3760971"/>
                <a:ext cx="8011541" cy="2920608"/>
              </a:xfrm>
              <a:prstGeom prst="rect">
                <a:avLst/>
              </a:prstGeom>
              <a:noFill/>
              <a:ln w="3175">
                <a:noFill/>
              </a:ln>
            </p:spPr>
            <p:txBody>
              <a:bodyPr wrap="square" rtlCol="0">
                <a:spAutoFit/>
              </a:bodyPr>
              <a:lstStyle/>
              <a:p>
                <a:pPr marL="457200" lvl="0" indent="-457200" algn="just">
                  <a:lnSpc>
                    <a:spcPct val="140000"/>
                  </a:lnSpc>
                  <a:buFont typeface="Wingdings" panose="05000000000000000000" pitchFamily="2" charset="2"/>
                  <a:buChar char="Ø"/>
                  <a:defRPr/>
                </a:pPr>
                <a:r>
                  <a:rPr lang="zh-CN" altLang="en-US" sz="2600" dirty="0">
                    <a:solidFill>
                      <a:schemeClr val="tx1"/>
                    </a:solidFill>
                    <a:latin typeface="Times New Roman" panose="02020603050405020304"/>
                    <a:ea typeface="黑体" panose="02010609060101010101" pitchFamily="49" charset="-122"/>
                  </a:rPr>
                  <a:t>训练样本集合</a:t>
                </a:r>
                <a:r>
                  <a:rPr lang="en-US" altLang="zh-CN" sz="2300" dirty="0">
                    <a:solidFill>
                      <a:schemeClr val="tx1"/>
                    </a:solidFill>
                    <a:latin typeface="Times New Roman" panose="02020603050405020304"/>
                    <a:ea typeface="黑体" panose="02010609060101010101" pitchFamily="49" charset="-122"/>
                  </a:rPr>
                  <a:t>D=</a:t>
                </a:r>
                <a:endParaRPr lang="en-US" altLang="zh-CN" sz="2300" dirty="0">
                  <a:solidFill>
                    <a:schemeClr val="tx1"/>
                  </a:solidFill>
                  <a:latin typeface="Times New Roman" panose="02020603050405020304"/>
                  <a:ea typeface="黑体" panose="02010609060101010101" pitchFamily="49" charset="-122"/>
                </a:endParaRPr>
              </a:p>
              <a:p>
                <a:pPr lvl="0" algn="just">
                  <a:lnSpc>
                    <a:spcPct val="140000"/>
                  </a:lnSpc>
                  <a:defRPr/>
                </a:pPr>
                <a:r>
                  <a:rPr lang="en-US" altLang="zh-CN" sz="2300" dirty="0">
                    <a:solidFill>
                      <a:schemeClr val="tx1"/>
                    </a:solidFill>
                    <a:latin typeface="Times New Roman" panose="02020603050405020304"/>
                    <a:ea typeface="黑体" panose="02010609060101010101" pitchFamily="49" charset="-122"/>
                  </a:rPr>
                  <a:t>{(</a:t>
                </a:r>
                <a14:m>
                  <m:oMath xmlns:m="http://schemas.openxmlformats.org/officeDocument/2006/math">
                    <m:acc>
                      <m:accPr>
                        <m:chr m:val="⃗"/>
                        <m:ctrlPr>
                          <a:rPr lang="en-US" altLang="zh-CN" sz="2300" i="1" smtClean="0">
                            <a:solidFill>
                              <a:schemeClr val="tx1"/>
                            </a:solidFill>
                            <a:latin typeface="Cambria Math" panose="02040503050406030204" pitchFamily="18" charset="0"/>
                            <a:ea typeface="黑体" panose="02010609060101010101" pitchFamily="49" charset="-122"/>
                          </a:rPr>
                        </m:ctrlPr>
                      </m:accPr>
                      <m:e>
                        <m:sSub>
                          <m:sSubPr>
                            <m:ctrlPr>
                              <a:rPr lang="en-US" altLang="zh-CN" sz="2300" i="1" smtClean="0">
                                <a:solidFill>
                                  <a:schemeClr val="tx1"/>
                                </a:solidFill>
                                <a:latin typeface="Cambria Math" panose="02040503050406030204" pitchFamily="18" charset="0"/>
                                <a:ea typeface="黑体" panose="02010609060101010101" pitchFamily="49" charset="-122"/>
                              </a:rPr>
                            </m:ctrlPr>
                          </m:sSubPr>
                          <m:e>
                            <m:r>
                              <a:rPr lang="en-US" altLang="zh-CN" sz="2300" b="0" i="1" smtClean="0">
                                <a:solidFill>
                                  <a:schemeClr val="tx1"/>
                                </a:solidFill>
                                <a:latin typeface="Cambria Math" panose="02040503050406030204" pitchFamily="18" charset="0"/>
                                <a:ea typeface="黑体" panose="02010609060101010101" pitchFamily="49" charset="-122"/>
                              </a:rPr>
                              <m:t>𝑥</m:t>
                            </m:r>
                          </m:e>
                          <m:sub>
                            <m:r>
                              <a:rPr lang="en-US" altLang="zh-CN" sz="2300" b="0" i="1" smtClean="0">
                                <a:solidFill>
                                  <a:schemeClr val="tx1"/>
                                </a:solidFill>
                                <a:latin typeface="Cambria Math" panose="02040503050406030204" pitchFamily="18" charset="0"/>
                                <a:ea typeface="黑体" panose="02010609060101010101" pitchFamily="49" charset="-122"/>
                              </a:rPr>
                              <m:t>1</m:t>
                            </m:r>
                          </m:sub>
                        </m:sSub>
                      </m:e>
                    </m:acc>
                  </m:oMath>
                </a14:m>
                <a:r>
                  <a:rPr lang="en-US" altLang="zh-CN" sz="2300" dirty="0">
                    <a:solidFill>
                      <a:schemeClr val="tx1"/>
                    </a:solidFill>
                    <a:latin typeface="Times New Roman" panose="02020603050405020304"/>
                    <a:ea typeface="黑体" panose="02010609060101010101" pitchFamily="49" charset="-122"/>
                  </a:rPr>
                  <a:t>,</a:t>
                </a:r>
                <a14:m>
                  <m:oMath xmlns:m="http://schemas.openxmlformats.org/officeDocument/2006/math">
                    <m:sSub>
                      <m:sSubPr>
                        <m:ctrlPr>
                          <a:rPr lang="en-US" altLang="zh-CN" sz="2300" i="1" dirty="0" smtClean="0">
                            <a:solidFill>
                              <a:schemeClr val="tx1"/>
                            </a:solidFill>
                            <a:latin typeface="Cambria Math" panose="02040503050406030204" pitchFamily="18" charset="0"/>
                            <a:ea typeface="黑体" panose="02010609060101010101" pitchFamily="49" charset="-122"/>
                          </a:rPr>
                        </m:ctrlPr>
                      </m:sSubPr>
                      <m:e>
                        <m:r>
                          <a:rPr lang="en-US" altLang="zh-CN" sz="2300" b="0" i="1" dirty="0" smtClean="0">
                            <a:solidFill>
                              <a:schemeClr val="tx1"/>
                            </a:solidFill>
                            <a:latin typeface="Cambria Math" panose="02040503050406030204" pitchFamily="18" charset="0"/>
                            <a:ea typeface="黑体" panose="02010609060101010101" pitchFamily="49" charset="-122"/>
                          </a:rPr>
                          <m:t>𝑦</m:t>
                        </m:r>
                      </m:e>
                      <m:sub>
                        <m:r>
                          <a:rPr lang="en-US" altLang="zh-CN" sz="2300" b="0" i="1" dirty="0" smtClean="0">
                            <a:solidFill>
                              <a:schemeClr val="tx1"/>
                            </a:solidFill>
                            <a:latin typeface="Cambria Math" panose="02040503050406030204" pitchFamily="18" charset="0"/>
                            <a:ea typeface="黑体" panose="02010609060101010101" pitchFamily="49" charset="-122"/>
                          </a:rPr>
                          <m:t>1</m:t>
                        </m:r>
                      </m:sub>
                    </m:sSub>
                  </m:oMath>
                </a14:m>
                <a:r>
                  <a:rPr lang="en-US" altLang="zh-CN" sz="2300" dirty="0">
                    <a:solidFill>
                      <a:schemeClr val="tx1"/>
                    </a:solidFill>
                    <a:latin typeface="Times New Roman" panose="02020603050405020304"/>
                    <a:ea typeface="黑体" panose="02010609060101010101" pitchFamily="49" charset="-122"/>
                  </a:rPr>
                  <a:t>),(</a:t>
                </a:r>
                <a14:m>
                  <m:oMath xmlns:m="http://schemas.openxmlformats.org/officeDocument/2006/math">
                    <m:acc>
                      <m:accPr>
                        <m:chr m:val="⃗"/>
                        <m:ctrlPr>
                          <a:rPr lang="en-US" altLang="zh-CN" sz="2300" i="1">
                            <a:solidFill>
                              <a:schemeClr val="tx1"/>
                            </a:solidFill>
                            <a:latin typeface="Cambria Math" panose="02040503050406030204" pitchFamily="18" charset="0"/>
                          </a:rPr>
                        </m:ctrlPr>
                      </m:accPr>
                      <m:e>
                        <m:sSub>
                          <m:sSubPr>
                            <m:ctrlPr>
                              <a:rPr lang="en-US" altLang="zh-CN" sz="2300" i="1">
                                <a:solidFill>
                                  <a:schemeClr val="tx1"/>
                                </a:solidFill>
                                <a:latin typeface="Cambria Math" panose="02040503050406030204" pitchFamily="18" charset="0"/>
                              </a:rPr>
                            </m:ctrlPr>
                          </m:sSubPr>
                          <m:e>
                            <m:r>
                              <a:rPr lang="en-US" altLang="zh-CN" sz="2300" i="1">
                                <a:solidFill>
                                  <a:schemeClr val="tx1"/>
                                </a:solidFill>
                                <a:latin typeface="Cambria Math" panose="02040503050406030204" pitchFamily="18" charset="0"/>
                              </a:rPr>
                              <m:t>𝑥</m:t>
                            </m:r>
                          </m:e>
                          <m:sub>
                            <m:r>
                              <a:rPr lang="en-US" altLang="zh-CN" sz="2300" b="0" i="1" smtClean="0">
                                <a:solidFill>
                                  <a:schemeClr val="tx1"/>
                                </a:solidFill>
                                <a:latin typeface="Cambria Math" panose="02040503050406030204" pitchFamily="18" charset="0"/>
                              </a:rPr>
                              <m:t>2</m:t>
                            </m:r>
                          </m:sub>
                        </m:sSub>
                      </m:e>
                    </m:acc>
                  </m:oMath>
                </a14:m>
                <a:r>
                  <a:rPr lang="en-US" altLang="zh-CN" sz="2300" dirty="0">
                    <a:solidFill>
                      <a:schemeClr val="tx1"/>
                    </a:solidFill>
                  </a:rPr>
                  <a:t>,</a:t>
                </a:r>
                <a14:m>
                  <m:oMath xmlns:m="http://schemas.openxmlformats.org/officeDocument/2006/math">
                    <m:sSub>
                      <m:sSubPr>
                        <m:ctrlPr>
                          <a:rPr lang="en-US" altLang="zh-CN" sz="2300" i="1" dirty="0">
                            <a:solidFill>
                              <a:schemeClr val="tx1"/>
                            </a:solidFill>
                            <a:latin typeface="Cambria Math" panose="02040503050406030204" pitchFamily="18" charset="0"/>
                          </a:rPr>
                        </m:ctrlPr>
                      </m:sSubPr>
                      <m:e>
                        <m:r>
                          <a:rPr lang="en-US" altLang="zh-CN" sz="2300" i="1" dirty="0">
                            <a:solidFill>
                              <a:schemeClr val="tx1"/>
                            </a:solidFill>
                            <a:latin typeface="Cambria Math" panose="02040503050406030204" pitchFamily="18" charset="0"/>
                          </a:rPr>
                          <m:t>𝑦</m:t>
                        </m:r>
                      </m:e>
                      <m:sub>
                        <m:r>
                          <a:rPr lang="en-US" altLang="zh-CN" sz="2300" b="0" i="1" dirty="0" smtClean="0">
                            <a:solidFill>
                              <a:schemeClr val="tx1"/>
                            </a:solidFill>
                            <a:latin typeface="Cambria Math" panose="02040503050406030204" pitchFamily="18" charset="0"/>
                          </a:rPr>
                          <m:t>2</m:t>
                        </m:r>
                      </m:sub>
                    </m:sSub>
                  </m:oMath>
                </a14:m>
                <a:r>
                  <a:rPr lang="en-US" altLang="zh-CN" sz="2300" dirty="0">
                    <a:solidFill>
                      <a:schemeClr val="tx1"/>
                    </a:solidFill>
                    <a:latin typeface="Times New Roman" panose="02020603050405020304"/>
                    <a:ea typeface="黑体" panose="02010609060101010101" pitchFamily="49" charset="-122"/>
                  </a:rPr>
                  <a:t>),…,(</a:t>
                </a:r>
                <a14:m>
                  <m:oMath xmlns:m="http://schemas.openxmlformats.org/officeDocument/2006/math">
                    <m:acc>
                      <m:accPr>
                        <m:chr m:val="⃗"/>
                        <m:ctrlPr>
                          <a:rPr lang="en-US" altLang="zh-CN" sz="2300" i="1">
                            <a:solidFill>
                              <a:schemeClr val="tx1"/>
                            </a:solidFill>
                            <a:latin typeface="Cambria Math" panose="02040503050406030204" pitchFamily="18" charset="0"/>
                          </a:rPr>
                        </m:ctrlPr>
                      </m:accPr>
                      <m:e>
                        <m:sSub>
                          <m:sSubPr>
                            <m:ctrlPr>
                              <a:rPr lang="en-US" altLang="zh-CN" sz="2300" i="1">
                                <a:solidFill>
                                  <a:schemeClr val="tx1"/>
                                </a:solidFill>
                                <a:latin typeface="Cambria Math" panose="02040503050406030204" pitchFamily="18" charset="0"/>
                              </a:rPr>
                            </m:ctrlPr>
                          </m:sSubPr>
                          <m:e>
                            <m:r>
                              <a:rPr lang="en-US" altLang="zh-CN" sz="2300" i="1">
                                <a:solidFill>
                                  <a:schemeClr val="tx1"/>
                                </a:solidFill>
                                <a:latin typeface="Cambria Math" panose="02040503050406030204" pitchFamily="18" charset="0"/>
                              </a:rPr>
                              <m:t>𝑥</m:t>
                            </m:r>
                          </m:e>
                          <m:sub>
                            <m:r>
                              <a:rPr lang="en-US" altLang="zh-CN" sz="2300" b="0" i="1" smtClean="0">
                                <a:solidFill>
                                  <a:schemeClr val="tx1"/>
                                </a:solidFill>
                                <a:latin typeface="Cambria Math" panose="02040503050406030204" pitchFamily="18" charset="0"/>
                              </a:rPr>
                              <m:t>𝑚</m:t>
                            </m:r>
                          </m:sub>
                        </m:sSub>
                      </m:e>
                    </m:acc>
                  </m:oMath>
                </a14:m>
                <a:r>
                  <a:rPr lang="en-US" altLang="zh-CN" sz="2300" dirty="0">
                    <a:solidFill>
                      <a:schemeClr val="tx1"/>
                    </a:solidFill>
                  </a:rPr>
                  <a:t>,</a:t>
                </a:r>
                <a14:m>
                  <m:oMath xmlns:m="http://schemas.openxmlformats.org/officeDocument/2006/math">
                    <m:sSub>
                      <m:sSubPr>
                        <m:ctrlPr>
                          <a:rPr lang="en-US" altLang="zh-CN" sz="2300" i="1" dirty="0">
                            <a:solidFill>
                              <a:schemeClr val="tx1"/>
                            </a:solidFill>
                            <a:latin typeface="Cambria Math" panose="02040503050406030204" pitchFamily="18" charset="0"/>
                          </a:rPr>
                        </m:ctrlPr>
                      </m:sSubPr>
                      <m:e>
                        <m:r>
                          <a:rPr lang="en-US" altLang="zh-CN" sz="2300" i="1" dirty="0">
                            <a:solidFill>
                              <a:schemeClr val="tx1"/>
                            </a:solidFill>
                            <a:latin typeface="Cambria Math" panose="02040503050406030204" pitchFamily="18" charset="0"/>
                          </a:rPr>
                          <m:t>𝑦</m:t>
                        </m:r>
                      </m:e>
                      <m:sub>
                        <m:r>
                          <a:rPr lang="en-US" altLang="zh-CN" sz="2300" b="0" i="1" dirty="0" smtClean="0">
                            <a:solidFill>
                              <a:schemeClr val="tx1"/>
                            </a:solidFill>
                            <a:latin typeface="Cambria Math" panose="02040503050406030204" pitchFamily="18" charset="0"/>
                          </a:rPr>
                          <m:t>𝑚</m:t>
                        </m:r>
                      </m:sub>
                    </m:sSub>
                  </m:oMath>
                </a14:m>
                <a:r>
                  <a:rPr lang="en-US" altLang="zh-CN" sz="2300" dirty="0">
                    <a:solidFill>
                      <a:schemeClr val="tx1"/>
                    </a:solidFill>
                    <a:latin typeface="Times New Roman" panose="02020603050405020304"/>
                    <a:ea typeface="黑体" panose="02010609060101010101" pitchFamily="49" charset="-122"/>
                  </a:rPr>
                  <a:t>)}</a:t>
                </a:r>
                <a:r>
                  <a:rPr lang="en-US" altLang="zh-CN" sz="2600" dirty="0">
                    <a:solidFill>
                      <a:schemeClr val="tx1"/>
                    </a:solidFill>
                    <a:latin typeface="Times New Roman" panose="02020603050405020304"/>
                    <a:ea typeface="黑体" panose="02010609060101010101" pitchFamily="49" charset="-122"/>
                  </a:rPr>
                  <a:t>,</a:t>
                </a:r>
                <a:r>
                  <a:rPr lang="en-US" altLang="zh-CN" sz="2600" dirty="0">
                    <a:solidFill>
                      <a:schemeClr val="tx1"/>
                    </a:solidFill>
                  </a:rPr>
                  <a:t> </a:t>
                </a:r>
                <a14:m>
                  <m:oMath xmlns:m="http://schemas.openxmlformats.org/officeDocument/2006/math">
                    <m:acc>
                      <m:accPr>
                        <m:chr m:val="⃗"/>
                        <m:ctrlPr>
                          <a:rPr lang="en-US" altLang="zh-CN" sz="2600" i="1">
                            <a:solidFill>
                              <a:schemeClr val="tx1"/>
                            </a:solidFill>
                            <a:latin typeface="Cambria Math" panose="02040503050406030204" pitchFamily="18" charset="0"/>
                          </a:rPr>
                        </m:ctrlPr>
                      </m:accPr>
                      <m:e>
                        <m:sSub>
                          <m:sSubPr>
                            <m:ctrlPr>
                              <a:rPr lang="en-US" altLang="zh-CN" sz="2600" i="1">
                                <a:solidFill>
                                  <a:schemeClr val="tx1"/>
                                </a:solidFill>
                                <a:latin typeface="Cambria Math" panose="02040503050406030204" pitchFamily="18" charset="0"/>
                              </a:rPr>
                            </m:ctrlPr>
                          </m:sSubPr>
                          <m:e>
                            <m:r>
                              <a:rPr lang="en-US" altLang="zh-CN" sz="2600" i="1">
                                <a:solidFill>
                                  <a:schemeClr val="tx1"/>
                                </a:solidFill>
                                <a:latin typeface="Cambria Math" panose="02040503050406030204" pitchFamily="18" charset="0"/>
                              </a:rPr>
                              <m:t>𝑥</m:t>
                            </m:r>
                          </m:e>
                          <m:sub>
                            <m:r>
                              <a:rPr lang="en-US" altLang="zh-CN" sz="2600" b="0" i="1" smtClean="0">
                                <a:solidFill>
                                  <a:schemeClr val="tx1"/>
                                </a:solidFill>
                                <a:latin typeface="Cambria Math" panose="02040503050406030204" pitchFamily="18" charset="0"/>
                              </a:rPr>
                              <m:t>𝑖</m:t>
                            </m:r>
                          </m:sub>
                        </m:sSub>
                      </m:e>
                    </m:acc>
                  </m:oMath>
                </a14:m>
                <a:endParaRPr lang="en-US" altLang="zh-CN" sz="2600" i="1" dirty="0">
                  <a:solidFill>
                    <a:schemeClr val="tx1"/>
                  </a:solidFill>
                  <a:latin typeface="Cambria Math" panose="02040503050406030204" pitchFamily="18" charset="0"/>
                </a:endParaRPr>
              </a:p>
              <a:p>
                <a:pPr lvl="0" algn="just">
                  <a:lnSpc>
                    <a:spcPct val="140000"/>
                  </a:lnSpc>
                  <a:defRPr/>
                </a:pPr>
                <a14:m>
                  <m:oMath xmlns:m="http://schemas.openxmlformats.org/officeDocument/2006/math">
                    <m:r>
                      <a:rPr lang="zh-CN" altLang="en-US" sz="2600" i="1" smtClean="0">
                        <a:solidFill>
                          <a:schemeClr val="tx1"/>
                        </a:solidFill>
                        <a:latin typeface="Cambria Math" panose="02040503050406030204" pitchFamily="18" charset="0"/>
                      </a:rPr>
                      <m:t>代表</m:t>
                    </m:r>
                  </m:oMath>
                </a14:m>
                <a:r>
                  <a:rPr kumimoji="0" lang="zh-CN" altLang="en-US"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第</a:t>
                </a:r>
                <a:r>
                  <a:rPr kumimoji="0" lang="en-US" altLang="zh-CN" sz="2600" b="0" i="1" u="none" strike="noStrike" kern="1200" cap="none" spc="0" normalizeH="0" baseline="0" noProof="0" dirty="0" err="1">
                    <a:ln>
                      <a:noFill/>
                    </a:ln>
                    <a:solidFill>
                      <a:schemeClr val="tx1"/>
                    </a:solidFill>
                    <a:effectLst/>
                    <a:uLnTx/>
                    <a:uFillTx/>
                    <a:latin typeface="Times New Roman" panose="02020603050405020304"/>
                    <a:ea typeface="黑体" panose="02010609060101010101" pitchFamily="49" charset="-122"/>
                    <a:cs typeface="+mn-cs"/>
                  </a:rPr>
                  <a:t>i</a:t>
                </a:r>
                <a:r>
                  <a:rPr kumimoji="0" lang="zh-CN" altLang="en-US"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个样本的标签或类别，</a:t>
                </a:r>
                <a:endParaRPr lang="en-US" altLang="zh-CN" sz="2600" dirty="0">
                  <a:latin typeface="Times New Roman" panose="02020603050405020304"/>
                  <a:ea typeface="黑体" panose="02010609060101010101" pitchFamily="49" charset="-122"/>
                </a:endParaRPr>
              </a:p>
              <a:p>
                <a:pPr lvl="0" algn="just">
                  <a:lnSpc>
                    <a:spcPct val="140000"/>
                  </a:lnSpc>
                  <a:defRPr/>
                </a:pPr>
                <a:r>
                  <a:rPr kumimoji="0" lang="zh-CN" altLang="en-US"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取值为</a:t>
                </a:r>
                <a:r>
                  <a:rPr kumimoji="0" lang="en-US" altLang="zh-CN"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+1</a:t>
                </a:r>
                <a:r>
                  <a:rPr kumimoji="0" lang="zh-CN" altLang="en-US"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或</a:t>
                </a:r>
                <a:r>
                  <a:rPr kumimoji="0" lang="en-US" altLang="zh-CN" sz="2600" b="0" i="0" u="none" strike="noStrike" kern="1200" cap="none" spc="0" normalizeH="0" baseline="0" noProof="0" dirty="0">
                    <a:ln>
                      <a:noFill/>
                    </a:ln>
                    <a:solidFill>
                      <a:schemeClr val="tx1"/>
                    </a:solidFill>
                    <a:effectLst/>
                    <a:uLnTx/>
                    <a:uFillTx/>
                    <a:latin typeface="Times New Roman" panose="02020603050405020304"/>
                    <a:ea typeface="黑体" panose="02010609060101010101" pitchFamily="49" charset="-122"/>
                    <a:cs typeface="+mn-cs"/>
                  </a:rPr>
                  <a:t>-1</a:t>
                </a:r>
                <a:r>
                  <a:rPr kumimoji="0" lang="zh-CN" altLang="en-US"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rPr>
                  <a:t>。图中，存在一个</a:t>
                </a:r>
                <a:r>
                  <a:rPr kumimoji="0" lang="zh-CN" altLang="en-US" sz="2600" b="0" i="0" u="none" strike="noStrike" kern="1200" cap="none" spc="0" normalizeH="0" baseline="0" noProof="0" dirty="0">
                    <a:ln>
                      <a:noFill/>
                    </a:ln>
                    <a:solidFill>
                      <a:srgbClr val="FF0000"/>
                    </a:solidFill>
                    <a:effectLst/>
                    <a:uLnTx/>
                    <a:uFillTx/>
                    <a:latin typeface="Times New Roman" panose="02020603050405020304"/>
                    <a:ea typeface="黑体" panose="02010609060101010101" pitchFamily="49" charset="-122"/>
                    <a:cs typeface="+mn-cs"/>
                  </a:rPr>
                  <a:t>线性可分的超平面</a:t>
                </a:r>
                <a14:m>
                  <m:oMath xmlns:m="http://schemas.openxmlformats.org/officeDocument/2006/math">
                    <m:sSup>
                      <m:sSupPr>
                        <m:ctrlPr>
                          <a:rPr kumimoji="0" lang="en-US" altLang="zh-CN" sz="2600" b="0" i="1" u="none" strike="noStrike" kern="1200" cap="none" spc="0" normalizeH="0" baseline="0" noProof="0" smtClean="0">
                            <a:ln>
                              <a:noFill/>
                            </a:ln>
                            <a:solidFill>
                              <a:srgbClr val="FF0000"/>
                            </a:solidFill>
                            <a:effectLst/>
                            <a:uLnTx/>
                            <a:uFillTx/>
                            <a:latin typeface="Cambria Math" panose="02040503050406030204" pitchFamily="18" charset="0"/>
                            <a:ea typeface="黑体" panose="02010609060101010101" pitchFamily="49" charset="-122"/>
                            <a:cs typeface="+mn-cs"/>
                          </a:rPr>
                        </m:ctrlPr>
                      </m:sSupPr>
                      <m:e>
                        <m:acc>
                          <m:accPr>
                            <m:chr m:val="⃗"/>
                            <m:ctrlPr>
                              <a:rPr kumimoji="0" lang="en-US" altLang="zh-CN" sz="2600" b="0" i="1" u="none" strike="noStrike" kern="1200" cap="none" spc="0" normalizeH="0" baseline="0" noProof="0" smtClean="0">
                                <a:ln>
                                  <a:noFill/>
                                </a:ln>
                                <a:solidFill>
                                  <a:srgbClr val="FF0000"/>
                                </a:solidFill>
                                <a:effectLst/>
                                <a:uLnTx/>
                                <a:uFillTx/>
                                <a:latin typeface="Cambria Math" panose="02040503050406030204" pitchFamily="18" charset="0"/>
                                <a:ea typeface="黑体" panose="02010609060101010101" pitchFamily="49" charset="-122"/>
                                <a:cs typeface="+mn-cs"/>
                              </a:rPr>
                            </m:ctrlPr>
                          </m:accPr>
                          <m:e>
                            <m:r>
                              <a:rPr kumimoji="0" lang="en-US" altLang="zh-CN" sz="2600" b="0" i="1" u="none" strike="noStrike" kern="1200" cap="none" spc="0" normalizeH="0" baseline="0" noProof="0" smtClean="0">
                                <a:ln>
                                  <a:noFill/>
                                </a:ln>
                                <a:solidFill>
                                  <a:srgbClr val="FF0000"/>
                                </a:solidFill>
                                <a:effectLst/>
                                <a:uLnTx/>
                                <a:uFillTx/>
                                <a:latin typeface="Cambria Math" panose="02040503050406030204" pitchFamily="18" charset="0"/>
                                <a:ea typeface="黑体" panose="02010609060101010101" pitchFamily="49" charset="-122"/>
                                <a:cs typeface="+mn-cs"/>
                              </a:rPr>
                              <m:t>𝑤</m:t>
                            </m:r>
                          </m:e>
                        </m:acc>
                      </m:e>
                      <m:sup>
                        <m:r>
                          <a:rPr kumimoji="0" lang="en-US" altLang="zh-CN" sz="2600" b="0" i="1" u="none" strike="noStrike" kern="1200" cap="none" spc="0" normalizeH="0" baseline="0" noProof="0" smtClean="0">
                            <a:ln>
                              <a:noFill/>
                            </a:ln>
                            <a:solidFill>
                              <a:srgbClr val="FF0000"/>
                            </a:solidFill>
                            <a:effectLst/>
                            <a:uLnTx/>
                            <a:uFillTx/>
                            <a:latin typeface="Cambria Math" panose="02040503050406030204" pitchFamily="18" charset="0"/>
                            <a:ea typeface="黑体" panose="02010609060101010101" pitchFamily="49" charset="-122"/>
                            <a:cs typeface="+mn-cs"/>
                          </a:rPr>
                          <m:t>𝑇</m:t>
                        </m:r>
                      </m:sup>
                    </m:sSup>
                    <m:acc>
                      <m:accPr>
                        <m:chr m:val="⃗"/>
                        <m:ctrlPr>
                          <a:rPr lang="en-US" altLang="zh-CN" sz="2600" i="1">
                            <a:solidFill>
                              <a:srgbClr val="FF0000"/>
                            </a:solidFill>
                            <a:latin typeface="Cambria Math" panose="02040503050406030204" pitchFamily="18" charset="0"/>
                          </a:rPr>
                        </m:ctrlPr>
                      </m:accPr>
                      <m:e>
                        <m:r>
                          <a:rPr lang="en-US" altLang="zh-CN" sz="2600" b="0" i="1" smtClean="0">
                            <a:solidFill>
                              <a:srgbClr val="FF0000"/>
                            </a:solidFill>
                            <a:latin typeface="Cambria Math" panose="02040503050406030204" pitchFamily="18" charset="0"/>
                          </a:rPr>
                          <m:t>𝑥</m:t>
                        </m:r>
                      </m:e>
                    </m:acc>
                    <m:r>
                      <a:rPr lang="en-US" altLang="zh-CN" sz="2600" b="0" i="1" smtClean="0">
                        <a:solidFill>
                          <a:srgbClr val="FF0000"/>
                        </a:solidFill>
                        <a:latin typeface="Cambria Math" panose="02040503050406030204" pitchFamily="18" charset="0"/>
                      </a:rPr>
                      <m:t>+</m:t>
                    </m:r>
                    <m:r>
                      <a:rPr lang="en-US" altLang="zh-CN" sz="2600" b="0" i="1" smtClean="0">
                        <a:solidFill>
                          <a:srgbClr val="FF0000"/>
                        </a:solidFill>
                        <a:latin typeface="Cambria Math" panose="02040503050406030204" pitchFamily="18" charset="0"/>
                      </a:rPr>
                      <m:t>𝑏</m:t>
                    </m:r>
                    <m:r>
                      <a:rPr lang="en-US" altLang="zh-CN" sz="2600" b="0" i="1" smtClean="0">
                        <a:solidFill>
                          <a:srgbClr val="FF0000"/>
                        </a:solidFill>
                        <a:latin typeface="Cambria Math" panose="02040503050406030204" pitchFamily="18" charset="0"/>
                      </a:rPr>
                      <m:t>=</m:t>
                    </m:r>
                    <m:r>
                      <a:rPr lang="en-US" altLang="zh-CN" sz="2600" b="0" i="1" smtClean="0">
                        <a:solidFill>
                          <a:srgbClr val="FF0000"/>
                        </a:solidFill>
                        <a:latin typeface="Cambria Math" panose="02040503050406030204" pitchFamily="18" charset="0"/>
                      </a:rPr>
                      <m:t>0</m:t>
                    </m:r>
                  </m:oMath>
                </a14:m>
                <a:endParaRPr kumimoji="0" lang="en-US" altLang="zh-CN" sz="2600" b="0" i="0" u="none" strike="noStrike" kern="1200" cap="none" spc="0" normalizeH="0" baseline="0" noProof="0" dirty="0">
                  <a:ln>
                    <a:noFill/>
                  </a:ln>
                  <a:solidFill>
                    <a:prstClr val="black"/>
                  </a:solidFill>
                  <a:effectLst/>
                  <a:uLnTx/>
                  <a:uFillTx/>
                  <a:latin typeface="Times New Roman" panose="02020603050405020304"/>
                  <a:ea typeface="黑体" panose="02010609060101010101" pitchFamily="49" charset="-122"/>
                  <a:cs typeface="+mn-cs"/>
                </a:endParaRPr>
              </a:p>
            </p:txBody>
          </p:sp>
        </mc:Choice>
        <mc:Fallback>
          <p:sp>
            <p:nvSpPr>
              <p:cNvPr id="6" name="文本框 5"/>
              <p:cNvSpPr txBox="1">
                <a:spLocks noRot="1" noChangeAspect="1" noMove="1" noResize="1" noEditPoints="1" noAdjustHandles="1" noChangeArrowheads="1" noChangeShapeType="1" noTextEdit="1"/>
              </p:cNvSpPr>
              <p:nvPr/>
            </p:nvSpPr>
            <p:spPr>
              <a:xfrm>
                <a:off x="621343" y="3760971"/>
                <a:ext cx="8011541" cy="2920608"/>
              </a:xfrm>
              <a:prstGeom prst="rect">
                <a:avLst/>
              </a:prstGeom>
              <a:blipFill rotWithShape="1">
                <a:blip r:embed="rId2"/>
                <a:stretch>
                  <a:fillRect l="-4" t="-17" r="1" b="4"/>
                </a:stretch>
              </a:blipFill>
              <a:ln w="3175">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10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1000"/>
                                        <p:tgtEl>
                                          <p:spTgt spid="6">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1000"/>
                                        <p:tgtEl>
                                          <p:spTgt spid="6">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21344" y="1865405"/>
            <a:ext cx="7705238" cy="3157275"/>
          </a:xfrm>
          <a:prstGeom prst="rect">
            <a:avLst/>
          </a:prstGeom>
          <a:noFill/>
          <a:ln w="3175">
            <a:solidFill>
              <a:schemeClr val="accent2"/>
            </a:solidFill>
          </a:ln>
        </p:spPr>
        <p:txBody>
          <a:bodyPr wrap="square" rtlCol="0">
            <a:spAutoFit/>
          </a:bodyPr>
          <a:lstStyle/>
          <a:p>
            <a:pPr marL="457200" lvl="0" indent="-457200" algn="just">
              <a:lnSpc>
                <a:spcPct val="130000"/>
              </a:lnSpc>
              <a:buFont typeface="Wingdings" panose="05000000000000000000" pitchFamily="2" charset="2"/>
              <a:buChar char="Ø"/>
              <a:defRPr/>
            </a:pPr>
            <a:r>
              <a:rPr lang="zh-CN" altLang="en-US" sz="2600" dirty="0"/>
              <a:t>当训练样本</a:t>
            </a:r>
            <a:r>
              <a:rPr lang="zh-CN" altLang="en-US" sz="2600" dirty="0">
                <a:solidFill>
                  <a:srgbClr val="FF0000"/>
                </a:solidFill>
              </a:rPr>
              <a:t>线性可分</a:t>
            </a:r>
            <a:r>
              <a:rPr lang="zh-CN" altLang="en-US" sz="2600" dirty="0"/>
              <a:t>时，通过硬间隔最大化，学习一个线性可分支持向量机；</a:t>
            </a:r>
            <a:endParaRPr lang="zh-CN" altLang="en-US" sz="2600" dirty="0"/>
          </a:p>
          <a:p>
            <a:pPr marL="457200" lvl="0" indent="-457200" algn="just">
              <a:lnSpc>
                <a:spcPct val="130000"/>
              </a:lnSpc>
              <a:buFont typeface="Wingdings" panose="05000000000000000000" pitchFamily="2" charset="2"/>
              <a:buChar char="Ø"/>
              <a:defRPr/>
            </a:pPr>
            <a:r>
              <a:rPr lang="zh-CN" altLang="en-US" sz="2600" dirty="0"/>
              <a:t>当训练样本</a:t>
            </a:r>
            <a:r>
              <a:rPr lang="zh-CN" altLang="en-US" sz="2600" dirty="0">
                <a:solidFill>
                  <a:srgbClr val="FF0000"/>
                </a:solidFill>
              </a:rPr>
              <a:t>近似线性可分</a:t>
            </a:r>
            <a:r>
              <a:rPr lang="zh-CN" altLang="en-US" sz="2600" dirty="0"/>
              <a:t>时，通过软间隔最大化，学习一个线性支持向量机；</a:t>
            </a:r>
            <a:endParaRPr lang="zh-CN" altLang="en-US" sz="2600" dirty="0"/>
          </a:p>
          <a:p>
            <a:pPr marL="457200" lvl="0" indent="-457200" algn="just">
              <a:lnSpc>
                <a:spcPct val="130000"/>
              </a:lnSpc>
              <a:buFont typeface="Wingdings" panose="05000000000000000000" pitchFamily="2" charset="2"/>
              <a:buChar char="Ø"/>
              <a:defRPr/>
            </a:pPr>
            <a:r>
              <a:rPr lang="zh-CN" altLang="en-US" sz="2600" dirty="0"/>
              <a:t>当训练样本</a:t>
            </a:r>
            <a:r>
              <a:rPr lang="zh-CN" altLang="en-US" sz="2600" dirty="0">
                <a:solidFill>
                  <a:srgbClr val="FF0000"/>
                </a:solidFill>
              </a:rPr>
              <a:t>线性不可分</a:t>
            </a:r>
            <a:r>
              <a:rPr lang="zh-CN" altLang="en-US" sz="2600" dirty="0"/>
              <a:t>时，通过核技巧和软间隔最大化，学习一个非线性支持向量机；</a:t>
            </a:r>
            <a:endParaRPr lang="zh-CN" altLang="en-US" sz="2600" dirty="0"/>
          </a:p>
        </p:txBody>
      </p:sp>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有监督分类</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511116" y="1024439"/>
            <a:ext cx="8011541" cy="707694"/>
          </a:xfrm>
          <a:prstGeom prst="rect">
            <a:avLst/>
          </a:prstGeom>
          <a:ln>
            <a:noFill/>
          </a:ln>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支持向量机</a:t>
            </a:r>
            <a:r>
              <a:rPr kumimoji="0" lang="en-US" altLang="zh-CN"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(Support Vector Machine</a:t>
            </a:r>
            <a:r>
              <a:rPr kumimoji="0" lang="zh-CN" altLang="en-US"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a:t>
            </a:r>
            <a:r>
              <a:rPr kumimoji="0" lang="en-US" altLang="zh-CN"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SVM)</a:t>
            </a:r>
            <a:endParaRPr kumimoji="0" lang="en-US" altLang="zh-CN" sz="32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标注: 弯曲线形(带强调线) 1"/>
              <p:cNvSpPr/>
              <p:nvPr/>
            </p:nvSpPr>
            <p:spPr>
              <a:xfrm>
                <a:off x="845127" y="5254396"/>
                <a:ext cx="7481455" cy="910878"/>
              </a:xfrm>
              <a:prstGeom prst="accentCallout2">
                <a:avLst>
                  <a:gd name="adj1" fmla="val 42888"/>
                  <a:gd name="adj2" fmla="val -2124"/>
                  <a:gd name="adj3" fmla="val 41739"/>
                  <a:gd name="adj4" fmla="val -6595"/>
                  <a:gd name="adj5" fmla="val -83301"/>
                  <a:gd name="adj6" fmla="val 36164"/>
                </a:avLst>
              </a:prstGeom>
              <a:solidFill>
                <a:schemeClr val="accent6">
                  <a:lumMod val="20000"/>
                  <a:lumOff val="80000"/>
                </a:schemeClr>
              </a:solid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30000"/>
                  </a:lnSpc>
                </a:pPr>
                <a:r>
                  <a:rPr lang="zh-CN" altLang="en-US" sz="2400" dirty="0"/>
                  <a:t>利用核函数</a:t>
                </a:r>
                <a14:m>
                  <m:oMath xmlns:m="http://schemas.openxmlformats.org/officeDocument/2006/math">
                    <m:r>
                      <a:rPr lang="en-US" altLang="zh-CN" sz="2400" b="0" i="1" smtClean="0">
                        <a:latin typeface="Cambria Math" panose="02040503050406030204" pitchFamily="18" charset="0"/>
                      </a:rPr>
                      <m:t>𝐾</m:t>
                    </m:r>
                    <m:d>
                      <m:dPr>
                        <m:ctrlPr>
                          <a:rPr lang="en-US" altLang="zh-CN" sz="2400" b="0" i="1" smtClean="0">
                            <a:latin typeface="Cambria Math" panose="02040503050406030204" pitchFamily="18" charset="0"/>
                          </a:rPr>
                        </m:ctrlPr>
                      </m:dPr>
                      <m:e>
                        <m:acc>
                          <m:accPr>
                            <m:chr m:val="⃗"/>
                            <m:ctrlPr>
                              <a:rPr lang="en-US" altLang="zh-CN" sz="2400" b="0" i="1" smtClean="0">
                                <a:latin typeface="Cambria Math" panose="02040503050406030204" pitchFamily="18" charset="0"/>
                              </a:rPr>
                            </m:ctrlPr>
                          </m:acc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e>
                        </m:acc>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i="1">
                                    <a:latin typeface="Cambria Math" panose="02040503050406030204" pitchFamily="18" charset="0"/>
                                  </a:rPr>
                                  <m:t>𝑖</m:t>
                                </m:r>
                              </m:sub>
                            </m:sSub>
                          </m:e>
                        </m:acc>
                      </m:e>
                    </m:d>
                    <m:r>
                      <a:rPr lang="zh-CN" altLang="en-US" sz="2400" i="1">
                        <a:latin typeface="Cambria Math" panose="02040503050406030204" pitchFamily="18" charset="0"/>
                      </a:rPr>
                      <m:t>将</m:t>
                    </m:r>
                  </m:oMath>
                </a14:m>
                <a:r>
                  <a:rPr lang="zh-CN" altLang="en-US" sz="2400" dirty="0"/>
                  <a:t>特征向量映射到高维空间，在此高维空间中，线性不可分问题转化为线性可分问题。</a:t>
                </a:r>
                <a:endParaRPr lang="en-US" altLang="zh-CN" sz="2400" dirty="0"/>
              </a:p>
            </p:txBody>
          </p:sp>
        </mc:Choice>
        <mc:Fallback>
          <p:sp>
            <p:nvSpPr>
              <p:cNvPr id="2" name="标注: 弯曲线形(带强调线) 1"/>
              <p:cNvSpPr>
                <a:spLocks noRot="1" noChangeAspect="1" noMove="1" noResize="1" noEditPoints="1" noAdjustHandles="1" noChangeArrowheads="1" noChangeShapeType="1" noTextEdit="1"/>
              </p:cNvSpPr>
              <p:nvPr/>
            </p:nvSpPr>
            <p:spPr>
              <a:xfrm>
                <a:off x="845127" y="5254396"/>
                <a:ext cx="7481455" cy="910878"/>
              </a:xfrm>
              <a:prstGeom prst="accentCallout2">
                <a:avLst>
                  <a:gd name="adj1" fmla="val 42888"/>
                  <a:gd name="adj2" fmla="val -2124"/>
                  <a:gd name="adj3" fmla="val 41739"/>
                  <a:gd name="adj4" fmla="val -6595"/>
                  <a:gd name="adj5" fmla="val -83301"/>
                  <a:gd name="adj6" fmla="val 36164"/>
                </a:avLst>
              </a:prstGeom>
              <a:blipFill rotWithShape="1">
                <a:blip r:embed="rId1"/>
                <a:stretch>
                  <a:fillRect l="-6772" t="-84676" r="6" b="-3061"/>
                </a:stretch>
              </a:blip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1000"/>
                                        <p:tgtEl>
                                          <p:spTgt spid="1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xEl>
                                              <p:pRg st="1" end="1"/>
                                            </p:txEl>
                                          </p:spTgt>
                                        </p:tgtEl>
                                        <p:attrNameLst>
                                          <p:attrName>style.visibility</p:attrName>
                                        </p:attrNameLst>
                                      </p:cBhvr>
                                      <p:to>
                                        <p:strVal val="visible"/>
                                      </p:to>
                                    </p:set>
                                    <p:animEffect transition="in" filter="fade">
                                      <p:cBhvr>
                                        <p:cTn id="16" dur="1000"/>
                                        <p:tgtEl>
                                          <p:spTgt spid="1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1000"/>
                                        <p:tgtEl>
                                          <p:spTgt spid="1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有监督分类</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4" name="矩形 3"/>
          <p:cNvSpPr/>
          <p:nvPr/>
        </p:nvSpPr>
        <p:spPr>
          <a:xfrm>
            <a:off x="459648" y="875293"/>
            <a:ext cx="8011541" cy="707694"/>
          </a:xfrm>
          <a:prstGeom prst="rect">
            <a:avLst/>
          </a:prstGeom>
          <a:ln>
            <a:noFill/>
          </a:ln>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支持向量机</a:t>
            </a:r>
            <a:r>
              <a:rPr kumimoji="0" lang="en-US" altLang="zh-CN"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(Support Vector Machine</a:t>
            </a:r>
            <a:r>
              <a:rPr kumimoji="0" lang="zh-CN" altLang="en-US"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a:t>
            </a:r>
            <a:r>
              <a:rPr kumimoji="0" lang="en-US" altLang="zh-CN" sz="3200" b="0" i="0" u="none" strike="noStrike" kern="1200" cap="none" spc="0" normalizeH="0" baseline="0" noProof="0" dirty="0">
                <a:ln>
                  <a:noFill/>
                </a:ln>
                <a:solidFill>
                  <a:srgbClr val="FF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SVM)</a:t>
            </a:r>
            <a:endParaRPr kumimoji="0" lang="en-US" altLang="zh-CN" sz="3200" b="0" i="0" u="none" strike="noStrike" kern="1200" cap="none" spc="0" normalizeH="0" baseline="0" noProof="0" dirty="0">
              <a:ln>
                <a:noFill/>
              </a:ln>
              <a:solidFill>
                <a:prstClr val="black"/>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6" name="图片 2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2811" y="1620207"/>
            <a:ext cx="7141153" cy="3421117"/>
          </a:xfrm>
          <a:prstGeom prst="rect">
            <a:avLst/>
          </a:prstGeom>
          <a:noFill/>
          <a:ln>
            <a:noFill/>
          </a:ln>
        </p:spPr>
      </p:pic>
      <p:sp>
        <p:nvSpPr>
          <p:cNvPr id="7" name="Content Placeholder 2"/>
          <p:cNvSpPr>
            <a:spLocks noGrp="1"/>
          </p:cNvSpPr>
          <p:nvPr>
            <p:ph idx="1"/>
          </p:nvPr>
        </p:nvSpPr>
        <p:spPr>
          <a:xfrm>
            <a:off x="672812" y="5041324"/>
            <a:ext cx="7798377" cy="1068531"/>
          </a:xfrm>
          <a:ln>
            <a:solidFill>
              <a:srgbClr val="002060"/>
            </a:solidFill>
          </a:ln>
        </p:spPr>
        <p:txBody>
          <a:bodyPr>
            <a:normAutofit/>
          </a:bodyPr>
          <a:lstStyle/>
          <a:p>
            <a:pPr>
              <a:spcBef>
                <a:spcPts val="0"/>
              </a:spcBef>
              <a:buFont typeface="Wingdings" panose="05000000000000000000" pitchFamily="2" charset="2"/>
              <a:buChar char="ü"/>
            </a:pPr>
            <a:r>
              <a:rPr lang="zh-CN" altLang="en-US" sz="2400" dirty="0">
                <a:solidFill>
                  <a:srgbClr val="FF0000"/>
                </a:solidFill>
                <a:cs typeface="黑体" panose="02010609060101010101" pitchFamily="49" charset="-122"/>
              </a:rPr>
              <a:t>扩展低维特征到高维</a:t>
            </a:r>
            <a:r>
              <a:rPr lang="zh-CN" altLang="en-US" sz="2400" dirty="0">
                <a:solidFill>
                  <a:schemeClr val="tx1"/>
                </a:solidFill>
                <a:cs typeface="黑体" panose="02010609060101010101" pitchFamily="49" charset="-122"/>
              </a:rPr>
              <a:t>：</a:t>
            </a:r>
            <a:r>
              <a:rPr lang="en-US" sz="2400" dirty="0">
                <a:solidFill>
                  <a:schemeClr val="tx1"/>
                </a:solidFill>
                <a:cs typeface="黑体" panose="02010609060101010101" pitchFamily="49" charset="-122"/>
              </a:rPr>
              <a:t> </a:t>
            </a:r>
            <a:r>
              <a:rPr lang="en-US" sz="2400" dirty="0">
                <a:solidFill>
                  <a:schemeClr val="tx1"/>
                </a:solidFill>
                <a:cs typeface="Times New Roman" panose="02020603050405020304"/>
              </a:rPr>
              <a:t>Φ(</a:t>
            </a:r>
            <a:r>
              <a:rPr lang="en-US" altLang="zh-CN" sz="2400" i="1" dirty="0">
                <a:solidFill>
                  <a:schemeClr val="tx1"/>
                </a:solidFill>
                <a:cs typeface="Times New Roman" panose="02020603050405020304"/>
              </a:rPr>
              <a:t>x</a:t>
            </a:r>
            <a:r>
              <a:rPr lang="en-US" sz="2400" dirty="0">
                <a:solidFill>
                  <a:schemeClr val="tx1"/>
                </a:solidFill>
                <a:cs typeface="Times New Roman" panose="02020603050405020304"/>
              </a:rPr>
              <a:t>)</a:t>
            </a:r>
            <a:r>
              <a:rPr lang="zh-CN" altLang="en-US" sz="2400" dirty="0">
                <a:solidFill>
                  <a:schemeClr val="tx1"/>
                </a:solidFill>
                <a:cs typeface="黑体" panose="02010609060101010101" pitchFamily="49" charset="-122"/>
              </a:rPr>
              <a:t>：</a:t>
            </a:r>
            <a:r>
              <a:rPr lang="en-US" altLang="zh-CN" sz="2400" i="1" dirty="0">
                <a:solidFill>
                  <a:schemeClr val="tx1"/>
                </a:solidFill>
                <a:cs typeface="Times New Roman" panose="02020603050405020304"/>
              </a:rPr>
              <a:t>x</a:t>
            </a:r>
            <a:r>
              <a:rPr lang="en-US" altLang="zh-CN" sz="2400" dirty="0">
                <a:solidFill>
                  <a:schemeClr val="tx1"/>
                </a:solidFill>
                <a:cs typeface="Times New Roman" panose="02020603050405020304"/>
                <a:sym typeface="Wingdings" panose="05000000000000000000"/>
              </a:rPr>
              <a:t>(1,</a:t>
            </a:r>
            <a:r>
              <a:rPr lang="en-US" altLang="zh-CN" sz="2400" i="1" dirty="0">
                <a:solidFill>
                  <a:schemeClr val="tx1"/>
                </a:solidFill>
                <a:cs typeface="Times New Roman" panose="02020603050405020304"/>
                <a:sym typeface="Wingdings" panose="05000000000000000000"/>
              </a:rPr>
              <a:t>x</a:t>
            </a:r>
            <a:r>
              <a:rPr lang="en-US" altLang="zh-CN" sz="2400" dirty="0">
                <a:solidFill>
                  <a:schemeClr val="tx1"/>
                </a:solidFill>
                <a:cs typeface="Times New Roman" panose="02020603050405020304"/>
                <a:sym typeface="Wingdings" panose="05000000000000000000"/>
              </a:rPr>
              <a:t>,</a:t>
            </a:r>
            <a:r>
              <a:rPr lang="en-US" altLang="zh-CN" sz="2400" i="1" dirty="0">
                <a:solidFill>
                  <a:schemeClr val="tx1"/>
                </a:solidFill>
                <a:cs typeface="Times New Roman" panose="02020603050405020304"/>
                <a:sym typeface="Wingdings" panose="05000000000000000000"/>
              </a:rPr>
              <a:t>x</a:t>
            </a:r>
            <a:r>
              <a:rPr lang="en-US" altLang="zh-CN" sz="2400" baseline="30000" dirty="0">
                <a:solidFill>
                  <a:schemeClr val="tx1"/>
                </a:solidFill>
                <a:cs typeface="Times New Roman" panose="02020603050405020304"/>
                <a:sym typeface="Wingdings" panose="05000000000000000000"/>
              </a:rPr>
              <a:t>2</a:t>
            </a:r>
            <a:r>
              <a:rPr lang="en-US" altLang="zh-CN" sz="2400" dirty="0">
                <a:solidFill>
                  <a:schemeClr val="tx1"/>
                </a:solidFill>
                <a:cs typeface="Times New Roman" panose="02020603050405020304"/>
                <a:sym typeface="Wingdings" panose="05000000000000000000"/>
              </a:rPr>
              <a:t>)       </a:t>
            </a:r>
            <a:r>
              <a:rPr lang="en-US" sz="2400" dirty="0" err="1">
                <a:solidFill>
                  <a:schemeClr val="tx1"/>
                </a:solidFill>
                <a:cs typeface="Times New Roman" panose="02020603050405020304"/>
              </a:rPr>
              <a:t>Φ</a:t>
            </a:r>
            <a:r>
              <a:rPr lang="en-US" sz="2400" dirty="0">
                <a:solidFill>
                  <a:schemeClr val="tx1"/>
                </a:solidFill>
                <a:cs typeface="Times New Roman" panose="02020603050405020304"/>
              </a:rPr>
              <a:t>(</a:t>
            </a:r>
            <a:r>
              <a:rPr lang="en-US" altLang="zh-CN" sz="2400" i="1" dirty="0">
                <a:solidFill>
                  <a:schemeClr val="tx1"/>
                </a:solidFill>
                <a:cs typeface="Times New Roman" panose="02020603050405020304"/>
              </a:rPr>
              <a:t>x</a:t>
            </a:r>
            <a:r>
              <a:rPr lang="en-US" sz="2400" dirty="0">
                <a:solidFill>
                  <a:schemeClr val="tx1"/>
                </a:solidFill>
                <a:cs typeface="Times New Roman" panose="02020603050405020304"/>
              </a:rPr>
              <a:t>)</a:t>
            </a:r>
            <a:r>
              <a:rPr lang="en-US" sz="2400" baseline="30000" dirty="0">
                <a:solidFill>
                  <a:schemeClr val="tx1"/>
                </a:solidFill>
                <a:cs typeface="Times New Roman" panose="02020603050405020304"/>
              </a:rPr>
              <a:t>T</a:t>
            </a:r>
            <a:r>
              <a:rPr lang="en-US" sz="2400" dirty="0">
                <a:solidFill>
                  <a:schemeClr val="tx1"/>
                </a:solidFill>
                <a:cs typeface="Times New Roman" panose="02020603050405020304"/>
              </a:rPr>
              <a:t>Φ(</a:t>
            </a:r>
            <a:r>
              <a:rPr lang="en-US" altLang="zh-CN" sz="2400" i="1" dirty="0">
                <a:solidFill>
                  <a:schemeClr val="tx1"/>
                </a:solidFill>
                <a:cs typeface="Times New Roman" panose="02020603050405020304"/>
              </a:rPr>
              <a:t>y</a:t>
            </a:r>
            <a:r>
              <a:rPr lang="en-US" sz="2400" dirty="0">
                <a:solidFill>
                  <a:schemeClr val="tx1"/>
                </a:solidFill>
                <a:cs typeface="Times New Roman" panose="02020603050405020304"/>
              </a:rPr>
              <a:t>)</a:t>
            </a:r>
            <a:endParaRPr lang="en-US" sz="2400" dirty="0">
              <a:solidFill>
                <a:schemeClr val="tx1"/>
              </a:solidFill>
              <a:cs typeface="Times New Roman" panose="02020603050405020304"/>
            </a:endParaRPr>
          </a:p>
          <a:p>
            <a:pPr>
              <a:spcBef>
                <a:spcPts val="0"/>
              </a:spcBef>
              <a:buFont typeface="Wingdings" panose="05000000000000000000" pitchFamily="2" charset="2"/>
              <a:buChar char="ü"/>
            </a:pPr>
            <a:r>
              <a:rPr lang="zh-CN" altLang="en-US" sz="2400" dirty="0">
                <a:solidFill>
                  <a:srgbClr val="FF0000"/>
                </a:solidFill>
                <a:cs typeface="Times New Roman" panose="02020603050405020304"/>
                <a:sym typeface="Wingdings" panose="05000000000000000000"/>
              </a:rPr>
              <a:t>常用核函数：</a:t>
            </a:r>
            <a:r>
              <a:rPr lang="en-US" altLang="zh-CN" sz="2400" dirty="0">
                <a:solidFill>
                  <a:srgbClr val="FF0000"/>
                </a:solidFill>
                <a:cs typeface="Times New Roman" panose="02020603050405020304"/>
                <a:sym typeface="Wingdings" panose="05000000000000000000"/>
              </a:rPr>
              <a:t> </a:t>
            </a:r>
            <a:r>
              <a:rPr lang="zh-CN" altLang="en-US" sz="2400" dirty="0">
                <a:solidFill>
                  <a:schemeClr val="tx1"/>
                </a:solidFill>
                <a:cs typeface="Times New Roman" panose="02020603050405020304"/>
                <a:sym typeface="Wingdings" panose="05000000000000000000"/>
              </a:rPr>
              <a:t>多项式核、</a:t>
            </a:r>
            <a:r>
              <a:rPr lang="en-US" altLang="zh-CN" sz="2400" dirty="0">
                <a:solidFill>
                  <a:schemeClr val="tx1"/>
                </a:solidFill>
                <a:cs typeface="Times New Roman" panose="02020603050405020304"/>
                <a:sym typeface="Wingdings" panose="05000000000000000000"/>
              </a:rPr>
              <a:t> sigmoid</a:t>
            </a:r>
            <a:r>
              <a:rPr lang="zh-CN" altLang="en-US" sz="2400" dirty="0">
                <a:solidFill>
                  <a:schemeClr val="tx1"/>
                </a:solidFill>
                <a:cs typeface="Times New Roman" panose="02020603050405020304"/>
                <a:sym typeface="Wingdings" panose="05000000000000000000"/>
              </a:rPr>
              <a:t>核、</a:t>
            </a:r>
            <a:r>
              <a:rPr lang="en-US" altLang="zh-CN" sz="2400" dirty="0">
                <a:solidFill>
                  <a:schemeClr val="tx1"/>
                </a:solidFill>
                <a:cs typeface="Times New Roman" panose="02020603050405020304"/>
                <a:sym typeface="Wingdings" panose="05000000000000000000"/>
              </a:rPr>
              <a:t> </a:t>
            </a:r>
            <a:r>
              <a:rPr lang="zh-CN" altLang="en-US" sz="2400" dirty="0">
                <a:solidFill>
                  <a:schemeClr val="tx1"/>
                </a:solidFill>
                <a:cs typeface="Times New Roman" panose="02020603050405020304"/>
                <a:sym typeface="Wingdings" panose="05000000000000000000"/>
              </a:rPr>
              <a:t>径向基核</a:t>
            </a:r>
            <a:endParaRPr lang="en-US" sz="2400" dirty="0">
              <a:solidFill>
                <a:schemeClr val="tx1"/>
              </a:solidFill>
              <a:cs typeface="Times New Roman" panose="02020603050405020304"/>
            </a:endParaRPr>
          </a:p>
          <a:p>
            <a:pPr>
              <a:spcBef>
                <a:spcPts val="0"/>
              </a:spcBef>
              <a:buFont typeface="Wingdings" panose="05000000000000000000" pitchFamily="2" charset="2"/>
              <a:buChar char="ü"/>
            </a:pPr>
            <a:endParaRPr lang="en-US" sz="2400" dirty="0">
              <a:cs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线性回归</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7" name="Content Placeholder 2"/>
          <p:cNvSpPr>
            <a:spLocks noGrp="1"/>
          </p:cNvSpPr>
          <p:nvPr>
            <p:ph idx="1"/>
          </p:nvPr>
        </p:nvSpPr>
        <p:spPr>
          <a:xfrm>
            <a:off x="555048" y="1044288"/>
            <a:ext cx="8013988" cy="5093276"/>
          </a:xfrm>
          <a:ln w="12700">
            <a:solidFill>
              <a:srgbClr val="C00000"/>
            </a:solidFill>
          </a:ln>
        </p:spPr>
        <p:txBody>
          <a:bodyPr>
            <a:noAutofit/>
          </a:bodyPr>
          <a:lstStyle/>
          <a:p>
            <a:pPr>
              <a:spcBef>
                <a:spcPts val="0"/>
              </a:spcBef>
              <a:buFont typeface="Wingdings" panose="05000000000000000000" pitchFamily="2" charset="2"/>
              <a:buChar char="ü"/>
            </a:pPr>
            <a:r>
              <a:rPr lang="zh-CN" altLang="en-US" sz="2800" dirty="0">
                <a:solidFill>
                  <a:schemeClr val="tx1"/>
                </a:solidFill>
                <a:cs typeface="黑体" panose="02010609060101010101" pitchFamily="49" charset="-122"/>
              </a:rPr>
              <a:t>在现实生活中，往往需要分析</a:t>
            </a:r>
            <a:r>
              <a:rPr lang="zh-CN" altLang="en-US" sz="2800" dirty="0">
                <a:solidFill>
                  <a:srgbClr val="FF0000"/>
                </a:solidFill>
                <a:cs typeface="黑体" panose="02010609060101010101" pitchFamily="49" charset="-122"/>
              </a:rPr>
              <a:t>若干变量之间</a:t>
            </a:r>
            <a:r>
              <a:rPr lang="zh-CN" altLang="en-US" sz="2800" dirty="0">
                <a:solidFill>
                  <a:schemeClr val="tx1"/>
                </a:solidFill>
                <a:cs typeface="黑体" panose="02010609060101010101" pitchFamily="49" charset="-122"/>
              </a:rPr>
              <a:t>的关系，如碳排放量与气候变暖之间的关系、某一商品广告投入量与该商品销售量之间的关系等</a:t>
            </a:r>
            <a:endParaRPr lang="en-US" altLang="zh-CN" sz="2800" dirty="0">
              <a:solidFill>
                <a:schemeClr val="tx1"/>
              </a:solidFill>
              <a:cs typeface="黑体" panose="02010609060101010101" pitchFamily="49" charset="-122"/>
            </a:endParaRPr>
          </a:p>
          <a:p>
            <a:pPr>
              <a:spcBef>
                <a:spcPts val="0"/>
              </a:spcBef>
              <a:buFont typeface="Wingdings" panose="05000000000000000000" pitchFamily="2" charset="2"/>
              <a:buChar char="ü"/>
            </a:pPr>
            <a:r>
              <a:rPr lang="zh-CN" altLang="en-US" sz="2800" dirty="0">
                <a:solidFill>
                  <a:schemeClr val="tx1"/>
                </a:solidFill>
                <a:cs typeface="黑体" panose="02010609060101010101" pitchFamily="49" charset="-122"/>
              </a:rPr>
              <a:t>分析不同变量之间存在关系的研究叫</a:t>
            </a:r>
            <a:r>
              <a:rPr lang="zh-CN" altLang="en-US" sz="2800" dirty="0">
                <a:solidFill>
                  <a:srgbClr val="FF0000"/>
                </a:solidFill>
                <a:cs typeface="黑体" panose="02010609060101010101" pitchFamily="49" charset="-122"/>
              </a:rPr>
              <a:t>回归分析</a:t>
            </a:r>
            <a:r>
              <a:rPr lang="zh-CN" altLang="en-US" sz="2800" dirty="0">
                <a:solidFill>
                  <a:schemeClr val="tx1"/>
                </a:solidFill>
                <a:cs typeface="黑体" panose="02010609060101010101" pitchFamily="49" charset="-122"/>
              </a:rPr>
              <a:t>。</a:t>
            </a:r>
            <a:endParaRPr lang="en-US" altLang="zh-CN" sz="2800" dirty="0">
              <a:solidFill>
                <a:schemeClr val="tx1"/>
              </a:solidFill>
              <a:cs typeface="黑体" panose="02010609060101010101" pitchFamily="49" charset="-122"/>
            </a:endParaRPr>
          </a:p>
          <a:p>
            <a:pPr>
              <a:spcBef>
                <a:spcPts val="0"/>
              </a:spcBef>
              <a:buFont typeface="Wingdings" panose="05000000000000000000" pitchFamily="2" charset="2"/>
              <a:buChar char="ü"/>
            </a:pPr>
            <a:r>
              <a:rPr lang="zh-CN" altLang="en-US" sz="2800" dirty="0">
                <a:solidFill>
                  <a:schemeClr val="tx1"/>
                </a:solidFill>
                <a:cs typeface="黑体" panose="02010609060101010101" pitchFamily="49" charset="-122"/>
              </a:rPr>
              <a:t>刻画不同变量之间关系的模型被称为</a:t>
            </a:r>
            <a:r>
              <a:rPr lang="zh-CN" altLang="en-US" sz="2800" dirty="0">
                <a:solidFill>
                  <a:srgbClr val="FF0000"/>
                </a:solidFill>
                <a:cs typeface="黑体" panose="02010609060101010101" pitchFamily="49" charset="-122"/>
              </a:rPr>
              <a:t>回归模型</a:t>
            </a:r>
            <a:r>
              <a:rPr lang="zh-CN" altLang="en-US" sz="2800" dirty="0">
                <a:solidFill>
                  <a:schemeClr val="tx1"/>
                </a:solidFill>
                <a:cs typeface="黑体" panose="02010609060101010101" pitchFamily="49" charset="-122"/>
              </a:rPr>
              <a:t>；如果这个模型是线性的，则称为</a:t>
            </a:r>
            <a:r>
              <a:rPr lang="zh-CN" altLang="en-US" sz="2800" dirty="0">
                <a:solidFill>
                  <a:srgbClr val="FF0000"/>
                </a:solidFill>
                <a:cs typeface="黑体" panose="02010609060101010101" pitchFamily="49" charset="-122"/>
              </a:rPr>
              <a:t>线性回归模型</a:t>
            </a:r>
            <a:r>
              <a:rPr lang="zh-CN" altLang="en-US" sz="2800" dirty="0">
                <a:solidFill>
                  <a:schemeClr val="tx1"/>
                </a:solidFill>
                <a:cs typeface="黑体" panose="02010609060101010101" pitchFamily="49" charset="-122"/>
              </a:rPr>
              <a:t>。</a:t>
            </a:r>
            <a:endParaRPr lang="zh-CN" altLang="en-US" sz="2800" dirty="0">
              <a:solidFill>
                <a:schemeClr val="tx1"/>
              </a:solidFill>
              <a:cs typeface="黑体" panose="02010609060101010101" pitchFamily="49" charset="-122"/>
            </a:endParaRPr>
          </a:p>
          <a:p>
            <a:pPr>
              <a:spcBef>
                <a:spcPts val="0"/>
              </a:spcBef>
              <a:buFont typeface="Wingdings" panose="05000000000000000000" pitchFamily="2" charset="2"/>
              <a:buChar char="ü"/>
            </a:pPr>
            <a:r>
              <a:rPr lang="zh-CN" altLang="en-US" sz="2800" dirty="0">
                <a:solidFill>
                  <a:schemeClr val="tx1"/>
                </a:solidFill>
                <a:cs typeface="黑体" panose="02010609060101010101" pitchFamily="49" charset="-122"/>
              </a:rPr>
              <a:t>一旦确定了回归模型，就可以进行预测等分析工作，如从碳排放量预测气候变化程度、从广告投入量预测商品销售量等。</a:t>
            </a:r>
            <a:endParaRPr lang="zh-CN" altLang="en-US" sz="2800" dirty="0">
              <a:solidFill>
                <a:schemeClr val="tx1"/>
              </a:solidFill>
              <a:cs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00617" y="1713758"/>
            <a:ext cx="8182096" cy="4513287"/>
          </a:xfrm>
          <a:prstGeom prst="rect">
            <a:avLst/>
          </a:prstGeom>
          <a:ln w="19050">
            <a:solidFill>
              <a:schemeClr val="tx2"/>
            </a:solidFill>
          </a:ln>
        </p:spPr>
        <p:txBody>
          <a:bodyPr wrap="square">
            <a:spAutoFit/>
          </a:bodyPr>
          <a:lstStyle/>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特征：</a:t>
            </a:r>
            <a:r>
              <a:rPr lang="zh-CN" altLang="en-US" sz="2800" dirty="0">
                <a:ea typeface="黑体" panose="02010609060101010101" pitchFamily="49" charset="-122"/>
                <a:cs typeface="Times New Roman" panose="02020603050405020304" pitchFamily="18" charset="0"/>
              </a:rPr>
              <a:t>描述房子的参数，如房子面积，多个特征构成特征向量。</a:t>
            </a:r>
            <a:endParaRPr lang="en-US" altLang="zh-CN" sz="2800" dirty="0">
              <a:ea typeface="黑体" panose="02010609060101010101" pitchFamily="49" charset="-122"/>
              <a:cs typeface="Times New Roman" panose="02020603050405020304" pitchFamily="18" charset="0"/>
            </a:endParaRPr>
          </a:p>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样本：</a:t>
            </a:r>
            <a:r>
              <a:rPr lang="zh-CN" altLang="en-US" sz="2800" dirty="0">
                <a:ea typeface="黑体" panose="02010609060101010101" pitchFamily="49" charset="-122"/>
                <a:cs typeface="Times New Roman" panose="02020603050405020304" pitchFamily="18" charset="0"/>
              </a:rPr>
              <a:t>观测对象的特征向量和标签，如房子面积</a:t>
            </a:r>
            <a:r>
              <a:rPr lang="en-US" altLang="zh-CN" sz="2800" dirty="0">
                <a:ea typeface="黑体" panose="02010609060101010101" pitchFamily="49" charset="-122"/>
                <a:cs typeface="Times New Roman" panose="02020603050405020304" pitchFamily="18" charset="0"/>
              </a:rPr>
              <a:t>x</a:t>
            </a:r>
            <a:r>
              <a:rPr lang="zh-CN" altLang="en-US" sz="2800" dirty="0">
                <a:ea typeface="黑体" panose="02010609060101010101" pitchFamily="49" charset="-122"/>
                <a:cs typeface="Times New Roman" panose="02020603050405020304" pitchFamily="18" charset="0"/>
              </a:rPr>
              <a:t>和房价</a:t>
            </a:r>
            <a:r>
              <a:rPr lang="en-US" altLang="zh-CN" sz="2800" dirty="0">
                <a:ea typeface="黑体" panose="02010609060101010101" pitchFamily="49" charset="-122"/>
                <a:cs typeface="Times New Roman" panose="02020603050405020304" pitchFamily="18" charset="0"/>
              </a:rPr>
              <a:t>y</a:t>
            </a:r>
            <a:r>
              <a:rPr lang="zh-CN" altLang="en-US" sz="2800" dirty="0">
                <a:ea typeface="黑体" panose="02010609060101010101" pitchFamily="49" charset="-122"/>
                <a:cs typeface="Times New Roman" panose="02020603050405020304" pitchFamily="18" charset="0"/>
              </a:rPr>
              <a:t>，多个样本构成样本集。</a:t>
            </a:r>
            <a:endParaRPr lang="en-US" altLang="zh-CN" sz="2800" dirty="0">
              <a:ea typeface="黑体" panose="02010609060101010101" pitchFamily="49" charset="-122"/>
              <a:cs typeface="Times New Roman" panose="02020603050405020304" pitchFamily="18" charset="0"/>
            </a:endParaRPr>
          </a:p>
          <a:p>
            <a:pPr marL="342900" indent="-342900">
              <a:lnSpc>
                <a:spcPct val="130000"/>
              </a:lnSpc>
              <a:buFont typeface="Arial" panose="020B0604020202020204" pitchFamily="34" charset="0"/>
              <a:buChar char="•"/>
            </a:pPr>
            <a:r>
              <a:rPr lang="zh-CN" altLang="en-US" sz="2800" dirty="0">
                <a:ea typeface="黑体" panose="02010609060101010101" pitchFamily="49" charset="-122"/>
                <a:cs typeface="Times New Roman" panose="02020603050405020304" pitchFamily="18" charset="0"/>
              </a:rPr>
              <a:t>样本集根据任务可分为训练集和测试集，</a:t>
            </a:r>
            <a:r>
              <a:rPr lang="zh-CN" altLang="en-US" sz="2800" dirty="0">
                <a:solidFill>
                  <a:srgbClr val="FF0000"/>
                </a:solidFill>
                <a:ea typeface="黑体" panose="02010609060101010101" pitchFamily="49" charset="-122"/>
                <a:cs typeface="Times New Roman" panose="02020603050405020304" pitchFamily="18" charset="0"/>
              </a:rPr>
              <a:t>训练集</a:t>
            </a:r>
            <a:r>
              <a:rPr lang="zh-CN" altLang="en-US" sz="2800" dirty="0">
                <a:ea typeface="黑体" panose="02010609060101010101" pitchFamily="49" charset="-122"/>
                <a:cs typeface="Times New Roman" panose="02020603050405020304" pitchFamily="18" charset="0"/>
              </a:rPr>
              <a:t>用于训练模型，</a:t>
            </a:r>
            <a:r>
              <a:rPr lang="zh-CN" altLang="en-US" sz="2800" dirty="0">
                <a:solidFill>
                  <a:srgbClr val="FF0000"/>
                </a:solidFill>
                <a:ea typeface="黑体" panose="02010609060101010101" pitchFamily="49" charset="-122"/>
                <a:cs typeface="Times New Roman" panose="02020603050405020304" pitchFamily="18" charset="0"/>
              </a:rPr>
              <a:t>测试集</a:t>
            </a:r>
            <a:r>
              <a:rPr lang="zh-CN" altLang="en-US" sz="2800" dirty="0">
                <a:ea typeface="黑体" panose="02010609060101010101" pitchFamily="49" charset="-122"/>
                <a:cs typeface="Times New Roman" panose="02020603050405020304" pitchFamily="18" charset="0"/>
              </a:rPr>
              <a:t>用于测试模型的性能。</a:t>
            </a:r>
            <a:endParaRPr lang="en-US" altLang="zh-CN" sz="2800" dirty="0">
              <a:ea typeface="黑体" panose="02010609060101010101" pitchFamily="49" charset="-122"/>
              <a:cs typeface="Times New Roman" panose="02020603050405020304" pitchFamily="18" charset="0"/>
            </a:endParaRPr>
          </a:p>
          <a:p>
            <a:pPr marL="342900" indent="-342900">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训练算法：</a:t>
            </a:r>
            <a:r>
              <a:rPr lang="zh-CN" altLang="en-US" sz="2800" dirty="0">
                <a:ea typeface="黑体" panose="02010609060101010101" pitchFamily="49" charset="-122"/>
                <a:cs typeface="Times New Roman" panose="02020603050405020304" pitchFamily="18" charset="0"/>
              </a:rPr>
              <a:t>用于优化模型参数的一种方法或一套程序，如最小二乘法、梯度下降法。</a:t>
            </a:r>
            <a:endParaRPr lang="zh-CN" altLang="en-US"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从数据中学习知识</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5" name="文本框 4"/>
          <p:cNvSpPr txBox="1"/>
          <p:nvPr/>
        </p:nvSpPr>
        <p:spPr>
          <a:xfrm>
            <a:off x="426459" y="1030485"/>
            <a:ext cx="5454795" cy="615553"/>
          </a:xfrm>
          <a:prstGeom prst="rect">
            <a:avLst/>
          </a:prstGeom>
          <a:noFill/>
        </p:spPr>
        <p:txBody>
          <a:bodyPr wrap="square" rtlCol="0">
            <a:spAutoFit/>
          </a:bodyPr>
          <a:lstStyle/>
          <a:p>
            <a:pPr algn="just"/>
            <a:r>
              <a:rPr lang="zh-CN" altLang="en-US" sz="3400" dirty="0">
                <a:solidFill>
                  <a:srgbClr val="C00000"/>
                </a:solidFill>
                <a:ea typeface="方正姚体" panose="02010601030101010101" pitchFamily="2" charset="-122"/>
              </a:rPr>
              <a:t>机器学习的基本概念与术语</a:t>
            </a:r>
            <a:endParaRPr lang="zh-CN" altLang="en-US" sz="3400" dirty="0">
              <a:solidFill>
                <a:srgbClr val="C00000"/>
              </a:solidFill>
              <a:ea typeface="方正姚体"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75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75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75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ancis Galton 1850s.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9564" y="1330811"/>
            <a:ext cx="1743123" cy="2647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52311" y="4152600"/>
            <a:ext cx="2716286" cy="1323439"/>
          </a:xfrm>
          <a:prstGeom prst="rect">
            <a:avLst/>
          </a:prstGeom>
        </p:spPr>
        <p:txBody>
          <a:bodyPr wrap="square">
            <a:spAutoFit/>
          </a:bodyPr>
          <a:lstStyle/>
          <a:p>
            <a:pPr algn="ct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英国著名生物学家兼统计学家高尔顿</a:t>
            </a:r>
            <a:endParaRPr lang="en-US" altLang="zh-CN" sz="2000" dirty="0">
              <a:latin typeface="Times New Roman" panose="02020603050405020304" pitchFamily="18" charset="0"/>
              <a:cs typeface="Times New Roman" panose="02020603050405020304" pitchFamily="18" charset="0"/>
            </a:endParaRPr>
          </a:p>
          <a:p>
            <a:pPr algn="ctr"/>
            <a:r>
              <a:rPr lang="en-US" altLang="zh-CN" sz="2000" dirty="0">
                <a:latin typeface="Times New Roman" panose="02020603050405020304" pitchFamily="18" charset="0"/>
                <a:cs typeface="Times New Roman" panose="02020603050405020304" pitchFamily="18" charset="0"/>
              </a:rPr>
              <a:t>Sir Francis Galton (1822-1911)</a:t>
            </a:r>
            <a:endParaRPr lang="zh-CN" altLang="en-US" sz="2000" dirty="0">
              <a:latin typeface="Times New Roman" panose="02020603050405020304" pitchFamily="18" charset="0"/>
              <a:cs typeface="Times New Roman" panose="02020603050405020304" pitchFamily="18" charset="0"/>
            </a:endParaRPr>
          </a:p>
        </p:txBody>
      </p:sp>
      <p:sp>
        <p:nvSpPr>
          <p:cNvPr id="17"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线性回归</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5" name="文本框 14"/>
          <p:cNvSpPr txBox="1"/>
          <p:nvPr/>
        </p:nvSpPr>
        <p:spPr>
          <a:xfrm>
            <a:off x="498764" y="1163782"/>
            <a:ext cx="5946149" cy="4960663"/>
          </a:xfrm>
          <a:prstGeom prst="rect">
            <a:avLst/>
          </a:prstGeom>
          <a:noFill/>
          <a:ln w="12700">
            <a:solidFill>
              <a:srgbClr val="C00000"/>
            </a:solidFill>
          </a:ln>
        </p:spPr>
        <p:txBody>
          <a:bodyPr wrap="square">
            <a:spAutoFit/>
          </a:bodyPr>
          <a:lstStyle/>
          <a:p>
            <a:pPr marL="342900" indent="-342900" algn="just">
              <a:lnSpc>
                <a:spcPct val="120000"/>
              </a:lnSpc>
              <a:buFont typeface="Arial" panose="020B0604020202020204" pitchFamily="34" charset="0"/>
              <a:buChar char="•"/>
            </a:pPr>
            <a:r>
              <a:rPr lang="zh-CN" altLang="en-US" sz="2400" dirty="0">
                <a:latin typeface="+mn-ea"/>
              </a:rPr>
              <a:t>研究父代与子代身高的关系，搜集1078对父亲及其儿子的身高数据。这些数据的散点图呈直线状态，即总的趋势是父亲身高增加时，儿子身高也倾向于增加。</a:t>
            </a:r>
            <a:endParaRPr lang="en-US" altLang="zh-CN" sz="2400" dirty="0">
              <a:latin typeface="+mn-ea"/>
            </a:endParaRPr>
          </a:p>
          <a:p>
            <a:pPr marL="342900" indent="-342900" algn="just">
              <a:lnSpc>
                <a:spcPct val="120000"/>
              </a:lnSpc>
              <a:buFont typeface="Arial" panose="020B0604020202020204" pitchFamily="34" charset="0"/>
              <a:buChar char="•"/>
            </a:pPr>
            <a:r>
              <a:rPr lang="zh-CN" altLang="en-US" sz="2400" dirty="0">
                <a:latin typeface="+mn-ea"/>
              </a:rPr>
              <a:t>当父亲高于平均身高时，他们的儿子身高比他更高的概率要小于比他更矮的概率；反之亦然。也就是儿子的身高，有向他们父辈的平均身高</a:t>
            </a:r>
            <a:r>
              <a:rPr lang="zh-CN" altLang="en-US" sz="2400" dirty="0">
                <a:solidFill>
                  <a:srgbClr val="FF0000"/>
                </a:solidFill>
                <a:latin typeface="+mn-ea"/>
              </a:rPr>
              <a:t>回归</a:t>
            </a:r>
            <a:r>
              <a:rPr lang="zh-CN" altLang="en-US" sz="2400" dirty="0">
                <a:latin typeface="+mn-ea"/>
              </a:rPr>
              <a:t>的趋势。</a:t>
            </a:r>
            <a:endParaRPr lang="en-US" altLang="zh-CN" sz="2400" dirty="0">
              <a:latin typeface="+mn-ea"/>
            </a:endParaRPr>
          </a:p>
          <a:p>
            <a:pPr marL="342900" indent="-342900" algn="just">
              <a:lnSpc>
                <a:spcPct val="120000"/>
              </a:lnSpc>
              <a:buFont typeface="Arial" panose="020B0604020202020204" pitchFamily="34" charset="0"/>
              <a:buChar char="•"/>
            </a:pPr>
            <a:r>
              <a:rPr lang="zh-CN" altLang="en-US" sz="2400" dirty="0">
                <a:latin typeface="+mn-ea"/>
              </a:rPr>
              <a:t>大自然具有⼀种约束力，使⼈类身高的分布相对稳定而不产生两极分化，这就是所谓的</a:t>
            </a:r>
            <a:r>
              <a:rPr lang="zh-CN" altLang="en-US" sz="2400" dirty="0">
                <a:solidFill>
                  <a:srgbClr val="FF0000"/>
                </a:solidFill>
                <a:latin typeface="+mn-ea"/>
              </a:rPr>
              <a:t>回归效应</a:t>
            </a:r>
            <a:r>
              <a:rPr lang="zh-CN" altLang="en-US" sz="2400" dirty="0">
                <a:latin typeface="+mn-ea"/>
              </a:rPr>
              <a:t>。</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grpId="0" nodeType="after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animEffect transition="in" filter="wipe(left)">
                                      <p:cBhvr>
                                        <p:cTn id="28" dur="1000"/>
                                        <p:tgtEl>
                                          <p:spTgt spid="1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animEffect transition="in" filter="wipe(left)">
                                      <p:cBhvr>
                                        <p:cTn id="33" dur="10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3998" y="3592908"/>
            <a:ext cx="7869382" cy="1712520"/>
          </a:xfrm>
          <a:prstGeom prst="rect">
            <a:avLst/>
          </a:prstGeom>
        </p:spPr>
        <p:txBody>
          <a:bodyPr wrap="square">
            <a:spAutoFit/>
          </a:bodyPr>
          <a:lstStyle/>
          <a:p>
            <a:pPr marL="457200" indent="-457200" algn="just">
              <a:lnSpc>
                <a:spcPct val="130000"/>
              </a:lnSpc>
              <a:buFont typeface="Wingdings" panose="05000000000000000000" pitchFamily="2" charset="2"/>
              <a:buChar char="Ø"/>
            </a:pP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父母平均身高每增加一个单位</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其成年子女平均身高只增加</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0.516</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个单位，它反映了衰退效应</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，即</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回归</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到正常人平均身高。</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 name="组合 3"/>
          <p:cNvGrpSpPr/>
          <p:nvPr/>
        </p:nvGrpSpPr>
        <p:grpSpPr>
          <a:xfrm>
            <a:off x="1374722" y="1265217"/>
            <a:ext cx="6387935" cy="2087584"/>
            <a:chOff x="518556" y="1320635"/>
            <a:chExt cx="6387935" cy="1962892"/>
          </a:xfrm>
        </p:grpSpPr>
        <p:sp>
          <p:nvSpPr>
            <p:cNvPr id="13" name="圆角矩形 12"/>
            <p:cNvSpPr/>
            <p:nvPr/>
          </p:nvSpPr>
          <p:spPr>
            <a:xfrm>
              <a:off x="518556" y="1320635"/>
              <a:ext cx="6387935" cy="19628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8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5" name="矩形 4"/>
                <p:cNvSpPr/>
                <p:nvPr/>
              </p:nvSpPr>
              <p:spPr>
                <a:xfrm>
                  <a:off x="1402436" y="1578710"/>
                  <a:ext cx="4331057" cy="4919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rPr>
                          <m:t>𝑦</m:t>
                        </m:r>
                        <m:r>
                          <a:rPr lang="en-US" altLang="zh-CN" sz="2800"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3</m:t>
                        </m:r>
                        <m:r>
                          <a:rPr lang="en-US" altLang="zh-CN" sz="2800">
                            <a:solidFill>
                              <a:srgbClr val="FF0000"/>
                            </a:solidFill>
                            <a:latin typeface="Cambria Math" panose="02040503050406030204" pitchFamily="18" charset="0"/>
                          </a:rPr>
                          <m:t>3</m:t>
                        </m:r>
                        <m:r>
                          <a:rPr lang="en-US" altLang="zh-CN" sz="2800">
                            <a:solidFill>
                              <a:srgbClr val="FF0000"/>
                            </a:solidFill>
                            <a:latin typeface="Cambria Math" panose="02040503050406030204" pitchFamily="18" charset="0"/>
                          </a:rPr>
                          <m:t>.</m:t>
                        </m:r>
                        <m:r>
                          <a:rPr lang="en-US" altLang="zh-CN" sz="2800">
                            <a:solidFill>
                              <a:srgbClr val="FF0000"/>
                            </a:solidFill>
                            <a:latin typeface="Cambria Math" panose="02040503050406030204" pitchFamily="18" charset="0"/>
                          </a:rPr>
                          <m:t>7</m:t>
                        </m:r>
                        <m:r>
                          <a:rPr lang="en-US" altLang="zh-CN" sz="2800" b="0" i="1" smtClean="0">
                            <a:solidFill>
                              <a:srgbClr val="FF0000"/>
                            </a:solidFill>
                            <a:latin typeface="Cambria Math" panose="02040503050406030204" pitchFamily="18" charset="0"/>
                          </a:rPr>
                          <m:t>3</m:t>
                        </m:r>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rPr>
                          <m:t>英寸</m:t>
                        </m:r>
                        <m:r>
                          <a:rPr lang="en-US" altLang="zh-CN" sz="2800" b="0" i="1" smtClean="0">
                            <a:solidFill>
                              <a:srgbClr val="FF0000"/>
                            </a:solidFill>
                            <a:latin typeface="Cambria Math" panose="02040503050406030204" pitchFamily="18" charset="0"/>
                          </a:rPr>
                          <m:t>)</m:t>
                        </m:r>
                        <m:r>
                          <a:rPr lang="en-US" altLang="zh-CN" sz="2800">
                            <a:solidFill>
                              <a:srgbClr val="FF0000"/>
                            </a:solidFill>
                            <a:latin typeface="Cambria Math" panose="02040503050406030204" pitchFamily="18" charset="0"/>
                          </a:rPr>
                          <m:t>+</m:t>
                        </m:r>
                        <m:r>
                          <a:rPr lang="en-US" altLang="zh-CN" sz="2800">
                            <a:solidFill>
                              <a:srgbClr val="FF0000"/>
                            </a:solidFill>
                            <a:latin typeface="Cambria Math" panose="02040503050406030204" pitchFamily="18" charset="0"/>
                          </a:rPr>
                          <m:t>0</m:t>
                        </m:r>
                        <m:r>
                          <a:rPr lang="en-US" altLang="zh-CN" sz="2800">
                            <a:solidFill>
                              <a:srgbClr val="FF0000"/>
                            </a:solidFill>
                            <a:latin typeface="Cambria Math" panose="02040503050406030204" pitchFamily="18" charset="0"/>
                          </a:rPr>
                          <m:t>.</m:t>
                        </m:r>
                        <m:r>
                          <a:rPr lang="en-US" altLang="zh-CN" sz="2800">
                            <a:solidFill>
                              <a:srgbClr val="FF0000"/>
                            </a:solidFill>
                            <a:latin typeface="Cambria Math" panose="02040503050406030204" pitchFamily="18" charset="0"/>
                          </a:rPr>
                          <m:t>516</m:t>
                        </m:r>
                        <m:r>
                          <a:rPr lang="en-US" altLang="zh-CN" sz="2800" i="1" smtClean="0">
                            <a:solidFill>
                              <a:srgbClr val="FF0000"/>
                            </a:solidFill>
                            <a:latin typeface="Cambria Math" panose="02040503050406030204" pitchFamily="18" charset="0"/>
                          </a:rPr>
                          <m:t>𝑥</m:t>
                        </m:r>
                      </m:oMath>
                    </m:oMathPara>
                  </a14:m>
                  <a:endParaRPr lang="zh-CN" altLang="en-US" sz="2800" i="1" dirty="0">
                    <a:solidFill>
                      <a:srgbClr val="FF0000"/>
                    </a:solidFill>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1402436" y="1578710"/>
                  <a:ext cx="4331057" cy="491968"/>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680123" y="2360623"/>
                  <a:ext cx="2751693" cy="523220"/>
                </a:xfrm>
                <a:prstGeom prst="rect">
                  <a:avLst/>
                </a:prstGeom>
                <a:solidFill>
                  <a:srgbClr val="FFFF00"/>
                </a:solidFill>
              </p:spPr>
              <p:txBody>
                <a:bodyPr wrap="square">
                  <a:spAutoFit/>
                </a:bodyPr>
                <a:lstStyle/>
                <a:p>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8" charset="0"/>
                        </a:rPr>
                        <m:t>𝑦</m:t>
                      </m:r>
                    </m:oMath>
                  </a14:m>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子女平均身高</a:t>
                  </a:r>
                  <a:endParaRPr lang="zh-CN" altLang="en-US" sz="2800" dirty="0"/>
                </a:p>
              </p:txBody>
            </p:sp>
          </mc:Choice>
          <mc:Fallback>
            <p:sp>
              <p:nvSpPr>
                <p:cNvPr id="7" name="矩形 6"/>
                <p:cNvSpPr>
                  <a:spLocks noRot="1" noChangeAspect="1" noMove="1" noResize="1" noEditPoints="1" noAdjustHandles="1" noChangeArrowheads="1" noChangeShapeType="1" noTextEdit="1"/>
                </p:cNvSpPr>
                <p:nvPr/>
              </p:nvSpPr>
              <p:spPr>
                <a:xfrm>
                  <a:off x="680123" y="2360623"/>
                  <a:ext cx="2751693" cy="52322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3979071" y="2409867"/>
                  <a:ext cx="2653146" cy="523220"/>
                </a:xfrm>
                <a:prstGeom prst="rect">
                  <a:avLst/>
                </a:prstGeom>
                <a:solidFill>
                  <a:srgbClr val="FFFF00"/>
                </a:solidFill>
              </p:spPr>
              <p:txBody>
                <a:bodyPr wrap="square">
                  <a:spAutoFit/>
                </a:bodyPr>
                <a:lstStyle/>
                <a:p>
                  <a14:m>
                    <m:oMath xmlns:m="http://schemas.openxmlformats.org/officeDocument/2006/math">
                      <m:r>
                        <a:rPr lang="en-US" altLang="zh-CN" sz="2800" i="1">
                          <a:latin typeface="Cambria Math" panose="02040503050406030204"/>
                        </a:rPr>
                        <m:t>𝑥</m:t>
                      </m:r>
                    </m:oMath>
                  </a14:m>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800" dirty="0">
                      <a:latin typeface="Times New Roman" panose="02020603050405020304" pitchFamily="18" charset="0"/>
                      <a:ea typeface="黑体" panose="02010609060101010101" pitchFamily="49" charset="-122"/>
                      <a:cs typeface="Times New Roman" panose="02020603050405020304" pitchFamily="18" charset="0"/>
                    </a:rPr>
                    <a:t>父母平均身高</a:t>
                  </a:r>
                  <a:endParaRPr lang="zh-CN" altLang="en-US" sz="2800" dirty="0"/>
                </a:p>
              </p:txBody>
            </p:sp>
          </mc:Choice>
          <mc:Fallback>
            <p:sp>
              <p:nvSpPr>
                <p:cNvPr id="8" name="矩形 7"/>
                <p:cNvSpPr>
                  <a:spLocks noRot="1" noChangeAspect="1" noMove="1" noResize="1" noEditPoints="1" noAdjustHandles="1" noChangeArrowheads="1" noChangeShapeType="1" noTextEdit="1"/>
                </p:cNvSpPr>
                <p:nvPr/>
              </p:nvSpPr>
              <p:spPr>
                <a:xfrm>
                  <a:off x="3979071" y="2409867"/>
                  <a:ext cx="2653146" cy="523220"/>
                </a:xfrm>
                <a:prstGeom prst="rect">
                  <a:avLst/>
                </a:prstGeom>
                <a:blipFill rotWithShape="1">
                  <a:blip r:embed="rId3"/>
                </a:blipFill>
              </p:spPr>
              <p:txBody>
                <a:bodyPr/>
                <a:lstStyle/>
                <a:p>
                  <a:r>
                    <a:rPr lang="zh-CN" altLang="en-US">
                      <a:noFill/>
                    </a:rPr>
                    <a:t> </a:t>
                  </a:r>
                </a:p>
              </p:txBody>
            </p:sp>
          </mc:Fallback>
        </mc:AlternateContent>
        <p:cxnSp>
          <p:nvCxnSpPr>
            <p:cNvPr id="10" name="直接箭头连接符 9"/>
            <p:cNvCxnSpPr/>
            <p:nvPr/>
          </p:nvCxnSpPr>
          <p:spPr>
            <a:xfrm flipH="1" flipV="1">
              <a:off x="1699998" y="2035780"/>
              <a:ext cx="235527" cy="3172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828309" y="2035780"/>
              <a:ext cx="598561" cy="3563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线性回归</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599" y="3730706"/>
            <a:ext cx="7848601" cy="2091919"/>
          </a:xfrm>
          <a:prstGeom prst="rect">
            <a:avLst/>
          </a:prstGeom>
        </p:spPr>
        <p:txBody>
          <a:bodyPr wrap="square">
            <a:spAutoFit/>
          </a:bodyPr>
          <a:lstStyle/>
          <a:p>
            <a:pPr marL="457200" indent="-457200" algn="just">
              <a:lnSpc>
                <a:spcPct val="120000"/>
              </a:lnSpc>
              <a:buFont typeface="Wingdings" panose="05000000000000000000" pitchFamily="2" charset="2"/>
              <a:buChar char="Ø"/>
            </a:pPr>
            <a:r>
              <a:rPr lang="zh-CN" altLang="en-US" sz="2800" dirty="0">
                <a:latin typeface="+mn-ea"/>
                <a:cs typeface="Times New Roman" panose="02020603050405020304" pitchFamily="18" charset="0"/>
              </a:rPr>
              <a:t>给出任意一对父母平均身高，则可根据上述方程，计算得到其子女平均身高。</a:t>
            </a:r>
            <a:endParaRPr lang="en-US" altLang="zh-CN" sz="2800" dirty="0">
              <a:latin typeface="+mn-ea"/>
              <a:cs typeface="Times New Roman" panose="02020603050405020304" pitchFamily="18" charset="0"/>
            </a:endParaRPr>
          </a:p>
          <a:p>
            <a:pPr marL="457200" indent="-457200" algn="just">
              <a:lnSpc>
                <a:spcPct val="120000"/>
              </a:lnSpc>
              <a:buFont typeface="Wingdings" panose="05000000000000000000" pitchFamily="2" charset="2"/>
              <a:buChar char="Ø"/>
            </a:pPr>
            <a:r>
              <a:rPr lang="zh-CN" altLang="en-US" sz="2800" dirty="0">
                <a:latin typeface="+mn-ea"/>
                <a:cs typeface="Times New Roman" panose="02020603050405020304" pitchFamily="18" charset="0"/>
              </a:rPr>
              <a:t>从父母平均身高来预测其子女平均身高</a:t>
            </a:r>
            <a:endParaRPr lang="en-US" altLang="zh-CN" sz="2800" dirty="0">
              <a:latin typeface="+mn-ea"/>
              <a:cs typeface="Times New Roman" panose="02020603050405020304" pitchFamily="18" charset="0"/>
            </a:endParaRPr>
          </a:p>
          <a:p>
            <a:pPr marL="457200" indent="-457200" algn="just">
              <a:lnSpc>
                <a:spcPct val="120000"/>
              </a:lnSpc>
              <a:buFont typeface="Wingdings" panose="05000000000000000000" pitchFamily="2" charset="2"/>
              <a:buChar char="Ø"/>
            </a:pPr>
            <a:r>
              <a:rPr lang="zh-CN" altLang="en-US" sz="2800" dirty="0">
                <a:solidFill>
                  <a:srgbClr val="FF0000"/>
                </a:solidFill>
                <a:latin typeface="+mn-ea"/>
                <a:cs typeface="Times New Roman" panose="02020603050405020304" pitchFamily="18" charset="0"/>
              </a:rPr>
              <a:t>如何求取上述线性方程（预测方程）的参数？</a:t>
            </a:r>
            <a:endParaRPr lang="zh-CN" altLang="zh-CN" sz="2800" dirty="0">
              <a:solidFill>
                <a:srgbClr val="FF0000"/>
              </a:solidFill>
              <a:latin typeface="+mn-ea"/>
              <a:cs typeface="Times New Roman" panose="02020603050405020304" pitchFamily="18" charset="0"/>
            </a:endParaRPr>
          </a:p>
        </p:txBody>
      </p:sp>
      <p:sp>
        <p:nvSpPr>
          <p:cNvPr id="9" name="流程图: 资料带 8"/>
          <p:cNvSpPr/>
          <p:nvPr/>
        </p:nvSpPr>
        <p:spPr>
          <a:xfrm>
            <a:off x="1695196" y="2063747"/>
            <a:ext cx="3878449" cy="1072896"/>
          </a:xfrm>
          <a:prstGeom prst="flowChartPunchedTape">
            <a:avLst/>
          </a:prstGeom>
          <a:ln w="9525">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defRPr/>
            </a:pPr>
            <a:r>
              <a:rPr lang="zh-CN" altLang="en-US" sz="28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该回归模型中两个参数</a:t>
            </a:r>
            <a:endParaRPr lang="zh-CN" altLang="en-US" sz="28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032" name="直接箭头连接符 1031"/>
          <p:cNvCxnSpPr/>
          <p:nvPr/>
        </p:nvCxnSpPr>
        <p:spPr>
          <a:xfrm flipH="1">
            <a:off x="5700324" y="2436533"/>
            <a:ext cx="502387"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33" name="矩形 1032"/>
          <p:cNvSpPr/>
          <p:nvPr/>
        </p:nvSpPr>
        <p:spPr>
          <a:xfrm>
            <a:off x="6329390" y="1483555"/>
            <a:ext cx="1797301" cy="2091919"/>
          </a:xfrm>
          <a:prstGeom prst="rect">
            <a:avLst/>
          </a:prstGeom>
          <a:ln w="12700">
            <a:solidFill>
              <a:srgbClr val="4F80BD"/>
            </a:solidFill>
          </a:ln>
        </p:spPr>
        <p:txBody>
          <a:bodyPr wrap="square">
            <a:spAutoFit/>
          </a:bodyPr>
          <a:lstStyle/>
          <a:p>
            <a:pPr algn="just">
              <a:lnSpc>
                <a:spcPct val="120000"/>
              </a:lnSpc>
            </a:pPr>
            <a:r>
              <a:rPr lang="zh-CN" altLang="en-US" sz="2800" dirty="0">
                <a:latin typeface="黑体" panose="02010609060101010101" pitchFamily="49" charset="-122"/>
                <a:ea typeface="黑体" panose="02010609060101010101" pitchFamily="49" charset="-122"/>
              </a:rPr>
              <a:t>需要从标注数据中学习得到</a:t>
            </a:r>
            <a:endParaRPr lang="en-US" altLang="zh-CN" sz="2800" dirty="0">
              <a:latin typeface="黑体" panose="02010609060101010101" pitchFamily="49" charset="-122"/>
              <a:ea typeface="黑体" panose="02010609060101010101" pitchFamily="49" charset="-122"/>
            </a:endParaRPr>
          </a:p>
          <a:p>
            <a:pPr algn="just">
              <a:lnSpc>
                <a:spcPct val="120000"/>
              </a:lnSpc>
            </a:pP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监督学习</a:t>
            </a:r>
            <a:r>
              <a:rPr lang="en-US" altLang="zh-CN"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
        <p:nvSpPr>
          <p:cNvPr id="24"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线性回归</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4" name="矩形 33"/>
              <p:cNvSpPr/>
              <p:nvPr/>
            </p:nvSpPr>
            <p:spPr>
              <a:xfrm>
                <a:off x="1468893" y="1410122"/>
                <a:ext cx="4331057"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𝑦</m:t>
                      </m:r>
                      <m:r>
                        <a:rPr lang="en-US" altLang="zh-CN" sz="2800" smtClean="0">
                          <a:latin typeface="Cambria Math" panose="02040503050406030204" pitchFamily="18" charset="0"/>
                        </a:rPr>
                        <m:t>=</m:t>
                      </m:r>
                      <m:r>
                        <a:rPr lang="en-US" altLang="zh-CN" sz="2800" b="0" i="1" smtClean="0">
                          <a:solidFill>
                            <a:srgbClr val="FF0000"/>
                          </a:solidFill>
                          <a:latin typeface="Cambria Math" panose="02040503050406030204" pitchFamily="18" charset="0"/>
                        </a:rPr>
                        <m:t>3</m:t>
                      </m:r>
                      <m:r>
                        <a:rPr lang="en-US" altLang="zh-CN" sz="2800">
                          <a:solidFill>
                            <a:srgbClr val="FF0000"/>
                          </a:solidFill>
                          <a:latin typeface="Cambria Math" panose="02040503050406030204" pitchFamily="18" charset="0"/>
                        </a:rPr>
                        <m:t>3</m:t>
                      </m:r>
                      <m:r>
                        <a:rPr lang="en-US" altLang="zh-CN" sz="2800">
                          <a:solidFill>
                            <a:srgbClr val="FF0000"/>
                          </a:solidFill>
                          <a:latin typeface="Cambria Math" panose="02040503050406030204" pitchFamily="18" charset="0"/>
                        </a:rPr>
                        <m:t>.</m:t>
                      </m:r>
                      <m:r>
                        <a:rPr lang="en-US" altLang="zh-CN" sz="2800">
                          <a:solidFill>
                            <a:srgbClr val="FF0000"/>
                          </a:solidFill>
                          <a:latin typeface="Cambria Math" panose="02040503050406030204" pitchFamily="18" charset="0"/>
                        </a:rPr>
                        <m:t>7</m:t>
                      </m:r>
                      <m:r>
                        <a:rPr lang="en-US" altLang="zh-CN" sz="2800" b="0" i="1" smtClean="0">
                          <a:solidFill>
                            <a:srgbClr val="FF0000"/>
                          </a:solidFill>
                          <a:latin typeface="Cambria Math" panose="02040503050406030204" pitchFamily="18" charset="0"/>
                        </a:rPr>
                        <m:t>3</m:t>
                      </m:r>
                      <m:r>
                        <a:rPr lang="en-US" altLang="zh-CN" sz="2800" b="0" i="1" smtClean="0">
                          <a:latin typeface="Cambria Math" panose="02040503050406030204" pitchFamily="18" charset="0"/>
                        </a:rPr>
                        <m:t>(</m:t>
                      </m:r>
                      <m:r>
                        <a:rPr lang="zh-CN" altLang="en-US" sz="2800" i="1">
                          <a:latin typeface="Cambria Math" panose="02040503050406030204" pitchFamily="18" charset="0"/>
                        </a:rPr>
                        <m:t>英寸</m:t>
                      </m:r>
                      <m:r>
                        <a:rPr lang="en-US" altLang="zh-CN" sz="2800" b="0" i="1" smtClean="0">
                          <a:latin typeface="Cambria Math" panose="02040503050406030204" pitchFamily="18" charset="0"/>
                        </a:rPr>
                        <m:t>)</m:t>
                      </m:r>
                      <m:r>
                        <a:rPr lang="en-US" altLang="zh-CN" sz="2800">
                          <a:latin typeface="Cambria Math" panose="02040503050406030204" pitchFamily="18" charset="0"/>
                        </a:rPr>
                        <m:t>+</m:t>
                      </m:r>
                      <m:r>
                        <a:rPr lang="en-US" altLang="zh-CN" sz="2800" smtClean="0">
                          <a:solidFill>
                            <a:srgbClr val="FF0000"/>
                          </a:solidFill>
                          <a:latin typeface="Cambria Math" panose="02040503050406030204" pitchFamily="18" charset="0"/>
                        </a:rPr>
                        <m:t>0</m:t>
                      </m:r>
                      <m:r>
                        <a:rPr lang="en-US" altLang="zh-CN" sz="2800" smtClean="0">
                          <a:solidFill>
                            <a:srgbClr val="FF0000"/>
                          </a:solidFill>
                          <a:latin typeface="Cambria Math" panose="02040503050406030204" pitchFamily="18" charset="0"/>
                        </a:rPr>
                        <m:t>.</m:t>
                      </m:r>
                      <m:r>
                        <a:rPr lang="en-US" altLang="zh-CN" sz="2800" smtClean="0">
                          <a:solidFill>
                            <a:srgbClr val="FF0000"/>
                          </a:solidFill>
                          <a:latin typeface="Cambria Math" panose="02040503050406030204" pitchFamily="18" charset="0"/>
                        </a:rPr>
                        <m:t>516</m:t>
                      </m:r>
                      <m:r>
                        <a:rPr lang="en-US" altLang="zh-CN" sz="2800" i="1">
                          <a:latin typeface="Cambria Math" panose="02040503050406030204" pitchFamily="18" charset="0"/>
                        </a:rPr>
                        <m:t>𝑥</m:t>
                      </m:r>
                    </m:oMath>
                  </m:oMathPara>
                </a14:m>
                <a:endParaRPr lang="zh-CN" altLang="en-US" sz="2800" i="1" dirty="0">
                  <a:cs typeface="Times New Roman" panose="02020603050405020304" pitchFamily="18" charset="0"/>
                </a:endParaRPr>
              </a:p>
            </p:txBody>
          </p:sp>
        </mc:Choice>
        <mc:Fallback>
          <p:sp>
            <p:nvSpPr>
              <p:cNvPr id="34" name="矩形 33"/>
              <p:cNvSpPr>
                <a:spLocks noRot="1" noChangeAspect="1" noMove="1" noResize="1" noEditPoints="1" noAdjustHandles="1" noChangeArrowheads="1" noChangeShapeType="1" noTextEdit="1"/>
              </p:cNvSpPr>
              <p:nvPr/>
            </p:nvSpPr>
            <p:spPr>
              <a:xfrm>
                <a:off x="1468893" y="1410122"/>
                <a:ext cx="4331057" cy="523220"/>
              </a:xfrm>
              <a:prstGeom prst="rect">
                <a:avLst/>
              </a:prstGeom>
              <a:blipFill rotWithShape="1">
                <a:blip r:embed="rId1"/>
                <a:stretch>
                  <a:fillRect l="-3" t="-81" r="11" b="77"/>
                </a:stretch>
              </a:blipFill>
            </p:spPr>
            <p:txBody>
              <a:bodyPr/>
              <a:lstStyle/>
              <a:p>
                <a:r>
                  <a:rPr lang="zh-CN" altLang="en-US">
                    <a:noFill/>
                  </a:rPr>
                  <a:t> </a:t>
                </a:r>
              </a:p>
            </p:txBody>
          </p:sp>
        </mc:Fallback>
      </mc:AlternateContent>
      <p:cxnSp>
        <p:nvCxnSpPr>
          <p:cNvPr id="11" name="直接连接符 10"/>
          <p:cNvCxnSpPr/>
          <p:nvPr/>
        </p:nvCxnSpPr>
        <p:spPr>
          <a:xfrm>
            <a:off x="2258291" y="1884851"/>
            <a:ext cx="85898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572000" y="1871629"/>
            <a:ext cx="858982"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1033"/>
                                        </p:tgtEl>
                                        <p:attrNameLst>
                                          <p:attrName>style.visibility</p:attrName>
                                        </p:attrNameLst>
                                      </p:cBhvr>
                                      <p:to>
                                        <p:strVal val="visible"/>
                                      </p:to>
                                    </p:set>
                                    <p:animEffect transition="in" filter="wipe(right)">
                                      <p:cBhvr>
                                        <p:cTn id="23" dur="500"/>
                                        <p:tgtEl>
                                          <p:spTgt spid="1033"/>
                                        </p:tgtEl>
                                      </p:cBhvr>
                                    </p:animEffect>
                                  </p:childTnLst>
                                </p:cTn>
                              </p:par>
                            </p:childTnLst>
                          </p:cTn>
                        </p:par>
                        <p:par>
                          <p:cTn id="24" fill="hold">
                            <p:stCondLst>
                              <p:cond delay="500"/>
                            </p:stCondLst>
                            <p:childTnLst>
                              <p:par>
                                <p:cTn id="25" presetID="22" presetClass="entr" presetSubtype="2" fill="hold" nodeType="afterEffect">
                                  <p:stCondLst>
                                    <p:cond delay="250"/>
                                  </p:stCondLst>
                                  <p:childTnLst>
                                    <p:set>
                                      <p:cBhvr>
                                        <p:cTn id="26" dur="1" fill="hold">
                                          <p:stCondLst>
                                            <p:cond delay="0"/>
                                          </p:stCondLst>
                                        </p:cTn>
                                        <p:tgtEl>
                                          <p:spTgt spid="1032"/>
                                        </p:tgtEl>
                                        <p:attrNameLst>
                                          <p:attrName>style.visibility</p:attrName>
                                        </p:attrNameLst>
                                      </p:cBhvr>
                                      <p:to>
                                        <p:strVal val="visible"/>
                                      </p:to>
                                    </p:set>
                                    <p:animEffect transition="in" filter="wipe(right)">
                                      <p:cBhvr>
                                        <p:cTn id="27" dur="500"/>
                                        <p:tgtEl>
                                          <p:spTgt spid="10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fade">
                                      <p:cBhvr>
                                        <p:cTn id="32" dur="5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fade">
                                      <p:cBhvr>
                                        <p:cTn id="37" dur="500"/>
                                        <p:tgtEl>
                                          <p:spTgt spid="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Effect transition="in" filter="fade">
                                      <p:cBhvr>
                                        <p:cTn id="4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33" grpId="0" animBg="1"/>
      <p:bldP spid="3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498764" y="983448"/>
            <a:ext cx="2476635" cy="657727"/>
          </a:xfrm>
        </p:spPr>
        <p:txBody>
          <a:bodyPr/>
          <a:lstStyle/>
          <a:p>
            <a:pPr marL="0" algn="l" defTabSz="914400" fontAlgn="base">
              <a:spcAft>
                <a:spcPct val="0"/>
              </a:spcAft>
              <a:defRPr/>
            </a:pPr>
            <a:r>
              <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rPr>
              <a:t>参数学习</a:t>
            </a:r>
            <a:endPar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矩形 6"/>
              <p:cNvSpPr/>
              <p:nvPr/>
            </p:nvSpPr>
            <p:spPr>
              <a:xfrm>
                <a:off x="562894" y="1828113"/>
                <a:ext cx="8068488" cy="1822743"/>
              </a:xfrm>
              <a:prstGeom prst="rect">
                <a:avLst/>
              </a:prstGeom>
              <a:ln>
                <a:solidFill>
                  <a:srgbClr val="C00000"/>
                </a:solidFill>
              </a:ln>
            </p:spPr>
            <p:txBody>
              <a:bodyPr wrap="square">
                <a:spAutoFit/>
              </a:bodyPr>
              <a:lstStyle/>
              <a:p>
                <a:pPr marL="342900" indent="-342900">
                  <a:lnSpc>
                    <a:spcPct val="12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线性回归模型例子：</a:t>
                </a:r>
                <a:endParaRPr lang="en-US" altLang="zh-CN" sz="2400" dirty="0">
                  <a:latin typeface="黑体" panose="02010609060101010101" pitchFamily="49" charset="-122"/>
                  <a:ea typeface="黑体" panose="02010609060101010101" pitchFamily="49" charset="-122"/>
                </a:endParaRPr>
              </a:p>
              <a:p>
                <a:pPr indent="269875" algn="just">
                  <a:lnSpc>
                    <a:spcPct val="120000"/>
                  </a:lnSpc>
                </a:pPr>
                <a:r>
                  <a:rPr lang="zh-CN" altLang="en-US" sz="2400" dirty="0"/>
                  <a:t>下</a:t>
                </a:r>
                <a:r>
                  <a:rPr lang="zh-CN" altLang="zh-CN" sz="2400" dirty="0"/>
                  <a:t>表给出</a:t>
                </a:r>
                <a:r>
                  <a:rPr lang="zh-CN" altLang="en-US" sz="2400" dirty="0"/>
                  <a:t>某一</a:t>
                </a:r>
                <a:r>
                  <a:rPr lang="zh-CN" altLang="zh-CN" sz="2400" dirty="0"/>
                  <a:t>地区发生森林火灾的部分历史数据</a:t>
                </a:r>
                <a:r>
                  <a:rPr lang="zh-CN" altLang="en-US" sz="2400" dirty="0"/>
                  <a:t>，</a:t>
                </a:r>
                <a:r>
                  <a:rPr lang="zh-CN" altLang="zh-CN" sz="2400" dirty="0"/>
                  <a:t>列举了每次发生森林火灾时的气温温度值</a:t>
                </a:r>
                <a14:m>
                  <m:oMath xmlns:m="http://schemas.openxmlformats.org/officeDocument/2006/math">
                    <m:r>
                      <a:rPr lang="en-US" altLang="zh-CN" sz="2400" i="1">
                        <a:latin typeface="Cambria Math" panose="02040503050406030204"/>
                      </a:rPr>
                      <m:t>𝑥</m:t>
                    </m:r>
                  </m:oMath>
                </a14:m>
                <a:r>
                  <a:rPr lang="zh-CN" altLang="zh-CN" sz="2400" dirty="0"/>
                  <a:t>和受到火灾影响的森林面积</a:t>
                </a:r>
                <a14:m>
                  <m:oMath xmlns:m="http://schemas.openxmlformats.org/officeDocument/2006/math">
                    <m:r>
                      <a:rPr lang="en-US" altLang="zh-CN" sz="2400" i="1">
                        <a:latin typeface="Cambria Math" panose="02040503050406030204"/>
                      </a:rPr>
                      <m:t>𝑦</m:t>
                    </m:r>
                  </m:oMath>
                </a14:m>
                <a:r>
                  <a:rPr lang="zh-CN" altLang="zh-CN" sz="2400" dirty="0"/>
                  <a:t>。</a:t>
                </a:r>
                <a:endParaRPr lang="zh-CN" altLang="zh-CN" sz="2400" dirty="0"/>
              </a:p>
            </p:txBody>
          </p:sp>
        </mc:Choice>
        <mc:Fallback>
          <p:sp>
            <p:nvSpPr>
              <p:cNvPr id="7" name="矩形 6"/>
              <p:cNvSpPr>
                <a:spLocks noRot="1" noChangeAspect="1" noMove="1" noResize="1" noEditPoints="1" noAdjustHandles="1" noChangeArrowheads="1" noChangeShapeType="1" noTextEdit="1"/>
              </p:cNvSpPr>
              <p:nvPr/>
            </p:nvSpPr>
            <p:spPr>
              <a:xfrm>
                <a:off x="562894" y="1828113"/>
                <a:ext cx="8068488" cy="1822743"/>
              </a:xfrm>
              <a:prstGeom prst="rect">
                <a:avLst/>
              </a:prstGeom>
              <a:blipFill rotWithShape="1">
                <a:blip r:embed="rId1"/>
                <a:stretch>
                  <a:fillRect l="-66" t="-276" r="-57" b="-231"/>
                </a:stretch>
              </a:blipFill>
              <a:ln>
                <a:solidFill>
                  <a:srgbClr val="C00000"/>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562894" y="4910176"/>
                <a:ext cx="8068488" cy="1379545"/>
              </a:xfrm>
              <a:prstGeom prst="rect">
                <a:avLst/>
              </a:prstGeom>
              <a:ln>
                <a:solidFill>
                  <a:srgbClr val="C00000"/>
                </a:solidFill>
              </a:ln>
            </p:spPr>
            <p:txBody>
              <a:bodyPr wrap="square">
                <a:spAutoFit/>
              </a:bodyPr>
              <a:lstStyle/>
              <a:p>
                <a:pPr marL="342900" indent="-342900">
                  <a:lnSpc>
                    <a:spcPct val="120000"/>
                  </a:lnSpc>
                  <a:buFont typeface="Arial" panose="020B0604020202020204" pitchFamily="34" charset="0"/>
                  <a:buChar char="•"/>
                </a:pPr>
                <a:r>
                  <a:rPr lang="zh-CN" altLang="zh-CN" sz="2400" dirty="0"/>
                  <a:t>可否对温度与火灾影响的森林面积之间关系进行建模</a:t>
                </a:r>
                <a:r>
                  <a:rPr lang="zh-CN" altLang="en-US" sz="2400" dirty="0"/>
                  <a:t>？</a:t>
                </a:r>
                <a:endParaRPr lang="en-US" altLang="zh-CN" sz="2400" dirty="0"/>
              </a:p>
              <a:p>
                <a:pPr marL="342900" indent="-342900">
                  <a:lnSpc>
                    <a:spcPct val="120000"/>
                  </a:lnSpc>
                  <a:buFont typeface="Arial" panose="020B0604020202020204" pitchFamily="34" charset="0"/>
                  <a:buChar char="•"/>
                </a:pPr>
                <a:r>
                  <a:rPr lang="zh-CN" altLang="zh-CN" sz="2400" dirty="0"/>
                  <a:t>使用简单的</a:t>
                </a:r>
                <a:r>
                  <a:rPr lang="zh-CN" altLang="zh-CN" sz="2400" dirty="0">
                    <a:solidFill>
                      <a:srgbClr val="C00000"/>
                    </a:solidFill>
                  </a:rPr>
                  <a:t>线性模型</a:t>
                </a:r>
                <a:r>
                  <a:rPr lang="zh-CN" altLang="zh-CN" sz="2400" dirty="0"/>
                  <a:t>构建两者之间关系，即温度</a:t>
                </a:r>
                <a14:m>
                  <m:oMath xmlns:m="http://schemas.openxmlformats.org/officeDocument/2006/math">
                    <m:r>
                      <a:rPr lang="en-US" altLang="zh-CN" sz="2400" i="1">
                        <a:latin typeface="Cambria Math" panose="02040503050406030204"/>
                      </a:rPr>
                      <m:t>𝑥</m:t>
                    </m:r>
                  </m:oMath>
                </a14:m>
                <a:r>
                  <a:rPr lang="zh-CN" altLang="zh-CN" sz="2400" dirty="0"/>
                  <a:t>与火灾所影响的森林面积</a:t>
                </a:r>
                <a14:m>
                  <m:oMath xmlns:m="http://schemas.openxmlformats.org/officeDocument/2006/math">
                    <m:r>
                      <a:rPr lang="en-US" altLang="zh-CN" sz="2400" i="1">
                        <a:latin typeface="Cambria Math" panose="02040503050406030204"/>
                      </a:rPr>
                      <m:t>𝑦</m:t>
                    </m:r>
                  </m:oMath>
                </a14:m>
                <a:r>
                  <a:rPr lang="zh-CN" altLang="zh-CN" sz="2400" dirty="0"/>
                  <a:t>之间存在</a:t>
                </a:r>
                <a14:m>
                  <m:oMath xmlns:m="http://schemas.openxmlformats.org/officeDocument/2006/math">
                    <m:r>
                      <a:rPr lang="en-US" altLang="zh-CN" sz="2400" i="1">
                        <a:latin typeface="Cambria Math" panose="02040503050406030204"/>
                      </a:rPr>
                      <m:t>𝑦</m:t>
                    </m:r>
                    <m:r>
                      <a:rPr lang="en-US" altLang="zh-CN" sz="2400" i="1">
                        <a:latin typeface="Cambria Math" panose="02040503050406030204"/>
                      </a:rPr>
                      <m:t>=</m:t>
                    </m:r>
                    <m:r>
                      <a:rPr lang="en-US" altLang="zh-CN" sz="2400" i="1">
                        <a:latin typeface="Cambria Math" panose="02040503050406030204"/>
                      </a:rPr>
                      <m:t>𝑎𝑥</m:t>
                    </m:r>
                    <m:r>
                      <a:rPr lang="en-US" altLang="zh-CN" sz="2400" i="1">
                        <a:latin typeface="Cambria Math" panose="02040503050406030204"/>
                      </a:rPr>
                      <m:t>+</m:t>
                    </m:r>
                    <m:r>
                      <a:rPr lang="en-US" altLang="zh-CN" sz="2400" i="1">
                        <a:latin typeface="Cambria Math" panose="02040503050406030204"/>
                      </a:rPr>
                      <m:t>𝑏</m:t>
                    </m:r>
                  </m:oMath>
                </a14:m>
                <a:r>
                  <a:rPr lang="zh-CN" altLang="zh-CN" sz="2400" dirty="0"/>
                  <a:t>形式的关系。</a:t>
                </a:r>
                <a:endParaRPr lang="zh-CN" altLang="zh-CN" sz="2400" dirty="0"/>
              </a:p>
            </p:txBody>
          </p:sp>
        </mc:Choice>
        <mc:Fallback>
          <p:sp>
            <p:nvSpPr>
              <p:cNvPr id="10" name="矩形 9"/>
              <p:cNvSpPr>
                <a:spLocks noRot="1" noChangeAspect="1" noMove="1" noResize="1" noEditPoints="1" noAdjustHandles="1" noChangeArrowheads="1" noChangeShapeType="1" noTextEdit="1"/>
              </p:cNvSpPr>
              <p:nvPr/>
            </p:nvSpPr>
            <p:spPr>
              <a:xfrm>
                <a:off x="562894" y="4910176"/>
                <a:ext cx="8068488" cy="1379545"/>
              </a:xfrm>
              <a:prstGeom prst="rect">
                <a:avLst/>
              </a:prstGeom>
              <a:blipFill rotWithShape="1">
                <a:blip r:embed="rId2"/>
                <a:stretch>
                  <a:fillRect l="-66" t="-348" r="-57" b="-319"/>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562894" y="3837794"/>
              <a:ext cx="8068489" cy="885444"/>
            </p:xfrm>
            <a:graphic>
              <a:graphicData uri="http://schemas.openxmlformats.org/drawingml/2006/table">
                <a:tbl>
                  <a:tblPr firstRow="1" firstCol="1" bandRow="1">
                    <a:tableStyleId>{0E3FDE45-AF77-4B5C-9715-49D594BDF05E}</a:tableStyleId>
                  </a:tblPr>
                  <a:tblGrid>
                    <a:gridCol w="2007124"/>
                    <a:gridCol w="699655"/>
                    <a:gridCol w="650552"/>
                    <a:gridCol w="784869"/>
                    <a:gridCol w="785841"/>
                    <a:gridCol w="784869"/>
                    <a:gridCol w="784869"/>
                    <a:gridCol w="784869"/>
                    <a:gridCol w="785841"/>
                  </a:tblGrid>
                  <a:tr h="0">
                    <a:tc>
                      <a:txBody>
                        <a:bodyPr/>
                        <a:lstStyle/>
                        <a:p>
                          <a:pPr algn="ctr">
                            <a:lnSpc>
                              <a:spcPct val="150000"/>
                            </a:lnSpc>
                            <a:spcAft>
                              <a:spcPts val="0"/>
                            </a:spcAft>
                          </a:pPr>
                          <a:r>
                            <a:rPr lang="zh-CN" sz="2200" b="0" kern="0" dirty="0">
                              <a:solidFill>
                                <a:schemeClr val="tx1"/>
                              </a:solidFill>
                              <a:effectLst/>
                            </a:rPr>
                            <a:t>气温温度</a:t>
                          </a:r>
                          <a14:m>
                            <m:oMath xmlns:m="http://schemas.openxmlformats.org/officeDocument/2006/math">
                              <m:r>
                                <a:rPr lang="en-US" sz="2200" b="0" kern="0">
                                  <a:solidFill>
                                    <a:schemeClr val="tx1"/>
                                  </a:solidFill>
                                  <a:effectLst/>
                                  <a:latin typeface="Cambria Math" panose="02040503050406030204" pitchFamily="18" charset="0"/>
                                </a:rPr>
                                <m:t>𝑥</m:t>
                              </m:r>
                            </m:oMath>
                          </a14:m>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5.1</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8.2</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11.5</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13.9</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15.1</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16.2</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19.6</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23.3</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r>
                  <a:tr h="0">
                    <a:tc>
                      <a:txBody>
                        <a:bodyPr/>
                        <a:lstStyle/>
                        <a:p>
                          <a:pPr algn="ctr">
                            <a:lnSpc>
                              <a:spcPct val="150000"/>
                            </a:lnSpc>
                            <a:spcAft>
                              <a:spcPts val="0"/>
                            </a:spcAft>
                          </a:pPr>
                          <a:r>
                            <a:rPr lang="zh-CN" sz="2200" b="0" kern="0" dirty="0">
                              <a:solidFill>
                                <a:schemeClr val="tx1"/>
                              </a:solidFill>
                              <a:effectLst/>
                            </a:rPr>
                            <a:t>火灾影响面积</a:t>
                          </a:r>
                          <a14:m>
                            <m:oMath xmlns:m="http://schemas.openxmlformats.org/officeDocument/2006/math">
                              <m:r>
                                <a:rPr lang="en-US" sz="2200" b="0" kern="0">
                                  <a:solidFill>
                                    <a:schemeClr val="tx1"/>
                                  </a:solidFill>
                                  <a:effectLst/>
                                  <a:latin typeface="Cambria Math" panose="02040503050406030204" pitchFamily="18" charset="0"/>
                                </a:rPr>
                                <m:t>𝑦</m:t>
                              </m:r>
                            </m:oMath>
                          </a14:m>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2.14</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4.62</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8.24</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11.24</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13.99</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16.33</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19.23</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28.74</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r>
                </a:tbl>
              </a:graphicData>
            </a:graphic>
          </p:graphicFrame>
        </mc:Choice>
        <mc:Fallback xmlns="">
          <p:graphicFrame>
            <p:nvGraphicFramePr>
              <p:cNvPr id="5" name="表格 4"/>
              <p:cNvGraphicFramePr>
                <a:graphicFrameLocks noGrp="1"/>
              </p:cNvGraphicFramePr>
              <p:nvPr/>
            </p:nvGraphicFramePr>
            <p:xfrm>
              <a:off x="562894" y="3837794"/>
              <a:ext cx="8068489" cy="885444"/>
            </p:xfrm>
            <a:graphic>
              <a:graphicData uri="http://schemas.openxmlformats.org/drawingml/2006/table">
                <a:tbl>
                  <a:tblPr firstRow="1" firstCol="1" bandRow="1">
                    <a:tableStyleId>{0E3FDE45-AF77-4B5C-9715-49D594BDF05E}</a:tableStyleId>
                  </a:tblPr>
                  <a:tblGrid>
                    <a:gridCol w="2007124"/>
                    <a:gridCol w="699655"/>
                    <a:gridCol w="650552"/>
                    <a:gridCol w="784869"/>
                    <a:gridCol w="785841"/>
                    <a:gridCol w="784869"/>
                    <a:gridCol w="784869"/>
                    <a:gridCol w="784869"/>
                    <a:gridCol w="785841"/>
                  </a:tblGrid>
                  <a:tr h="502920">
                    <a:tc>
                      <a:txBody>
                        <a:bodyPr/>
                        <a:lstStyle/>
                        <a:p>
                          <a:endParaRPr lang="zh-CN"/>
                        </a:p>
                      </a:txBody>
                      <a:tcPr marL="68580" marR="68580" marT="0" marB="0" anchor="ctr">
                        <a:blipFill>
                          <a:blip r:embed="rId3"/>
                        </a:blipFill>
                      </a:tcPr>
                    </a:tc>
                    <a:tc>
                      <a:txBody>
                        <a:bodyPr/>
                        <a:lstStyle/>
                        <a:p>
                          <a:pPr algn="ctr">
                            <a:lnSpc>
                              <a:spcPct val="150000"/>
                            </a:lnSpc>
                            <a:spcAft>
                              <a:spcPts val="0"/>
                            </a:spcAft>
                          </a:pPr>
                          <a:r>
                            <a:rPr lang="en-US" sz="2200" b="0" kern="0">
                              <a:solidFill>
                                <a:schemeClr val="tx1"/>
                              </a:solidFill>
                              <a:effectLst/>
                            </a:rPr>
                            <a:t>5.1</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8.2</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11.5</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13.9</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15.1</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16.2</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19.6</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a:solidFill>
                                <a:schemeClr val="tx1"/>
                              </a:solidFill>
                              <a:effectLst/>
                            </a:rPr>
                            <a:t>23.3</a:t>
                          </a:r>
                          <a:endParaRPr lang="zh-CN" sz="2200" b="0" kern="100">
                            <a:solidFill>
                              <a:schemeClr val="tx1"/>
                            </a:solidFill>
                            <a:effectLst/>
                            <a:latin typeface="+mn-lt"/>
                            <a:ea typeface="宋体" panose="02010600030101010101" pitchFamily="2" charset="-122"/>
                            <a:cs typeface="Times New Roman" panose="02020603050405020304"/>
                          </a:endParaRPr>
                        </a:p>
                      </a:txBody>
                      <a:tcPr marL="68580" marR="68580" marT="0" marB="0" anchor="ctr"/>
                    </a:tc>
                  </a:tr>
                  <a:tr h="502920">
                    <a:tc>
                      <a:txBody>
                        <a:bodyPr/>
                        <a:lstStyle/>
                        <a:p>
                          <a:endParaRPr lang="zh-CN"/>
                        </a:p>
                      </a:txBody>
                      <a:tcPr marL="68580" marR="68580" marT="0" marB="0" anchor="ctr">
                        <a:blipFill>
                          <a:blip r:embed="rId3"/>
                        </a:blipFill>
                      </a:tcPr>
                    </a:tc>
                    <a:tc>
                      <a:txBody>
                        <a:bodyPr/>
                        <a:lstStyle/>
                        <a:p>
                          <a:pPr algn="ctr">
                            <a:lnSpc>
                              <a:spcPct val="150000"/>
                            </a:lnSpc>
                            <a:spcAft>
                              <a:spcPts val="0"/>
                            </a:spcAft>
                          </a:pPr>
                          <a:r>
                            <a:rPr lang="en-US" sz="2200" b="0" kern="0" dirty="0">
                              <a:solidFill>
                                <a:schemeClr val="tx1"/>
                              </a:solidFill>
                              <a:effectLst/>
                            </a:rPr>
                            <a:t>2.14</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4.62</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8.24</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11.24</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13.99</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16.33</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19.23</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c>
                      <a:txBody>
                        <a:bodyPr/>
                        <a:lstStyle/>
                        <a:p>
                          <a:pPr algn="ctr">
                            <a:lnSpc>
                              <a:spcPct val="150000"/>
                            </a:lnSpc>
                            <a:spcAft>
                              <a:spcPts val="0"/>
                            </a:spcAft>
                          </a:pPr>
                          <a:r>
                            <a:rPr lang="en-US" sz="2200" b="0" kern="0" dirty="0">
                              <a:solidFill>
                                <a:schemeClr val="tx1"/>
                              </a:solidFill>
                              <a:effectLst/>
                            </a:rPr>
                            <a:t>28.74</a:t>
                          </a:r>
                          <a:endParaRPr lang="zh-CN" sz="2200" b="0" kern="100" dirty="0">
                            <a:solidFill>
                              <a:schemeClr val="tx1"/>
                            </a:solidFill>
                            <a:effectLst/>
                            <a:latin typeface="+mn-lt"/>
                            <a:ea typeface="宋体" panose="02010600030101010101" pitchFamily="2" charset="-122"/>
                            <a:cs typeface="Times New Roman" panose="02020603050405020304"/>
                          </a:endParaRPr>
                        </a:p>
                      </a:txBody>
                      <a:tcPr marL="68580" marR="68580" marT="0" marB="0" anchor="ctr"/>
                    </a:tc>
                  </a:tr>
                </a:tbl>
              </a:graphicData>
            </a:graphic>
          </p:graphicFrame>
        </mc:Fallback>
      </mc:AlternateContent>
      <p:sp>
        <p:nvSpPr>
          <p:cNvPr id="8"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线性回归</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1000"/>
                                        <p:tgtEl>
                                          <p:spTgt spid="10">
                                            <p:txEl>
                                              <p:pRg st="0" end="0"/>
                                            </p:txEl>
                                          </p:spTgt>
                                        </p:tgtEl>
                                      </p:cBhvr>
                                    </p:animEffect>
                                    <p:anim calcmode="lin" valueType="num">
                                      <p:cBhvr>
                                        <p:cTn id="2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1000"/>
                                        <p:tgtEl>
                                          <p:spTgt spid="10">
                                            <p:txEl>
                                              <p:pRg st="1" end="1"/>
                                            </p:txEl>
                                          </p:spTgt>
                                        </p:tgtEl>
                                      </p:cBhvr>
                                    </p:animEffect>
                                    <p:anim calcmode="lin" valueType="num">
                                      <p:cBhvr>
                                        <p:cTn id="36"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7689" y="4723275"/>
            <a:ext cx="3843814" cy="1151277"/>
          </a:xfrm>
          <a:prstGeom prst="rect">
            <a:avLst/>
          </a:prstGeom>
        </p:spPr>
        <p:txBody>
          <a:bodyPr wrap="square">
            <a:spAutoFit/>
          </a:bodyPr>
          <a:lstStyle/>
          <a:p>
            <a:pPr algn="ctr">
              <a:lnSpc>
                <a:spcPct val="120000"/>
              </a:lnSpc>
            </a:pPr>
            <a:r>
              <a:rPr lang="zh-CN" altLang="zh-CN" sz="2000" dirty="0"/>
              <a:t>温度取值和受火灾影响森林</a:t>
            </a:r>
            <a:r>
              <a:rPr lang="zh-CN" altLang="en-US" sz="2000" dirty="0"/>
              <a:t>面积之间的</a:t>
            </a:r>
            <a:r>
              <a:rPr lang="zh-CN" altLang="en-US" sz="2000" dirty="0">
                <a:latin typeface="黑体" panose="02010609060101010101" pitchFamily="49" charset="-122"/>
                <a:ea typeface="黑体" panose="02010609060101010101" pitchFamily="49" charset="-122"/>
              </a:rPr>
              <a:t>一元线性回归模型</a:t>
            </a:r>
            <a:endParaRPr lang="en-US" altLang="zh-CN" sz="2000" dirty="0">
              <a:latin typeface="黑体" panose="02010609060101010101" pitchFamily="49" charset="-122"/>
              <a:ea typeface="黑体" panose="02010609060101010101" pitchFamily="49" charset="-122"/>
            </a:endParaRPr>
          </a:p>
          <a:p>
            <a:pPr algn="ctr">
              <a:lnSpc>
                <a:spcPct val="120000"/>
              </a:lnSpc>
            </a:pPr>
            <a:r>
              <a:rPr lang="zh-CN" altLang="en-US" sz="2000" dirty="0">
                <a:latin typeface="黑体" panose="02010609060101010101" pitchFamily="49" charset="-122"/>
                <a:ea typeface="黑体" panose="02010609060101010101" pitchFamily="49" charset="-122"/>
              </a:rPr>
              <a:t>（实线为最佳回归模型）</a:t>
            </a:r>
            <a:endParaRPr lang="zh-CN" altLang="en-US" sz="20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4" name="矩形 3"/>
              <p:cNvSpPr/>
              <p:nvPr/>
            </p:nvSpPr>
            <p:spPr>
              <a:xfrm>
                <a:off x="5080014" y="1312311"/>
                <a:ext cx="3283527" cy="461665"/>
              </a:xfrm>
              <a:prstGeom prst="rect">
                <a:avLst/>
              </a:prstGeom>
              <a:solidFill>
                <a:srgbClr val="FFE1E1"/>
              </a:solidFill>
            </p:spPr>
            <p:txBody>
              <a:bodyPr wrap="square">
                <a:spAutoFit/>
              </a:bodyPr>
              <a:lstStyle/>
              <a:p>
                <a:r>
                  <a:rPr lang="zh-CN" altLang="en-US" sz="2400" dirty="0">
                    <a:latin typeface="黑体" panose="02010609060101010101" pitchFamily="49" charset="-122"/>
                    <a:ea typeface="黑体" panose="02010609060101010101" pitchFamily="49" charset="-122"/>
                  </a:rPr>
                  <a:t>回归模型：</a:t>
                </a:r>
                <a14:m>
                  <m:oMath xmlns:m="http://schemas.openxmlformats.org/officeDocument/2006/math">
                    <m:r>
                      <a:rPr lang="en-US" altLang="zh-CN" sz="2400" i="1">
                        <a:latin typeface="Cambria Math" panose="02040503050406030204"/>
                      </a:rPr>
                      <m:t>𝑦</m:t>
                    </m:r>
                    <m:r>
                      <a:rPr lang="en-US" altLang="zh-CN" sz="2400" i="1">
                        <a:latin typeface="Cambria Math" panose="02040503050406030204"/>
                      </a:rPr>
                      <m:t>=</m:t>
                    </m:r>
                    <m:r>
                      <a:rPr lang="en-US" altLang="zh-CN" sz="2400" i="1">
                        <a:latin typeface="Cambria Math" panose="02040503050406030204"/>
                      </a:rPr>
                      <m:t>𝑎𝑥</m:t>
                    </m:r>
                    <m:r>
                      <a:rPr lang="en-US" altLang="zh-CN" sz="2400" i="1">
                        <a:latin typeface="Cambria Math" panose="02040503050406030204"/>
                      </a:rPr>
                      <m:t>+</m:t>
                    </m:r>
                    <m:r>
                      <a:rPr lang="en-US" altLang="zh-CN" sz="2400" i="1">
                        <a:latin typeface="Cambria Math" panose="02040503050406030204"/>
                      </a:rPr>
                      <m:t>𝑏</m:t>
                    </m:r>
                  </m:oMath>
                </a14:m>
                <a:endParaRPr lang="zh-CN" altLang="en-US" sz="2400" dirty="0">
                  <a:latin typeface="黑体" panose="02010609060101010101" pitchFamily="49" charset="-122"/>
                  <a:ea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5080014" y="1312311"/>
                <a:ext cx="3283527" cy="461665"/>
              </a:xfrm>
              <a:prstGeom prst="rect">
                <a:avLst/>
              </a:prstGeom>
              <a:blipFill rotWithShape="1">
                <a:blip r:embed="rId2"/>
                <a:stretch>
                  <a:fillRect t="-87" r="18" b="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4798321" y="2030669"/>
                <a:ext cx="3846915" cy="4079643"/>
              </a:xfrm>
              <a:prstGeom prst="rect">
                <a:avLst/>
              </a:prstGeom>
              <a:ln>
                <a:solidFill>
                  <a:srgbClr val="C00000"/>
                </a:solidFill>
              </a:ln>
            </p:spPr>
            <p:txBody>
              <a:bodyPr wrap="square">
                <a:spAutoFit/>
              </a:bodyPr>
              <a:lstStyle/>
              <a:p>
                <a:pPr marL="342900" indent="-342900" algn="just">
                  <a:lnSpc>
                    <a:spcPct val="130000"/>
                  </a:lnSpc>
                  <a:buFont typeface="Arial" panose="020B0604020202020204" pitchFamily="34" charset="0"/>
                  <a:buChar char="•"/>
                </a:pPr>
                <a:r>
                  <a:rPr lang="zh-CN" altLang="zh-CN" sz="2400" dirty="0">
                    <a:solidFill>
                      <a:srgbClr val="FF0000"/>
                    </a:solidFill>
                    <a:ea typeface="黑体" panose="02010609060101010101" pitchFamily="49" charset="-122"/>
                  </a:rPr>
                  <a:t>最佳回归</a:t>
                </a:r>
                <a:r>
                  <a:rPr lang="zh-CN" altLang="en-US" sz="2400" dirty="0">
                    <a:solidFill>
                      <a:srgbClr val="FF0000"/>
                    </a:solidFill>
                    <a:ea typeface="黑体" panose="02010609060101010101" pitchFamily="49" charset="-122"/>
                  </a:rPr>
                  <a:t>模型</a:t>
                </a:r>
                <a:r>
                  <a:rPr lang="zh-CN" altLang="en-US" sz="2400" dirty="0">
                    <a:ea typeface="黑体" panose="02010609060101010101" pitchFamily="49" charset="-122"/>
                  </a:rPr>
                  <a:t>要使得这</a:t>
                </a:r>
                <a:r>
                  <a:rPr lang="en-US" altLang="zh-CN" sz="2400" dirty="0">
                    <a:ea typeface="黑体" panose="02010609060101010101" pitchFamily="49" charset="-122"/>
                  </a:rPr>
                  <a:t>8</a:t>
                </a:r>
                <a:r>
                  <a:rPr lang="zh-CN" altLang="zh-CN" sz="2400" dirty="0">
                    <a:ea typeface="黑体" panose="02010609060101010101" pitchFamily="49" charset="-122"/>
                  </a:rPr>
                  <a:t>组</a:t>
                </a:r>
                <a14:m>
                  <m:oMath xmlns:m="http://schemas.openxmlformats.org/officeDocument/2006/math">
                    <m:r>
                      <a:rPr lang="en-US" altLang="zh-CN" sz="2400">
                        <a:latin typeface="Cambria Math" panose="02040503050406030204"/>
                      </a:rPr>
                      <m:t>(</m:t>
                    </m:r>
                    <m:r>
                      <a:rPr lang="en-US" altLang="zh-CN" sz="2400" i="1">
                        <a:latin typeface="Cambria Math" panose="02040503050406030204"/>
                      </a:rPr>
                      <m:t>𝑥</m:t>
                    </m:r>
                    <m:r>
                      <a:rPr lang="en-US" altLang="zh-CN" sz="2400" i="1">
                        <a:latin typeface="Cambria Math" panose="02040503050406030204"/>
                      </a:rPr>
                      <m:t>,</m:t>
                    </m:r>
                    <m:r>
                      <a:rPr lang="en-US" altLang="zh-CN" sz="2400" i="1">
                        <a:latin typeface="Cambria Math" panose="02040503050406030204"/>
                      </a:rPr>
                      <m:t>𝑦</m:t>
                    </m:r>
                    <m:r>
                      <a:rPr lang="en-US" altLang="zh-CN" sz="2400" i="1">
                        <a:latin typeface="Cambria Math" panose="02040503050406030204"/>
                      </a:rPr>
                      <m:t>)</m:t>
                    </m:r>
                  </m:oMath>
                </a14:m>
                <a:r>
                  <a:rPr lang="zh-CN" altLang="zh-CN" sz="2400" dirty="0">
                    <a:ea typeface="黑体" panose="02010609060101010101" pitchFamily="49" charset="-122"/>
                  </a:rPr>
                  <a:t>数据的</a:t>
                </a:r>
                <a:r>
                  <a:rPr lang="zh-CN" altLang="zh-CN" sz="2400" dirty="0">
                    <a:solidFill>
                      <a:srgbClr val="FF0000"/>
                    </a:solidFill>
                    <a:ea typeface="黑体" panose="02010609060101010101" pitchFamily="49" charset="-122"/>
                  </a:rPr>
                  <a:t>残差平方和的</a:t>
                </a:r>
                <a:r>
                  <a:rPr lang="zh-CN" altLang="en-US" sz="2400" dirty="0">
                    <a:solidFill>
                      <a:srgbClr val="FF0000"/>
                    </a:solidFill>
                    <a:ea typeface="黑体" panose="02010609060101010101" pitchFamily="49" charset="-122"/>
                  </a:rPr>
                  <a:t>平</a:t>
                </a:r>
                <a:r>
                  <a:rPr lang="zh-CN" altLang="zh-CN" sz="2400" dirty="0">
                    <a:solidFill>
                      <a:srgbClr val="FF0000"/>
                    </a:solidFill>
                    <a:ea typeface="黑体" panose="02010609060101010101" pitchFamily="49" charset="-122"/>
                  </a:rPr>
                  <a:t>均值</a:t>
                </a:r>
                <a14:m>
                  <m:oMath xmlns:m="http://schemas.openxmlformats.org/officeDocument/2006/math">
                    <m:f>
                      <m:fPr>
                        <m:ctrlPr>
                          <a:rPr lang="zh-CN" altLang="zh-CN" sz="2400" i="1">
                            <a:latin typeface="Cambria Math" panose="02040503050406030204" pitchFamily="18" charset="0"/>
                          </a:rPr>
                        </m:ctrlPr>
                      </m:fPr>
                      <m:num>
                        <m:r>
                          <a:rPr lang="en-US" altLang="zh-CN" sz="2400" i="1">
                            <a:latin typeface="Cambria Math" panose="02040503050406030204"/>
                          </a:rPr>
                          <m:t>1</m:t>
                        </m:r>
                      </m:num>
                      <m:den>
                        <m:r>
                          <a:rPr lang="en-US" altLang="zh-CN" sz="2400" i="1">
                            <a:latin typeface="Cambria Math" panose="02040503050406030204"/>
                          </a:rPr>
                          <m:t>𝑁</m:t>
                        </m:r>
                      </m:den>
                    </m:f>
                    <m:nary>
                      <m:naryPr>
                        <m:chr m:val="∑"/>
                        <m:limLoc m:val="undOvr"/>
                        <m:subHide m:val="on"/>
                        <m:supHide m:val="on"/>
                        <m:ctrlPr>
                          <a:rPr lang="zh-CN" altLang="zh-CN" sz="2400" i="1">
                            <a:latin typeface="Cambria Math" panose="02040503050406030204" pitchFamily="18" charset="0"/>
                          </a:rPr>
                        </m:ctrlPr>
                      </m:naryPr>
                      <m:sub/>
                      <m:sup/>
                      <m:e>
                        <m:sSup>
                          <m:sSupPr>
                            <m:ctrlPr>
                              <a:rPr lang="zh-CN" altLang="zh-CN" sz="2400" i="1">
                                <a:latin typeface="Cambria Math" panose="02040503050406030204" pitchFamily="18" charset="0"/>
                              </a:rPr>
                            </m:ctrlPr>
                          </m:sSupPr>
                          <m:e>
                            <m:r>
                              <a:rPr lang="en-US" altLang="zh-CN" sz="2400">
                                <a:latin typeface="Cambria Math" panose="02040503050406030204"/>
                              </a:rPr>
                              <m:t>(</m:t>
                            </m:r>
                            <m:r>
                              <a:rPr lang="en-US" altLang="zh-CN" sz="2400" i="1">
                                <a:latin typeface="Cambria Math" panose="02040503050406030204"/>
                              </a:rPr>
                              <m:t>𝑦</m:t>
                            </m:r>
                            <m:r>
                              <a:rPr lang="en-US" altLang="zh-CN" sz="2400" i="1">
                                <a:latin typeface="Cambria Math" panose="02040503050406030204"/>
                              </a:rPr>
                              <m:t>−</m:t>
                            </m:r>
                            <m:acc>
                              <m:accPr>
                                <m:chr m:val="̃"/>
                                <m:ctrlPr>
                                  <a:rPr lang="zh-CN" altLang="zh-CN" sz="2400" i="1">
                                    <a:latin typeface="Cambria Math" panose="02040503050406030204" pitchFamily="18" charset="0"/>
                                  </a:rPr>
                                </m:ctrlPr>
                              </m:accPr>
                              <m:e>
                                <m:r>
                                  <a:rPr lang="en-US" altLang="zh-CN" sz="2400" i="1">
                                    <a:latin typeface="Cambria Math" panose="02040503050406030204"/>
                                  </a:rPr>
                                  <m:t>𝑦</m:t>
                                </m:r>
                              </m:e>
                            </m:acc>
                            <m:r>
                              <a:rPr lang="en-US" altLang="zh-CN" sz="2400">
                                <a:latin typeface="Cambria Math" panose="02040503050406030204"/>
                              </a:rPr>
                              <m:t>)</m:t>
                            </m:r>
                          </m:e>
                          <m:sup>
                            <m:r>
                              <a:rPr lang="en-US" altLang="zh-CN" sz="2400" i="1">
                                <a:latin typeface="Cambria Math" panose="02040503050406030204"/>
                              </a:rPr>
                              <m:t>2</m:t>
                            </m:r>
                          </m:sup>
                        </m:sSup>
                      </m:e>
                    </m:nary>
                  </m:oMath>
                </a14:m>
                <a:r>
                  <a:rPr lang="zh-CN" altLang="zh-CN" sz="2400" dirty="0">
                    <a:ea typeface="黑体" panose="02010609060101010101" pitchFamily="49" charset="-122"/>
                  </a:rPr>
                  <a:t>最小。</a:t>
                </a:r>
                <a:endParaRPr lang="en-US" altLang="zh-CN" sz="2400" dirty="0">
                  <a:ea typeface="黑体" panose="02010609060101010101" pitchFamily="49" charset="-122"/>
                </a:endParaRPr>
              </a:p>
              <a:p>
                <a:pPr marL="342900" indent="-342900" algn="just">
                  <a:lnSpc>
                    <a:spcPct val="130000"/>
                  </a:lnSpc>
                  <a:buFont typeface="Arial" panose="020B0604020202020204" pitchFamily="34" charset="0"/>
                  <a:buChar char="•"/>
                </a:pPr>
                <a:r>
                  <a:rPr lang="zh-CN" altLang="zh-CN" sz="2400" dirty="0">
                    <a:ea typeface="黑体" panose="02010609060101010101" pitchFamily="49" charset="-122"/>
                  </a:rPr>
                  <a:t>残差平均值最小只与参数</a:t>
                </a:r>
                <a14:m>
                  <m:oMath xmlns:m="http://schemas.openxmlformats.org/officeDocument/2006/math">
                    <m:r>
                      <a:rPr lang="en-US" altLang="zh-CN" sz="2400" i="1">
                        <a:latin typeface="Cambria Math" panose="02040503050406030204"/>
                      </a:rPr>
                      <m:t>𝑎</m:t>
                    </m:r>
                  </m:oMath>
                </a14:m>
                <a:r>
                  <a:rPr lang="zh-CN" altLang="zh-CN" sz="2400" dirty="0">
                    <a:ea typeface="黑体" panose="02010609060101010101" pitchFamily="49" charset="-122"/>
                  </a:rPr>
                  <a:t>和</a:t>
                </a:r>
                <a14:m>
                  <m:oMath xmlns:m="http://schemas.openxmlformats.org/officeDocument/2006/math">
                    <m:r>
                      <a:rPr lang="en-US" altLang="zh-CN" sz="2400" i="1">
                        <a:latin typeface="Cambria Math" panose="02040503050406030204"/>
                      </a:rPr>
                      <m:t>𝑏</m:t>
                    </m:r>
                  </m:oMath>
                </a14:m>
                <a:r>
                  <a:rPr lang="zh-CN" altLang="zh-CN" sz="2400" dirty="0">
                    <a:ea typeface="黑体" panose="02010609060101010101" pitchFamily="49" charset="-122"/>
                  </a:rPr>
                  <a:t>有关，最优解即是使得残差最小所对应的</a:t>
                </a:r>
                <a14:m>
                  <m:oMath xmlns:m="http://schemas.openxmlformats.org/officeDocument/2006/math">
                    <m:r>
                      <a:rPr lang="en-US" altLang="zh-CN" sz="2400" i="1">
                        <a:latin typeface="Cambria Math" panose="02040503050406030204"/>
                      </a:rPr>
                      <m:t>𝑎</m:t>
                    </m:r>
                  </m:oMath>
                </a14:m>
                <a:r>
                  <a:rPr lang="zh-CN" altLang="zh-CN" sz="2400" dirty="0">
                    <a:ea typeface="黑体" panose="02010609060101010101" pitchFamily="49" charset="-122"/>
                  </a:rPr>
                  <a:t>和</a:t>
                </a:r>
                <a14:m>
                  <m:oMath xmlns:m="http://schemas.openxmlformats.org/officeDocument/2006/math">
                    <m:r>
                      <a:rPr lang="en-US" altLang="zh-CN" sz="2400" i="1">
                        <a:latin typeface="Cambria Math" panose="02040503050406030204"/>
                      </a:rPr>
                      <m:t>𝑏</m:t>
                    </m:r>
                  </m:oMath>
                </a14:m>
                <a:r>
                  <a:rPr lang="zh-CN" altLang="zh-CN" sz="2400" dirty="0">
                    <a:ea typeface="黑体" panose="02010609060101010101" pitchFamily="49" charset="-122"/>
                  </a:rPr>
                  <a:t>的值。</a:t>
                </a:r>
                <a:endParaRPr lang="zh-CN" altLang="zh-CN" sz="2400" dirty="0">
                  <a:ea typeface="黑体" panose="02010609060101010101" pitchFamily="49" charset="-122"/>
                </a:endParaRPr>
              </a:p>
            </p:txBody>
          </p:sp>
        </mc:Choice>
        <mc:Fallback>
          <p:sp>
            <p:nvSpPr>
              <p:cNvPr id="12" name="矩形 11"/>
              <p:cNvSpPr>
                <a:spLocks noRot="1" noChangeAspect="1" noMove="1" noResize="1" noEditPoints="1" noAdjustHandles="1" noChangeArrowheads="1" noChangeShapeType="1" noTextEdit="1"/>
              </p:cNvSpPr>
              <p:nvPr/>
            </p:nvSpPr>
            <p:spPr>
              <a:xfrm>
                <a:off x="4798321" y="2030669"/>
                <a:ext cx="3846915" cy="4079643"/>
              </a:xfrm>
              <a:prstGeom prst="rect">
                <a:avLst/>
              </a:prstGeom>
              <a:blipFill rotWithShape="1">
                <a:blip r:embed="rId3"/>
                <a:stretch>
                  <a:fillRect l="-139" t="-123" r="-123" b="-116"/>
                </a:stretch>
              </a:blipFill>
              <a:ln>
                <a:solidFill>
                  <a:srgbClr val="C00000"/>
                </a:solidFill>
              </a:ln>
            </p:spPr>
            <p:txBody>
              <a:bodyPr/>
              <a:lstStyle/>
              <a:p>
                <a:r>
                  <a:rPr lang="zh-CN" altLang="en-US">
                    <a:noFill/>
                  </a:rPr>
                  <a:t> </a:t>
                </a:r>
              </a:p>
            </p:txBody>
          </p:sp>
        </mc:Fallback>
      </mc:AlternateContent>
      <p:graphicFrame>
        <p:nvGraphicFramePr>
          <p:cNvPr id="14" name="图表 13"/>
          <p:cNvGraphicFramePr/>
          <p:nvPr/>
        </p:nvGraphicFramePr>
        <p:xfrm>
          <a:off x="498764" y="1729609"/>
          <a:ext cx="4073236" cy="2814681"/>
        </p:xfrm>
        <a:graphic>
          <a:graphicData uri="http://schemas.openxmlformats.org/drawingml/2006/chart">
            <c:chart xmlns:c="http://schemas.openxmlformats.org/drawingml/2006/chart" xmlns:r="http://schemas.openxmlformats.org/officeDocument/2006/relationships" r:id="rId1"/>
          </a:graphicData>
        </a:graphic>
      </p:graphicFrame>
      <p:sp>
        <p:nvSpPr>
          <p:cNvPr id="10" name="标题 1"/>
          <p:cNvSpPr>
            <a:spLocks noGrp="1"/>
          </p:cNvSpPr>
          <p:nvPr>
            <p:ph type="title"/>
          </p:nvPr>
        </p:nvSpPr>
        <p:spPr>
          <a:xfrm>
            <a:off x="498764" y="983448"/>
            <a:ext cx="2476635" cy="657727"/>
          </a:xfrm>
        </p:spPr>
        <p:txBody>
          <a:bodyPr/>
          <a:lstStyle/>
          <a:p>
            <a:pPr marL="0" algn="l" defTabSz="914400" fontAlgn="base">
              <a:spcAft>
                <a:spcPct val="0"/>
              </a:spcAft>
              <a:defRPr/>
            </a:pPr>
            <a:r>
              <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rPr>
              <a:t>参数学习</a:t>
            </a:r>
            <a:endPar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1"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线性回归</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circle(out)">
                                      <p:cBhvr>
                                        <p:cTn id="7" dur="1000"/>
                                        <p:tgtEl>
                                          <p:spTgt spid="14"/>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750"/>
                                        <p:tgtEl>
                                          <p:spTgt spid="12">
                                            <p:txEl>
                                              <p:pRg st="0" end="0"/>
                                            </p:txEl>
                                          </p:spTgt>
                                        </p:tgtEl>
                                      </p:cBhvr>
                                    </p:animEffect>
                                    <p:anim calcmode="lin" valueType="num">
                                      <p:cBhvr>
                                        <p:cTn id="26"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7" dur="75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2" grpId="0" animBg="1"/>
      <p:bldGraphic spid="14"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矩形 12"/>
              <p:cNvSpPr/>
              <p:nvPr/>
            </p:nvSpPr>
            <p:spPr>
              <a:xfrm>
                <a:off x="2414944" y="1129968"/>
                <a:ext cx="6133305" cy="461665"/>
              </a:xfrm>
              <a:prstGeom prst="rect">
                <a:avLst/>
              </a:prstGeom>
              <a:solidFill>
                <a:srgbClr val="FFE1E1"/>
              </a:solidFill>
            </p:spPr>
            <p:txBody>
              <a:bodyPr wrap="square">
                <a:spAutoFit/>
              </a:bodyPr>
              <a:lstStyle/>
              <a:p>
                <a:pPr algn="ctr"/>
                <a:r>
                  <a:rPr lang="zh-CN" altLang="en-US" sz="2400" dirty="0">
                    <a:solidFill>
                      <a:srgbClr val="C00000"/>
                    </a:solidFill>
                    <a:latin typeface="黑体" panose="02010609060101010101" pitchFamily="49" charset="-122"/>
                    <a:ea typeface="黑体" panose="02010609060101010101" pitchFamily="49" charset="-122"/>
                  </a:rPr>
                  <a:t>回归模型参数求取：</a:t>
                </a:r>
                <a14:m>
                  <m:oMath xmlns:m="http://schemas.openxmlformats.org/officeDocument/2006/math">
                    <m:sSub>
                      <m:sSubPr>
                        <m:ctrlPr>
                          <a:rPr lang="en-US" altLang="zh-CN" sz="240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a:rPr>
                          <m:t>𝑦</m:t>
                        </m:r>
                      </m:e>
                      <m:sub>
                        <m:r>
                          <a:rPr lang="en-US" altLang="zh-CN" sz="2400" b="0" i="1" smtClean="0">
                            <a:solidFill>
                              <a:srgbClr val="C00000"/>
                            </a:solidFill>
                            <a:latin typeface="Cambria Math" panose="02040503050406030204"/>
                          </a:rPr>
                          <m:t>𝑖</m:t>
                        </m:r>
                      </m:sub>
                    </m:sSub>
                    <m:r>
                      <a:rPr lang="en-US" altLang="zh-CN" sz="2400" i="1">
                        <a:solidFill>
                          <a:srgbClr val="C00000"/>
                        </a:solidFill>
                        <a:latin typeface="Cambria Math" panose="02040503050406030204"/>
                      </a:rPr>
                      <m:t>=</m:t>
                    </m:r>
                    <m:r>
                      <a:rPr lang="en-US" altLang="zh-CN" sz="2400" i="1">
                        <a:solidFill>
                          <a:srgbClr val="C00000"/>
                        </a:solidFill>
                        <a:latin typeface="Cambria Math" panose="02040503050406030204"/>
                      </a:rPr>
                      <m:t>𝑎</m:t>
                    </m:r>
                    <m:sSub>
                      <m:sSubPr>
                        <m:ctrlPr>
                          <a:rPr lang="en-US" altLang="zh-CN" sz="240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a:rPr>
                          <m:t>𝑥</m:t>
                        </m:r>
                      </m:e>
                      <m:sub>
                        <m:r>
                          <a:rPr lang="en-US" altLang="zh-CN" sz="2400" b="0" i="1" smtClean="0">
                            <a:solidFill>
                              <a:srgbClr val="C00000"/>
                            </a:solidFill>
                            <a:latin typeface="Cambria Math" panose="02040503050406030204"/>
                          </a:rPr>
                          <m:t>𝑖</m:t>
                        </m:r>
                      </m:sub>
                    </m:sSub>
                    <m:r>
                      <a:rPr lang="en-US" altLang="zh-CN" sz="2400" i="1">
                        <a:solidFill>
                          <a:srgbClr val="C00000"/>
                        </a:solidFill>
                        <a:latin typeface="Cambria Math" panose="02040503050406030204"/>
                      </a:rPr>
                      <m:t>+</m:t>
                    </m:r>
                    <m:r>
                      <a:rPr lang="en-US" altLang="zh-CN" sz="2400" i="1">
                        <a:solidFill>
                          <a:srgbClr val="C00000"/>
                        </a:solidFill>
                        <a:latin typeface="Cambria Math" panose="02040503050406030204"/>
                      </a:rPr>
                      <m:t>𝑏</m:t>
                    </m:r>
                    <m:r>
                      <a:rPr lang="en-US" altLang="zh-CN" sz="2400" b="0" i="1" smtClean="0">
                        <a:solidFill>
                          <a:srgbClr val="C00000"/>
                        </a:solidFill>
                        <a:latin typeface="Cambria Math" panose="02040503050406030204"/>
                      </a:rPr>
                      <m:t> (</m:t>
                    </m:r>
                    <m:r>
                      <a:rPr lang="en-US" altLang="zh-CN" sz="2400" b="0" i="1" smtClean="0">
                        <a:solidFill>
                          <a:srgbClr val="C00000"/>
                        </a:solidFill>
                        <a:latin typeface="Cambria Math" panose="02040503050406030204"/>
                      </a:rPr>
                      <m:t>1</m:t>
                    </m:r>
                    <m:r>
                      <a:rPr lang="en-US" altLang="zh-CN" sz="2400" b="0" i="1" smtClean="0">
                        <a:solidFill>
                          <a:srgbClr val="C00000"/>
                        </a:solidFill>
                        <a:latin typeface="Cambria Math" panose="02040503050406030204"/>
                        <a:ea typeface="Cambria Math" panose="02040503050406030204"/>
                      </a:rPr>
                      <m:t>≤</m:t>
                    </m:r>
                    <m:r>
                      <a:rPr lang="en-US" altLang="zh-CN" sz="2400" b="0" i="1" smtClean="0">
                        <a:solidFill>
                          <a:srgbClr val="C00000"/>
                        </a:solidFill>
                        <a:latin typeface="Cambria Math" panose="02040503050406030204"/>
                        <a:ea typeface="Cambria Math" panose="02040503050406030204"/>
                      </a:rPr>
                      <m:t>𝑖</m:t>
                    </m:r>
                    <m:r>
                      <a:rPr lang="en-US" altLang="zh-CN" sz="2400" b="0" i="1" smtClean="0">
                        <a:solidFill>
                          <a:srgbClr val="C00000"/>
                        </a:solidFill>
                        <a:latin typeface="Cambria Math" panose="02040503050406030204"/>
                        <a:ea typeface="Cambria Math" panose="02040503050406030204"/>
                      </a:rPr>
                      <m:t>≤</m:t>
                    </m:r>
                    <m:r>
                      <a:rPr lang="en-US" altLang="zh-CN" sz="2400" b="0" i="1" smtClean="0">
                        <a:solidFill>
                          <a:srgbClr val="C00000"/>
                        </a:solidFill>
                        <a:latin typeface="Cambria Math" panose="02040503050406030204"/>
                        <a:ea typeface="Cambria Math" panose="02040503050406030204"/>
                      </a:rPr>
                      <m:t>𝑛</m:t>
                    </m:r>
                    <m:r>
                      <a:rPr lang="en-US" altLang="zh-CN" sz="2400" b="0" i="1" smtClean="0">
                        <a:solidFill>
                          <a:srgbClr val="C00000"/>
                        </a:solidFill>
                        <a:latin typeface="Cambria Math" panose="02040503050406030204"/>
                        <a:ea typeface="Cambria Math" panose="02040503050406030204"/>
                      </a:rPr>
                      <m:t>)</m:t>
                    </m:r>
                  </m:oMath>
                </a14:m>
                <a:endParaRPr lang="zh-CN" altLang="en-US" sz="2400" dirty="0">
                  <a:solidFill>
                    <a:srgbClr val="C00000"/>
                  </a:solidFill>
                  <a:latin typeface="黑体" panose="02010609060101010101" pitchFamily="49" charset="-122"/>
                  <a:ea typeface="黑体" panose="02010609060101010101" pitchFamily="49" charset="-122"/>
                </a:endParaRPr>
              </a:p>
            </p:txBody>
          </p:sp>
        </mc:Choice>
        <mc:Fallback>
          <p:sp>
            <p:nvSpPr>
              <p:cNvPr id="13" name="矩形 12"/>
              <p:cNvSpPr>
                <a:spLocks noRot="1" noChangeAspect="1" noMove="1" noResize="1" noEditPoints="1" noAdjustHandles="1" noChangeArrowheads="1" noChangeShapeType="1" noTextEdit="1"/>
              </p:cNvSpPr>
              <p:nvPr/>
            </p:nvSpPr>
            <p:spPr>
              <a:xfrm>
                <a:off x="2414944" y="1129968"/>
                <a:ext cx="6133305" cy="461665"/>
              </a:xfrm>
              <a:prstGeom prst="rect">
                <a:avLst/>
              </a:prstGeom>
              <a:blipFill rotWithShape="1">
                <a:blip r:embed="rId1"/>
                <a:stretch>
                  <a:fillRect l="-1" t="-66" r="8" b="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96770" y="2352121"/>
                <a:ext cx="8110812" cy="1683859"/>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记当前参数下第</a:t>
                </a:r>
                <a14:m>
                  <m:oMath xmlns:m="http://schemas.openxmlformats.org/officeDocument/2006/math">
                    <m:r>
                      <a:rPr lang="en-US" altLang="zh-CN" sz="2400" b="0" i="1" smtClean="0">
                        <a:latin typeface="Cambria Math" panose="02040503050406030204"/>
                        <a:ea typeface="黑体" panose="02010609060101010101" pitchFamily="49" charset="-122"/>
                      </a:rPr>
                      <m:t>𝑖</m:t>
                    </m:r>
                  </m:oMath>
                </a14:m>
                <a:r>
                  <a:rPr lang="zh-CN" altLang="en-US" sz="2400" dirty="0">
                    <a:latin typeface="黑体" panose="02010609060101010101" pitchFamily="49" charset="-122"/>
                    <a:ea typeface="黑体" panose="02010609060101010101" pitchFamily="49" charset="-122"/>
                  </a:rPr>
                  <a:t>个训练样本</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a:rPr>
                          <m:t>𝑥</m:t>
                        </m:r>
                      </m:e>
                      <m:sub>
                        <m:r>
                          <a:rPr lang="en-US" altLang="zh-CN" sz="2400" i="1">
                            <a:latin typeface="Cambria Math" panose="02040503050406030204"/>
                          </a:rPr>
                          <m:t>𝑖</m:t>
                        </m:r>
                      </m:sub>
                    </m:sSub>
                  </m:oMath>
                </a14:m>
                <a:r>
                  <a:rPr lang="zh-CN" altLang="en-US" sz="2400" dirty="0">
                    <a:latin typeface="黑体" panose="02010609060101010101" pitchFamily="49" charset="-122"/>
                    <a:ea typeface="黑体" panose="02010609060101010101" pitchFamily="49" charset="-122"/>
                  </a:rPr>
                  <a:t>的预测值为</a:t>
                </a:r>
                <a14:m>
                  <m:oMath xmlns:m="http://schemas.openxmlformats.org/officeDocument/2006/math">
                    <m:sSub>
                      <m:sSubPr>
                        <m:ctrlPr>
                          <a:rPr lang="en-US" altLang="zh-CN" sz="2400" i="1">
                            <a:latin typeface="Cambria Math" panose="02040503050406030204" pitchFamily="18" charset="0"/>
                          </a:rPr>
                        </m:ctrlPr>
                      </m:sSubPr>
                      <m:e>
                        <m:acc>
                          <m:accPr>
                            <m:ctrlPr>
                              <a:rPr lang="en-US" altLang="zh-CN" sz="2400" i="1" smtClean="0">
                                <a:latin typeface="Cambria Math" panose="02040503050406030204" pitchFamily="18" charset="0"/>
                              </a:rPr>
                            </m:ctrlPr>
                          </m:accPr>
                          <m:e>
                            <m:r>
                              <a:rPr lang="en-US" altLang="zh-CN" sz="2400" b="0" i="1" smtClean="0">
                                <a:latin typeface="Cambria Math" panose="02040503050406030204"/>
                              </a:rPr>
                              <m:t>𝑦</m:t>
                            </m:r>
                          </m:e>
                        </m:acc>
                      </m:e>
                      <m:sub>
                        <m:r>
                          <a:rPr lang="en-US" altLang="zh-CN" sz="2400" i="1">
                            <a:latin typeface="Cambria Math" panose="02040503050406030204"/>
                          </a:rPr>
                          <m:t>𝑖</m:t>
                        </m:r>
                      </m:sub>
                    </m:sSub>
                  </m:oMath>
                </a14:m>
                <a:endParaRPr lang="en-US" altLang="zh-CN" sz="2400"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a:rPr>
                          <m:t>𝑥</m:t>
                        </m:r>
                      </m:e>
                      <m:sub>
                        <m:r>
                          <a:rPr lang="en-US" altLang="zh-CN" sz="2400" i="1">
                            <a:latin typeface="Cambria Math" panose="02040503050406030204"/>
                          </a:rPr>
                          <m:t>𝑖</m:t>
                        </m:r>
                      </m:sub>
                    </m:sSub>
                  </m:oMath>
                </a14:m>
                <a:r>
                  <a:rPr lang="zh-CN" altLang="en-US" sz="2400" dirty="0">
                    <a:latin typeface="黑体" panose="02010609060101010101" pitchFamily="49" charset="-122"/>
                    <a:ea typeface="黑体" panose="02010609060101010101" pitchFamily="49" charset="-122"/>
                  </a:rPr>
                  <a:t>的标注值（实际值）</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a:rPr>
                          <m:t>𝑦</m:t>
                        </m:r>
                      </m:e>
                      <m:sub>
                        <m:r>
                          <a:rPr lang="en-US" altLang="zh-CN" sz="2400" i="1">
                            <a:latin typeface="Cambria Math" panose="02040503050406030204"/>
                          </a:rPr>
                          <m:t>𝑖</m:t>
                        </m:r>
                      </m:sub>
                    </m:sSub>
                  </m:oMath>
                </a14:m>
                <a:r>
                  <a:rPr lang="zh-CN" altLang="en-US" sz="2400" dirty="0">
                    <a:latin typeface="黑体" panose="02010609060101010101" pitchFamily="49" charset="-122"/>
                    <a:ea typeface="黑体" panose="02010609060101010101" pitchFamily="49" charset="-122"/>
                  </a:rPr>
                  <a:t>与预测值</a:t>
                </a:r>
                <a14:m>
                  <m:oMath xmlns:m="http://schemas.openxmlformats.org/officeDocument/2006/math">
                    <m:sSub>
                      <m:sSubPr>
                        <m:ctrlPr>
                          <a:rPr lang="en-US" altLang="zh-CN" sz="2400" i="1">
                            <a:latin typeface="Cambria Math" panose="02040503050406030204" pitchFamily="18" charset="0"/>
                          </a:rPr>
                        </m:ctrlPr>
                      </m:sSubPr>
                      <m:e>
                        <m:acc>
                          <m:accPr>
                            <m:ctrlPr>
                              <a:rPr lang="en-US" altLang="zh-CN" sz="2400" i="1">
                                <a:latin typeface="Cambria Math" panose="02040503050406030204" pitchFamily="18" charset="0"/>
                              </a:rPr>
                            </m:ctrlPr>
                          </m:accPr>
                          <m:e>
                            <m:r>
                              <a:rPr lang="en-US" altLang="zh-CN" sz="2400" i="1">
                                <a:latin typeface="Cambria Math" panose="02040503050406030204"/>
                              </a:rPr>
                              <m:t>𝑦</m:t>
                            </m:r>
                          </m:e>
                        </m:acc>
                      </m:e>
                      <m:sub>
                        <m:r>
                          <a:rPr lang="en-US" altLang="zh-CN" sz="2400" i="1">
                            <a:latin typeface="Cambria Math" panose="02040503050406030204"/>
                          </a:rPr>
                          <m:t>𝑖</m:t>
                        </m:r>
                      </m:sub>
                    </m:sSub>
                  </m:oMath>
                </a14:m>
                <a:r>
                  <a:rPr lang="zh-CN" altLang="en-US" sz="2400" dirty="0">
                    <a:latin typeface="黑体" panose="02010609060101010101" pitchFamily="49" charset="-122"/>
                    <a:ea typeface="黑体" panose="02010609060101010101" pitchFamily="49" charset="-122"/>
                  </a:rPr>
                  <a:t>之差记为</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a:rPr>
                          <m:t>(</m:t>
                        </m:r>
                        <m:sSub>
                          <m:sSubPr>
                            <m:ctrlPr>
                              <a:rPr lang="en-US" altLang="zh-CN" sz="2400" i="1">
                                <a:latin typeface="Cambria Math" panose="02040503050406030204" pitchFamily="18" charset="0"/>
                              </a:rPr>
                            </m:ctrlPr>
                          </m:sSubPr>
                          <m:e>
                            <m:r>
                              <a:rPr lang="en-US" altLang="zh-CN" sz="2400" i="1">
                                <a:latin typeface="Cambria Math" panose="02040503050406030204"/>
                              </a:rPr>
                              <m:t>𝑦</m:t>
                            </m:r>
                          </m:e>
                          <m:sub>
                            <m:r>
                              <a:rPr lang="en-US" altLang="zh-CN" sz="2400" i="1">
                                <a:latin typeface="Cambria Math" panose="02040503050406030204"/>
                              </a:rPr>
                              <m:t>𝑖</m:t>
                            </m:r>
                          </m:sub>
                        </m:sSub>
                        <m:r>
                          <a:rPr lang="en-US" altLang="zh-CN" sz="2400" b="0" i="1" smtClean="0">
                            <a:latin typeface="Cambria Math" panose="02040503050406030204"/>
                          </a:rPr>
                          <m:t>−</m:t>
                        </m:r>
                        <m:sSub>
                          <m:sSubPr>
                            <m:ctrlPr>
                              <a:rPr lang="en-US" altLang="zh-CN" sz="2400" i="1">
                                <a:latin typeface="Cambria Math" panose="02040503050406030204" pitchFamily="18" charset="0"/>
                              </a:rPr>
                            </m:ctrlPr>
                          </m:sSubPr>
                          <m:e>
                            <m:acc>
                              <m:accPr>
                                <m:ctrlPr>
                                  <a:rPr lang="en-US" altLang="zh-CN" sz="2400" i="1">
                                    <a:latin typeface="Cambria Math" panose="02040503050406030204" pitchFamily="18" charset="0"/>
                                  </a:rPr>
                                </m:ctrlPr>
                              </m:accPr>
                              <m:e>
                                <m:r>
                                  <a:rPr lang="en-US" altLang="zh-CN" sz="2400" i="1">
                                    <a:latin typeface="Cambria Math" panose="02040503050406030204"/>
                                  </a:rPr>
                                  <m:t>𝑦</m:t>
                                </m:r>
                              </m:e>
                            </m:acc>
                          </m:e>
                          <m:sub>
                            <m:r>
                              <a:rPr lang="en-US" altLang="zh-CN" sz="2400" i="1">
                                <a:latin typeface="Cambria Math" panose="02040503050406030204"/>
                              </a:rPr>
                              <m:t>𝑖</m:t>
                            </m:r>
                          </m:sub>
                        </m:sSub>
                        <m:r>
                          <a:rPr lang="en-US" altLang="zh-CN" sz="2400" b="0" i="1" smtClean="0">
                            <a:latin typeface="Cambria Math" panose="02040503050406030204"/>
                          </a:rPr>
                          <m:t>)</m:t>
                        </m:r>
                      </m:e>
                      <m:sup>
                        <m:r>
                          <a:rPr lang="en-US" altLang="zh-CN" sz="2400" b="0" i="1" smtClean="0">
                            <a:latin typeface="Cambria Math" panose="02040503050406030204"/>
                          </a:rPr>
                          <m:t>2</m:t>
                        </m:r>
                      </m:sup>
                    </m:sSup>
                  </m:oMath>
                </a14:m>
                <a:endParaRPr lang="en-US" altLang="zh-CN" sz="2400"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训练集中</a:t>
                </a:r>
                <a14:m>
                  <m:oMath xmlns:m="http://schemas.openxmlformats.org/officeDocument/2006/math">
                    <m:r>
                      <a:rPr lang="en-US" altLang="zh-CN" sz="2400" i="1">
                        <a:latin typeface="Cambria Math" panose="02040503050406030204"/>
                        <a:ea typeface="Cambria Math" panose="02040503050406030204"/>
                      </a:rPr>
                      <m:t>𝑛</m:t>
                    </m:r>
                  </m:oMath>
                </a14:m>
                <a:r>
                  <a:rPr lang="zh-CN" altLang="en-US" sz="2400" dirty="0">
                    <a:latin typeface="黑体" panose="02010609060101010101" pitchFamily="49" charset="-122"/>
                    <a:ea typeface="黑体" panose="02010609060101010101" pitchFamily="49" charset="-122"/>
                  </a:rPr>
                  <a:t>个样本误差总和</a:t>
                </a:r>
                <a14:m>
                  <m:oMath xmlns:m="http://schemas.openxmlformats.org/officeDocument/2006/math">
                    <m:r>
                      <a:rPr lang="en-US" altLang="zh-CN" sz="2200" b="0" i="1" dirty="0" smtClean="0">
                        <a:latin typeface="Cambria Math" panose="02040503050406030204"/>
                        <a:ea typeface="黑体" panose="02010609060101010101" pitchFamily="49" charset="-122"/>
                      </a:rPr>
                      <m:t>𝐿</m:t>
                    </m:r>
                    <m:r>
                      <a:rPr lang="en-US" altLang="zh-CN" sz="2200" b="0" i="1" dirty="0" smtClean="0">
                        <a:latin typeface="Cambria Math" panose="02040503050406030204"/>
                        <a:ea typeface="黑体" panose="02010609060101010101" pitchFamily="49" charset="-122"/>
                      </a:rPr>
                      <m:t>(</m:t>
                    </m:r>
                    <m:r>
                      <a:rPr lang="en-US" altLang="zh-CN" sz="2200" b="0" i="1" dirty="0" smtClean="0">
                        <a:latin typeface="Cambria Math" panose="02040503050406030204"/>
                        <a:ea typeface="黑体" panose="02010609060101010101" pitchFamily="49" charset="-122"/>
                      </a:rPr>
                      <m:t>𝑎</m:t>
                    </m:r>
                    <m:r>
                      <a:rPr lang="en-US" altLang="zh-CN" sz="2200" b="0" i="1" dirty="0" smtClean="0">
                        <a:latin typeface="Cambria Math" panose="02040503050406030204"/>
                        <a:ea typeface="黑体" panose="02010609060101010101" pitchFamily="49" charset="-122"/>
                      </a:rPr>
                      <m:t>,</m:t>
                    </m:r>
                    <m:r>
                      <a:rPr lang="en-US" altLang="zh-CN" sz="2200" b="0" i="1" dirty="0" smtClean="0">
                        <a:latin typeface="Cambria Math" panose="02040503050406030204"/>
                        <a:ea typeface="黑体" panose="02010609060101010101" pitchFamily="49" charset="-122"/>
                      </a:rPr>
                      <m:t>𝑏</m:t>
                    </m:r>
                    <m:r>
                      <a:rPr lang="en-US" altLang="zh-CN" sz="2200" b="0" i="1" dirty="0" smtClean="0">
                        <a:latin typeface="Cambria Math" panose="02040503050406030204"/>
                        <a:ea typeface="黑体" panose="02010609060101010101" pitchFamily="49" charset="-122"/>
                      </a:rPr>
                      <m:t>)=</m:t>
                    </m:r>
                    <m:nary>
                      <m:naryPr>
                        <m:chr m:val="∑"/>
                        <m:ctrlPr>
                          <a:rPr lang="en-US" altLang="zh-CN" sz="2200" i="1" smtClean="0">
                            <a:latin typeface="Cambria Math" panose="02040503050406030204" pitchFamily="18" charset="0"/>
                            <a:ea typeface="黑体" panose="02010609060101010101" pitchFamily="49" charset="-122"/>
                          </a:rPr>
                        </m:ctrlPr>
                      </m:naryPr>
                      <m:sub>
                        <m:r>
                          <m:rPr>
                            <m:brk m:alnAt="23"/>
                          </m:rPr>
                          <a:rPr lang="en-US" altLang="zh-CN" sz="2200" b="0" i="1" smtClean="0">
                            <a:latin typeface="Cambria Math" panose="02040503050406030204"/>
                            <a:ea typeface="黑体" panose="02010609060101010101" pitchFamily="49" charset="-122"/>
                          </a:rPr>
                          <m:t>𝑖</m:t>
                        </m:r>
                        <m:r>
                          <a:rPr lang="en-US" altLang="zh-CN" sz="2200" b="0" i="1" smtClean="0">
                            <a:latin typeface="Cambria Math" panose="02040503050406030204"/>
                            <a:ea typeface="黑体" panose="02010609060101010101" pitchFamily="49" charset="-122"/>
                          </a:rPr>
                          <m:t>=</m:t>
                        </m:r>
                        <m:r>
                          <a:rPr lang="en-US" altLang="zh-CN" sz="2200" b="0" i="1" smtClean="0">
                            <a:latin typeface="Cambria Math" panose="02040503050406030204"/>
                            <a:ea typeface="黑体" panose="02010609060101010101" pitchFamily="49" charset="-122"/>
                          </a:rPr>
                          <m:t>1</m:t>
                        </m:r>
                      </m:sub>
                      <m:sup>
                        <m:r>
                          <a:rPr lang="en-US" altLang="zh-CN" sz="2200" b="0" i="1" smtClean="0">
                            <a:latin typeface="Cambria Math" panose="02040503050406030204"/>
                            <a:ea typeface="黑体" panose="02010609060101010101" pitchFamily="49" charset="-122"/>
                          </a:rPr>
                          <m:t>𝑛</m:t>
                        </m:r>
                      </m:sup>
                      <m:e>
                        <m:sSup>
                          <m:sSupPr>
                            <m:ctrlPr>
                              <a:rPr lang="en-US" altLang="zh-CN" sz="2200" i="1" smtClean="0">
                                <a:latin typeface="Cambria Math" panose="02040503050406030204" pitchFamily="18" charset="0"/>
                                <a:ea typeface="黑体" panose="02010609060101010101" pitchFamily="49" charset="-122"/>
                              </a:rPr>
                            </m:ctrlPr>
                          </m:sSupPr>
                          <m:e>
                            <m:r>
                              <a:rPr lang="en-US" altLang="zh-CN" sz="2200" b="0" i="1" smtClean="0">
                                <a:latin typeface="Cambria Math" panose="02040503050406030204"/>
                                <a:ea typeface="黑体" panose="02010609060101010101" pitchFamily="49" charset="-122"/>
                              </a:rPr>
                              <m:t>(</m:t>
                            </m:r>
                            <m:sSub>
                              <m:sSubPr>
                                <m:ctrlPr>
                                  <a:rPr lang="en-US" altLang="zh-CN" sz="2200" b="0" i="1" smtClean="0">
                                    <a:latin typeface="Cambria Math" panose="02040503050406030204" pitchFamily="18" charset="0"/>
                                    <a:ea typeface="黑体" panose="02010609060101010101" pitchFamily="49" charset="-122"/>
                                  </a:rPr>
                                </m:ctrlPr>
                              </m:sSubPr>
                              <m:e>
                                <m:r>
                                  <a:rPr lang="en-US" altLang="zh-CN" sz="2200" b="0" i="1" smtClean="0">
                                    <a:latin typeface="Cambria Math" panose="02040503050406030204"/>
                                    <a:ea typeface="黑体" panose="02010609060101010101" pitchFamily="49" charset="-122"/>
                                  </a:rPr>
                                  <m:t>𝑦</m:t>
                                </m:r>
                              </m:e>
                              <m:sub>
                                <m:r>
                                  <a:rPr lang="en-US" altLang="zh-CN" sz="2200" b="0" i="1" smtClean="0">
                                    <a:latin typeface="Cambria Math" panose="02040503050406030204"/>
                                    <a:ea typeface="黑体" panose="02010609060101010101" pitchFamily="49" charset="-122"/>
                                  </a:rPr>
                                  <m:t>𝑖</m:t>
                                </m:r>
                              </m:sub>
                            </m:sSub>
                            <m:r>
                              <a:rPr lang="en-US" altLang="zh-CN" sz="2200" b="0" i="1" smtClean="0">
                                <a:latin typeface="Cambria Math" panose="02040503050406030204"/>
                                <a:ea typeface="黑体" panose="02010609060101010101" pitchFamily="49" charset="-122"/>
                              </a:rPr>
                              <m:t>−</m:t>
                            </m:r>
                            <m:r>
                              <a:rPr lang="en-US" altLang="zh-CN" sz="2200" b="0" i="1" smtClean="0">
                                <a:latin typeface="Cambria Math" panose="02040503050406030204"/>
                                <a:ea typeface="黑体" panose="02010609060101010101" pitchFamily="49" charset="-122"/>
                              </a:rPr>
                              <m:t>𝑎</m:t>
                            </m:r>
                            <m:r>
                              <a:rPr lang="en-US" altLang="zh-CN" sz="2200" b="0" i="1" smtClean="0">
                                <a:latin typeface="Cambria Math" panose="02040503050406030204"/>
                                <a:ea typeface="Cambria Math" panose="02040503050406030204"/>
                              </a:rPr>
                              <m:t>×</m:t>
                            </m:r>
                            <m:sSub>
                              <m:sSubPr>
                                <m:ctrlPr>
                                  <a:rPr lang="en-US" altLang="zh-CN" sz="2200" b="0" i="1" smtClean="0">
                                    <a:latin typeface="Cambria Math" panose="02040503050406030204" pitchFamily="18" charset="0"/>
                                    <a:ea typeface="黑体" panose="02010609060101010101" pitchFamily="49" charset="-122"/>
                                  </a:rPr>
                                </m:ctrlPr>
                              </m:sSubPr>
                              <m:e>
                                <m:r>
                                  <a:rPr lang="en-US" altLang="zh-CN" sz="2200" b="0" i="1" smtClean="0">
                                    <a:latin typeface="Cambria Math" panose="02040503050406030204"/>
                                    <a:ea typeface="黑体" panose="02010609060101010101" pitchFamily="49" charset="-122"/>
                                  </a:rPr>
                                  <m:t>𝑥</m:t>
                                </m:r>
                              </m:e>
                              <m:sub>
                                <m:r>
                                  <a:rPr lang="en-US" altLang="zh-CN" sz="2200" b="0" i="1" smtClean="0">
                                    <a:latin typeface="Cambria Math" panose="02040503050406030204"/>
                                    <a:ea typeface="黑体" panose="02010609060101010101" pitchFamily="49" charset="-122"/>
                                  </a:rPr>
                                  <m:t>𝑖</m:t>
                                </m:r>
                              </m:sub>
                            </m:sSub>
                            <m:r>
                              <a:rPr lang="en-US" altLang="zh-CN" sz="2200" b="0" i="1" smtClean="0">
                                <a:latin typeface="Cambria Math" panose="02040503050406030204"/>
                                <a:ea typeface="黑体" panose="02010609060101010101" pitchFamily="49" charset="-122"/>
                              </a:rPr>
                              <m:t>−</m:t>
                            </m:r>
                            <m:r>
                              <a:rPr lang="en-US" altLang="zh-CN" sz="2200" b="0" i="1" smtClean="0">
                                <a:latin typeface="Cambria Math" panose="02040503050406030204"/>
                                <a:ea typeface="黑体" panose="02010609060101010101" pitchFamily="49" charset="-122"/>
                              </a:rPr>
                              <m:t>𝑏</m:t>
                            </m:r>
                            <m:r>
                              <a:rPr lang="en-US" altLang="zh-CN" sz="2200" b="0" i="1" smtClean="0">
                                <a:latin typeface="Cambria Math" panose="02040503050406030204"/>
                                <a:ea typeface="黑体" panose="02010609060101010101" pitchFamily="49" charset="-122"/>
                              </a:rPr>
                              <m:t> )</m:t>
                            </m:r>
                          </m:e>
                          <m:sup>
                            <m:r>
                              <a:rPr lang="en-US" altLang="zh-CN" sz="2200" b="0" i="1" smtClean="0">
                                <a:latin typeface="Cambria Math" panose="02040503050406030204"/>
                                <a:ea typeface="黑体" panose="02010609060101010101" pitchFamily="49" charset="-122"/>
                              </a:rPr>
                              <m:t>2</m:t>
                            </m:r>
                          </m:sup>
                        </m:sSup>
                      </m:e>
                    </m:nary>
                  </m:oMath>
                </a14:m>
                <a:endParaRPr lang="en-US" altLang="zh-CN" sz="2200" dirty="0">
                  <a:latin typeface="黑体" panose="02010609060101010101" pitchFamily="49" charset="-122"/>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596770" y="2352121"/>
                <a:ext cx="8110812" cy="1683859"/>
              </a:xfrm>
              <a:prstGeom prst="rect">
                <a:avLst/>
              </a:prstGeom>
              <a:blipFill rotWithShape="1">
                <a:blip r:embed="rId2"/>
                <a:stretch>
                  <a:fillRect l="-6" t="-5" r="6" b="-50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596770" y="4164945"/>
                <a:ext cx="7778303" cy="1958293"/>
              </a:xfrm>
              <a:prstGeom prst="rect">
                <a:avLst/>
              </a:prstGeom>
              <a:ln>
                <a:solidFill>
                  <a:srgbClr val="C00000"/>
                </a:solidFill>
              </a:ln>
            </p:spPr>
            <p:txBody>
              <a:bodyPr wrap="square">
                <a:spAutoFit/>
              </a:bodyPr>
              <a:lstStyle/>
              <a:p>
                <a:pPr marL="342900" indent="-342900" algn="just">
                  <a:lnSpc>
                    <a:spcPct val="13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目标：寻找一组</a:t>
                </a:r>
                <a14:m>
                  <m:oMath xmlns:m="http://schemas.openxmlformats.org/officeDocument/2006/math">
                    <m:r>
                      <a:rPr lang="en-US" altLang="zh-CN" sz="2400" i="1">
                        <a:latin typeface="Cambria Math" panose="02040503050406030204"/>
                      </a:rPr>
                      <m:t>𝑎</m:t>
                    </m:r>
                  </m:oMath>
                </a14:m>
                <a:r>
                  <a:rPr lang="zh-CN" altLang="en-US" sz="2400" dirty="0">
                    <a:latin typeface="黑体" panose="02010609060101010101" pitchFamily="49" charset="-122"/>
                    <a:ea typeface="黑体" panose="02010609060101010101" pitchFamily="49" charset="-122"/>
                  </a:rPr>
                  <a:t>和</a:t>
                </a:r>
                <a14:m>
                  <m:oMath xmlns:m="http://schemas.openxmlformats.org/officeDocument/2006/math">
                    <m:r>
                      <a:rPr lang="en-US" altLang="zh-CN" sz="2400" i="1">
                        <a:latin typeface="Cambria Math" panose="02040503050406030204"/>
                      </a:rPr>
                      <m:t>𝑏</m:t>
                    </m:r>
                  </m:oMath>
                </a14:m>
                <a:r>
                  <a:rPr lang="zh-CN" altLang="en-US" sz="2400" dirty="0">
                    <a:latin typeface="黑体" panose="02010609060101010101" pitchFamily="49" charset="-122"/>
                    <a:ea typeface="黑体" panose="02010609060101010101" pitchFamily="49" charset="-122"/>
                  </a:rPr>
                  <a:t>，使得</a:t>
                </a:r>
                <a:r>
                  <a:rPr lang="zh-CN" altLang="en-US" sz="2400" dirty="0">
                    <a:solidFill>
                      <a:srgbClr val="FF0000"/>
                    </a:solidFill>
                    <a:latin typeface="黑体" panose="02010609060101010101" pitchFamily="49" charset="-122"/>
                    <a:ea typeface="黑体" panose="02010609060101010101" pitchFamily="49" charset="-122"/>
                  </a:rPr>
                  <a:t>误差总和</a:t>
                </a:r>
                <a14:m>
                  <m:oMath xmlns:m="http://schemas.openxmlformats.org/officeDocument/2006/math">
                    <m:r>
                      <a:rPr lang="en-US" altLang="zh-CN" sz="2400" i="1" dirty="0">
                        <a:solidFill>
                          <a:srgbClr val="FF0000"/>
                        </a:solidFill>
                        <a:latin typeface="Cambria Math" panose="02040503050406030204"/>
                        <a:ea typeface="黑体" panose="02010609060101010101" pitchFamily="49" charset="-122"/>
                      </a:rPr>
                      <m:t>𝐿</m:t>
                    </m:r>
                    <m:r>
                      <a:rPr lang="en-US" altLang="zh-CN" sz="2400" i="1" dirty="0">
                        <a:solidFill>
                          <a:srgbClr val="FF0000"/>
                        </a:solidFill>
                        <a:latin typeface="Cambria Math" panose="02040503050406030204"/>
                        <a:ea typeface="黑体" panose="02010609060101010101" pitchFamily="49" charset="-122"/>
                      </a:rPr>
                      <m:t>(</m:t>
                    </m:r>
                    <m:r>
                      <a:rPr lang="en-US" altLang="zh-CN" sz="2400" i="1" dirty="0">
                        <a:solidFill>
                          <a:srgbClr val="FF0000"/>
                        </a:solidFill>
                        <a:latin typeface="Cambria Math" panose="02040503050406030204"/>
                        <a:ea typeface="黑体" panose="02010609060101010101" pitchFamily="49" charset="-122"/>
                      </a:rPr>
                      <m:t>𝑎</m:t>
                    </m:r>
                    <m:r>
                      <a:rPr lang="en-US" altLang="zh-CN" sz="2400" i="1" dirty="0">
                        <a:solidFill>
                          <a:srgbClr val="FF0000"/>
                        </a:solidFill>
                        <a:latin typeface="Cambria Math" panose="02040503050406030204"/>
                        <a:ea typeface="黑体" panose="02010609060101010101" pitchFamily="49" charset="-122"/>
                      </a:rPr>
                      <m:t>,</m:t>
                    </m:r>
                    <m:r>
                      <a:rPr lang="en-US" altLang="zh-CN" sz="2400" i="1" dirty="0">
                        <a:solidFill>
                          <a:srgbClr val="FF0000"/>
                        </a:solidFill>
                        <a:latin typeface="Cambria Math" panose="02040503050406030204"/>
                        <a:ea typeface="黑体" panose="02010609060101010101" pitchFamily="49" charset="-122"/>
                      </a:rPr>
                      <m:t>𝑏</m:t>
                    </m:r>
                    <m:r>
                      <a:rPr lang="en-US" altLang="zh-CN" sz="2400" i="1" dirty="0">
                        <a:solidFill>
                          <a:srgbClr val="FF0000"/>
                        </a:solidFill>
                        <a:latin typeface="Cambria Math" panose="02040503050406030204"/>
                        <a:ea typeface="黑体" panose="02010609060101010101" pitchFamily="49" charset="-122"/>
                      </a:rPr>
                      <m:t>)</m:t>
                    </m:r>
                  </m:oMath>
                </a14:m>
                <a:r>
                  <a:rPr lang="zh-CN" altLang="en-US" sz="2400" dirty="0">
                    <a:solidFill>
                      <a:srgbClr val="FF0000"/>
                    </a:solidFill>
                    <a:latin typeface="黑体" panose="02010609060101010101" pitchFamily="49" charset="-122"/>
                    <a:ea typeface="黑体" panose="02010609060101010101" pitchFamily="49" charset="-122"/>
                  </a:rPr>
                  <a:t>值最小</a:t>
                </a:r>
                <a:r>
                  <a:rPr lang="zh-CN" altLang="en-US" sz="2400" dirty="0">
                    <a:latin typeface="黑体" panose="02010609060101010101" pitchFamily="49" charset="-122"/>
                    <a:ea typeface="黑体" panose="02010609060101010101" pitchFamily="49" charset="-122"/>
                  </a:rPr>
                  <a:t>。在线性回归中，利用最小二乘法解决该问题。</a:t>
                </a:r>
                <a:endParaRPr lang="en-US" altLang="zh-CN" sz="2400" dirty="0">
                  <a:latin typeface="黑体" panose="02010609060101010101" pitchFamily="49" charset="-122"/>
                  <a:ea typeface="黑体" panose="02010609060101010101" pitchFamily="49" charset="-122"/>
                </a:endParaRPr>
              </a:p>
              <a:p>
                <a:pPr marL="342900" indent="-342900" algn="just">
                  <a:lnSpc>
                    <a:spcPct val="13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要使函数具有最小值，可对</a:t>
                </a:r>
                <a14:m>
                  <m:oMath xmlns:m="http://schemas.openxmlformats.org/officeDocument/2006/math">
                    <m:r>
                      <a:rPr lang="en-US" altLang="zh-CN" sz="2400" i="1" dirty="0">
                        <a:latin typeface="Cambria Math" panose="02040503050406030204"/>
                        <a:ea typeface="黑体" panose="02010609060101010101" pitchFamily="49" charset="-122"/>
                      </a:rPr>
                      <m:t>𝐿</m:t>
                    </m:r>
                    <m:r>
                      <a:rPr lang="en-US" altLang="zh-CN" sz="2400" i="1" dirty="0">
                        <a:latin typeface="Cambria Math" panose="02040503050406030204"/>
                        <a:ea typeface="黑体" panose="02010609060101010101" pitchFamily="49" charset="-122"/>
                      </a:rPr>
                      <m:t>(</m:t>
                    </m:r>
                    <m:r>
                      <a:rPr lang="en-US" altLang="zh-CN" sz="2400" i="1" dirty="0">
                        <a:latin typeface="Cambria Math" panose="02040503050406030204"/>
                        <a:ea typeface="黑体" panose="02010609060101010101" pitchFamily="49" charset="-122"/>
                      </a:rPr>
                      <m:t>𝑎</m:t>
                    </m:r>
                    <m:r>
                      <a:rPr lang="en-US" altLang="zh-CN" sz="2400" i="1" dirty="0">
                        <a:latin typeface="Cambria Math" panose="02040503050406030204"/>
                        <a:ea typeface="黑体" panose="02010609060101010101" pitchFamily="49" charset="-122"/>
                      </a:rPr>
                      <m:t>,</m:t>
                    </m:r>
                    <m:r>
                      <a:rPr lang="en-US" altLang="zh-CN" sz="2400" i="1" dirty="0">
                        <a:latin typeface="Cambria Math" panose="02040503050406030204"/>
                        <a:ea typeface="黑体" panose="02010609060101010101" pitchFamily="49" charset="-122"/>
                      </a:rPr>
                      <m:t>𝑏</m:t>
                    </m:r>
                    <m:r>
                      <a:rPr lang="en-US" altLang="zh-CN" sz="2400" i="1" dirty="0">
                        <a:latin typeface="Cambria Math" panose="02040503050406030204"/>
                        <a:ea typeface="黑体" panose="02010609060101010101" pitchFamily="49" charset="-122"/>
                      </a:rPr>
                      <m:t>)</m:t>
                    </m:r>
                  </m:oMath>
                </a14:m>
                <a:r>
                  <a:rPr lang="zh-CN" altLang="en-US" sz="2400" dirty="0">
                    <a:latin typeface="黑体" panose="02010609060101010101" pitchFamily="49" charset="-122"/>
                    <a:ea typeface="黑体" panose="02010609060101010101" pitchFamily="49" charset="-122"/>
                  </a:rPr>
                  <a:t> 参数</a:t>
                </a:r>
                <a14:m>
                  <m:oMath xmlns:m="http://schemas.openxmlformats.org/officeDocument/2006/math">
                    <m:r>
                      <a:rPr lang="en-US" altLang="zh-CN" sz="2400" i="1">
                        <a:latin typeface="Cambria Math" panose="02040503050406030204"/>
                      </a:rPr>
                      <m:t>𝑎</m:t>
                    </m:r>
                  </m:oMath>
                </a14:m>
                <a:r>
                  <a:rPr lang="zh-CN" altLang="en-US" sz="2400" dirty="0">
                    <a:latin typeface="黑体" panose="02010609060101010101" pitchFamily="49" charset="-122"/>
                    <a:ea typeface="黑体" panose="02010609060101010101" pitchFamily="49" charset="-122"/>
                  </a:rPr>
                  <a:t>和</a:t>
                </a:r>
                <a14:m>
                  <m:oMath xmlns:m="http://schemas.openxmlformats.org/officeDocument/2006/math">
                    <m:r>
                      <a:rPr lang="en-US" altLang="zh-CN" sz="2400" i="1">
                        <a:latin typeface="Cambria Math" panose="02040503050406030204"/>
                      </a:rPr>
                      <m:t>𝑏</m:t>
                    </m:r>
                  </m:oMath>
                </a14:m>
                <a:r>
                  <a:rPr lang="zh-CN" altLang="en-US" sz="2400" dirty="0">
                    <a:latin typeface="黑体" panose="02010609060101010101" pitchFamily="49" charset="-122"/>
                    <a:ea typeface="黑体" panose="02010609060101010101" pitchFamily="49" charset="-122"/>
                  </a:rPr>
                  <a:t>分别求导，令其导数值为零，再求取参数</a:t>
                </a:r>
                <a14:m>
                  <m:oMath xmlns:m="http://schemas.openxmlformats.org/officeDocument/2006/math">
                    <m:r>
                      <a:rPr lang="en-US" altLang="zh-CN" sz="2400" i="1">
                        <a:latin typeface="Cambria Math" panose="02040503050406030204"/>
                      </a:rPr>
                      <m:t>𝑎</m:t>
                    </m:r>
                  </m:oMath>
                </a14:m>
                <a:r>
                  <a:rPr lang="zh-CN" altLang="en-US" sz="2400" dirty="0">
                    <a:latin typeface="黑体" panose="02010609060101010101" pitchFamily="49" charset="-122"/>
                    <a:ea typeface="黑体" panose="02010609060101010101" pitchFamily="49" charset="-122"/>
                  </a:rPr>
                  <a:t>和</a:t>
                </a:r>
                <a14:m>
                  <m:oMath xmlns:m="http://schemas.openxmlformats.org/officeDocument/2006/math">
                    <m:r>
                      <a:rPr lang="en-US" altLang="zh-CN" sz="2400" i="1">
                        <a:latin typeface="Cambria Math" panose="02040503050406030204"/>
                      </a:rPr>
                      <m:t>𝑏</m:t>
                    </m:r>
                  </m:oMath>
                </a14:m>
                <a:r>
                  <a:rPr lang="zh-CN" altLang="en-US" sz="2400" dirty="0">
                    <a:latin typeface="黑体" panose="02010609060101010101" pitchFamily="49" charset="-122"/>
                    <a:ea typeface="黑体" panose="02010609060101010101" pitchFamily="49" charset="-122"/>
                  </a:rPr>
                  <a:t>的取值。</a:t>
                </a:r>
                <a:endParaRPr lang="zh-CN" altLang="en-US" sz="2400" dirty="0">
                  <a:latin typeface="黑体" panose="02010609060101010101" pitchFamily="49" charset="-122"/>
                  <a:ea typeface="黑体" panose="02010609060101010101" pitchFamily="49" charset="-122"/>
                </a:endParaRPr>
              </a:p>
            </p:txBody>
          </p:sp>
        </mc:Choice>
        <mc:Fallback>
          <p:sp>
            <p:nvSpPr>
              <p:cNvPr id="15" name="矩形 14"/>
              <p:cNvSpPr>
                <a:spLocks noRot="1" noChangeAspect="1" noMove="1" noResize="1" noEditPoints="1" noAdjustHandles="1" noChangeArrowheads="1" noChangeShapeType="1" noTextEdit="1"/>
              </p:cNvSpPr>
              <p:nvPr/>
            </p:nvSpPr>
            <p:spPr>
              <a:xfrm>
                <a:off x="596770" y="4164945"/>
                <a:ext cx="7778303" cy="1958293"/>
              </a:xfrm>
              <a:prstGeom prst="rect">
                <a:avLst/>
              </a:prstGeom>
              <a:blipFill rotWithShape="1">
                <a:blip r:embed="rId3"/>
                <a:stretch>
                  <a:fillRect l="-64" t="-258" r="-1297" b="-230"/>
                </a:stretch>
              </a:blipFill>
              <a:ln>
                <a:solidFill>
                  <a:srgbClr val="C00000"/>
                </a:solidFill>
              </a:ln>
            </p:spPr>
            <p:txBody>
              <a:bodyPr/>
              <a:lstStyle/>
              <a:p>
                <a:r>
                  <a:rPr lang="zh-CN" altLang="en-US">
                    <a:noFill/>
                  </a:rPr>
                  <a:t> </a:t>
                </a:r>
              </a:p>
            </p:txBody>
          </p:sp>
        </mc:Fallback>
      </mc:AlternateContent>
      <p:sp>
        <p:nvSpPr>
          <p:cNvPr id="9" name="标题 1"/>
          <p:cNvSpPr>
            <a:spLocks noGrp="1"/>
          </p:cNvSpPr>
          <p:nvPr>
            <p:ph type="title"/>
          </p:nvPr>
        </p:nvSpPr>
        <p:spPr>
          <a:xfrm>
            <a:off x="498764" y="983448"/>
            <a:ext cx="2476635" cy="657727"/>
          </a:xfrm>
        </p:spPr>
        <p:txBody>
          <a:bodyPr/>
          <a:lstStyle/>
          <a:p>
            <a:pPr marL="0" algn="l" defTabSz="914400" fontAlgn="base">
              <a:spcAft>
                <a:spcPct val="0"/>
              </a:spcAft>
              <a:defRPr/>
            </a:pPr>
            <a:r>
              <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rPr>
              <a:t>参数学习</a:t>
            </a:r>
            <a:endPar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0" name="标题 1"/>
          <p:cNvSpPr txBox="1"/>
          <p:nvPr/>
        </p:nvSpPr>
        <p:spPr>
          <a:xfrm>
            <a:off x="380512" y="104147"/>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线性回归</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75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25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75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75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1000"/>
                                        <p:tgtEl>
                                          <p:spTgt spid="15">
                                            <p:txEl>
                                              <p:pRg st="0" end="0"/>
                                            </p:txEl>
                                          </p:spTgt>
                                        </p:tgtEl>
                                      </p:cBhvr>
                                    </p:animEffect>
                                    <p:anim calcmode="lin" valueType="num">
                                      <p:cBhvr>
                                        <p:cTn id="33"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1000"/>
                                        <p:tgtEl>
                                          <p:spTgt spid="15">
                                            <p:txEl>
                                              <p:pRg st="1" end="1"/>
                                            </p:txEl>
                                          </p:spTgt>
                                        </p:tgtEl>
                                      </p:cBhvr>
                                    </p:animEffect>
                                    <p:anim calcmode="lin" valueType="num">
                                      <p:cBhvr>
                                        <p:cTn id="38"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4039326" y="1410810"/>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panose="02040503050406030204"/>
                                  <a:ea typeface="黑体" panose="02010609060101010101" pitchFamily="49" charset="-122"/>
                                </a:rPr>
                                <m:t>min</m:t>
                              </m:r>
                            </m:e>
                            <m:lim>
                              <m:r>
                                <a:rPr lang="en-US" altLang="zh-CN" b="0" i="1" dirty="0" smtClean="0">
                                  <a:latin typeface="Cambria Math" panose="02040503050406030204"/>
                                  <a:ea typeface="黑体" panose="02010609060101010101" pitchFamily="49" charset="-122"/>
                                </a:rPr>
                                <m:t>𝑎</m:t>
                              </m:r>
                              <m:r>
                                <a:rPr lang="en-US" altLang="zh-CN" b="0" i="1" dirty="0" smtClean="0">
                                  <a:latin typeface="Cambria Math" panose="02040503050406030204"/>
                                  <a:ea typeface="黑体" panose="02010609060101010101" pitchFamily="49" charset="-122"/>
                                </a:rPr>
                                <m:t>,</m:t>
                              </m:r>
                              <m:r>
                                <a:rPr lang="en-US" altLang="zh-CN" b="0" i="1" dirty="0" smtClean="0">
                                  <a:latin typeface="Cambria Math" panose="02040503050406030204"/>
                                  <a:ea typeface="黑体" panose="02010609060101010101" pitchFamily="49" charset="-122"/>
                                </a:rPr>
                                <m:t>𝑏</m:t>
                              </m:r>
                            </m:lim>
                          </m:limLow>
                        </m:fName>
                        <m:e>
                          <m:r>
                            <a:rPr lang="en-US" altLang="zh-CN" i="1" dirty="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b="0" i="1" dirty="0" smtClean="0">
                              <a:latin typeface="Cambria Math" panose="02040503050406030204" pitchFamily="18" charset="0"/>
                              <a:ea typeface="黑体" panose="02010609060101010101" pitchFamily="49" charset="-122"/>
                            </a:rPr>
                            <m:t>)</m:t>
                          </m:r>
                        </m:e>
                      </m:func>
                      <m:r>
                        <a:rPr lang="en-US" altLang="zh-CN" i="1" dirty="0">
                          <a:latin typeface="Cambria Math" panose="02040503050406030204"/>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panose="02040503050406030204"/>
                              <a:ea typeface="黑体" panose="02010609060101010101" pitchFamily="49" charset="-122"/>
                            </a:rPr>
                            <m:t>𝑖</m:t>
                          </m:r>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1</m:t>
                          </m:r>
                        </m:sub>
                        <m:sup>
                          <m:r>
                            <a:rPr lang="en-US" altLang="zh-CN" i="1">
                              <a:latin typeface="Cambria Math" panose="02040503050406030204"/>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𝑦</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r>
                                <a:rPr lang="en-US" altLang="zh-CN" i="1">
                                  <a:latin typeface="Cambria Math" panose="02040503050406030204"/>
                                  <a:ea typeface="Cambria Math" panose="02040503050406030204"/>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𝑏</m:t>
                              </m:r>
                              <m:r>
                                <a:rPr lang="en-US" altLang="zh-CN" i="1">
                                  <a:latin typeface="Cambria Math" panose="02040503050406030204"/>
                                  <a:ea typeface="黑体" panose="02010609060101010101" pitchFamily="49" charset="-122"/>
                                </a:rPr>
                                <m:t> )</m:t>
                              </m:r>
                            </m:e>
                            <m:sup>
                              <m:r>
                                <a:rPr lang="en-US" altLang="zh-CN" i="1">
                                  <a:latin typeface="Cambria Math" panose="02040503050406030204"/>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p:sp>
            <p:nvSpPr>
              <p:cNvPr id="2" name="矩形 1"/>
              <p:cNvSpPr>
                <a:spLocks noRot="1" noChangeAspect="1" noMove="1" noResize="1" noEditPoints="1" noAdjustHandles="1" noChangeArrowheads="1" noChangeShapeType="1" noTextEdit="1"/>
              </p:cNvSpPr>
              <p:nvPr/>
            </p:nvSpPr>
            <p:spPr>
              <a:xfrm>
                <a:off x="4039326" y="1410810"/>
                <a:ext cx="5506395" cy="1226682"/>
              </a:xfrm>
              <a:prstGeom prst="rect">
                <a:avLst/>
              </a:prstGeom>
              <a:blipFill rotWithShape="1">
                <a:blip r:embed="rId1"/>
                <a:stretch>
                  <a:fillRect l="-2" t="-39" r="7" b="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534701" y="1842066"/>
                <a:ext cx="4206216"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a:rPr>
                            <m:t>𝜕</m:t>
                          </m:r>
                          <m:r>
                            <a:rPr lang="en-US" altLang="zh-CN" b="0" i="1" smtClean="0">
                              <a:latin typeface="Cambria Math" panose="02040503050406030204"/>
                            </a:rPr>
                            <m:t>𝐿</m:t>
                          </m:r>
                          <m:r>
                            <a:rPr lang="en-US" altLang="zh-CN" b="0" i="1" smtClean="0">
                              <a:latin typeface="Cambria Math" panose="02040503050406030204"/>
                            </a:rPr>
                            <m:t>(</m:t>
                          </m:r>
                          <m:r>
                            <a:rPr lang="en-US" altLang="zh-CN" b="0" i="1" smtClean="0">
                              <a:latin typeface="Cambria Math" panose="02040503050406030204"/>
                            </a:rPr>
                            <m:t>𝑎</m:t>
                          </m:r>
                          <m:r>
                            <a:rPr lang="en-US" altLang="zh-CN" b="0" i="1" smtClean="0">
                              <a:latin typeface="Cambria Math" panose="02040503050406030204"/>
                            </a:rPr>
                            <m:t>,</m:t>
                          </m:r>
                          <m:r>
                            <a:rPr lang="en-US" altLang="zh-CN" b="0" i="1" smtClean="0">
                              <a:latin typeface="Cambria Math" panose="02040503050406030204"/>
                            </a:rPr>
                            <m:t>𝑏</m:t>
                          </m:r>
                          <m:r>
                            <a:rPr lang="en-US" altLang="zh-CN" b="0" i="1" smtClean="0">
                              <a:latin typeface="Cambria Math" panose="02040503050406030204"/>
                            </a:rPr>
                            <m:t>)</m:t>
                          </m:r>
                        </m:num>
                        <m:den>
                          <m:r>
                            <a:rPr lang="zh-CN" altLang="en-US" i="1" smtClean="0">
                              <a:latin typeface="Cambria Math" panose="02040503050406030204"/>
                            </a:rPr>
                            <m:t>𝜕</m:t>
                          </m:r>
                          <m:r>
                            <a:rPr lang="en-US" altLang="zh-CN" b="0" i="1" smtClean="0">
                              <a:latin typeface="Cambria Math" panose="02040503050406030204"/>
                            </a:rPr>
                            <m:t>𝑎</m:t>
                          </m:r>
                        </m:den>
                      </m:f>
                      <m:r>
                        <a:rPr lang="en-US" altLang="zh-CN" i="1" smtClean="0">
                          <a:latin typeface="Cambria Math" panose="02040503050406030204"/>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1</m:t>
                          </m:r>
                        </m:sub>
                        <m:sup>
                          <m:r>
                            <a:rPr lang="en-US" altLang="zh-CN" b="0" i="1" smtClean="0">
                              <a:latin typeface="Cambria Math" panose="02040503050406030204"/>
                            </a:rPr>
                            <m:t>𝑛</m:t>
                          </m:r>
                        </m:sup>
                        <m:e>
                          <m:r>
                            <a:rPr lang="en-US" altLang="zh-CN" b="0" i="1" smtClean="0">
                              <a:latin typeface="Cambria Math" panose="02040503050406030204"/>
                            </a:rPr>
                            <m:t>2</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a:rPr>
                                    <m:t>𝑦</m:t>
                                  </m:r>
                                </m:e>
                                <m:sub>
                                  <m:r>
                                    <a:rPr lang="en-US" altLang="zh-CN" b="0" i="1" smtClean="0">
                                      <a:latin typeface="Cambria Math" panose="02040503050406030204"/>
                                    </a:rPr>
                                    <m:t>𝑖</m:t>
                                  </m:r>
                                </m:sub>
                              </m:sSub>
                              <m:r>
                                <a:rPr lang="en-US" altLang="zh-CN" b="0" i="1" smtClean="0">
                                  <a:latin typeface="Cambria Math" panose="02040503050406030204"/>
                                </a:rPr>
                                <m:t>−</m:t>
                              </m:r>
                              <m:r>
                                <a:rPr lang="en-US" altLang="zh-CN" b="0" i="1" smtClean="0">
                                  <a:latin typeface="Cambria Math" panose="02040503050406030204"/>
                                </a:rPr>
                                <m:t>𝑎</m:t>
                              </m:r>
                              <m:sSub>
                                <m:sSubPr>
                                  <m:ctrlPr>
                                    <a:rPr lang="en-US" altLang="zh-CN" b="0"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b="0" i="1" smtClean="0">
                                  <a:latin typeface="Cambria Math" panose="02040503050406030204"/>
                                </a:rPr>
                                <m:t>−</m:t>
                              </m:r>
                              <m:r>
                                <a:rPr lang="en-US" altLang="zh-CN" b="0" i="1" smtClean="0">
                                  <a:latin typeface="Cambria Math" panose="02040503050406030204"/>
                                </a:rPr>
                                <m:t>𝑏</m:t>
                              </m:r>
                            </m:e>
                          </m:d>
                          <m:d>
                            <m:dPr>
                              <m:ctrlPr>
                                <a:rPr lang="en-US" altLang="zh-CN" b="0" i="1" smtClean="0">
                                  <a:latin typeface="Cambria Math" panose="02040503050406030204" pitchFamily="18" charset="0"/>
                                </a:rPr>
                              </m:ctrlPr>
                            </m:dPr>
                            <m:e>
                              <m:r>
                                <a:rPr lang="en-US" altLang="zh-CN" b="0" i="1" smtClean="0">
                                  <a:latin typeface="Cambria Math" panose="02040503050406030204"/>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e>
                          </m:d>
                          <m:r>
                            <a:rPr lang="en-US" altLang="zh-CN" b="0" i="1" smtClean="0">
                              <a:latin typeface="Cambria Math" panose="02040503050406030204"/>
                            </a:rPr>
                            <m:t>=</m:t>
                          </m:r>
                          <m:r>
                            <a:rPr lang="en-US" altLang="zh-CN" b="0" i="1" smtClean="0">
                              <a:latin typeface="Cambria Math" panose="02040503050406030204"/>
                            </a:rPr>
                            <m:t>0</m:t>
                          </m:r>
                        </m:e>
                      </m:nary>
                    </m:oMath>
                  </m:oMathPara>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534701" y="1842066"/>
                <a:ext cx="4206216" cy="848566"/>
              </a:xfrm>
              <a:prstGeom prst="rect">
                <a:avLst/>
              </a:prstGeom>
              <a:blipFill rotWithShape="1">
                <a:blip r:embed="rId2"/>
                <a:stretch>
                  <a:fillRect l="-1" t="-67"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534701" y="2850335"/>
                <a:ext cx="4203865" cy="806375"/>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将</a:t>
                </a:r>
                <a14:m>
                  <m:oMath xmlns:m="http://schemas.openxmlformats.org/officeDocument/2006/math">
                    <m:r>
                      <a:rPr lang="en-US" altLang="zh-CN" b="0" i="1" smtClean="0">
                        <a:latin typeface="Cambria Math" panose="02040503050406030204"/>
                        <a:ea typeface="黑体" panose="02010609060101010101" pitchFamily="49" charset="-122"/>
                      </a:rPr>
                      <m:t>𝑏</m:t>
                    </m:r>
                    <m:r>
                      <a:rPr lang="en-US" altLang="zh-CN" i="1" smtClean="0">
                        <a:latin typeface="Cambria Math" panose="02040503050406030204"/>
                        <a:ea typeface="黑体" panose="02010609060101010101" pitchFamily="49" charset="-122"/>
                      </a:rPr>
                      <m:t>=</m:t>
                    </m:r>
                    <m:acc>
                      <m:accPr>
                        <m:chr m:val="̅"/>
                        <m:ctrlPr>
                          <a:rPr lang="en-US" altLang="zh-CN" b="0" i="1" smtClean="0">
                            <a:latin typeface="Cambria Math" panose="02040503050406030204" pitchFamily="18" charset="0"/>
                            <a:ea typeface="黑体" panose="02010609060101010101" pitchFamily="49" charset="-122"/>
                          </a:rPr>
                        </m:ctrlPr>
                      </m:accPr>
                      <m:e>
                        <m:r>
                          <a:rPr lang="en-US" altLang="zh-CN" b="0" i="1" smtClean="0">
                            <a:latin typeface="Cambria Math" panose="02040503050406030204"/>
                            <a:ea typeface="黑体" panose="02010609060101010101" pitchFamily="49" charset="-122"/>
                          </a:rPr>
                          <m:t>𝑦</m:t>
                        </m:r>
                      </m:e>
                    </m:acc>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𝑎</m:t>
                    </m:r>
                    <m:acc>
                      <m:accPr>
                        <m:chr m:val="̅"/>
                        <m:ctrlPr>
                          <a:rPr lang="en-US" altLang="zh-CN" b="0" i="1" smtClean="0">
                            <a:latin typeface="Cambria Math" panose="02040503050406030204" pitchFamily="18" charset="0"/>
                            <a:ea typeface="黑体" panose="02010609060101010101" pitchFamily="49" charset="-122"/>
                          </a:rPr>
                        </m:ctrlPr>
                      </m:accPr>
                      <m:e>
                        <m:r>
                          <a:rPr lang="en-US" altLang="zh-CN" b="0" i="1" smtClean="0">
                            <a:latin typeface="Cambria Math" panose="02040503050406030204"/>
                            <a:ea typeface="黑体" panose="02010609060101010101" pitchFamily="49" charset="-122"/>
                          </a:rPr>
                          <m:t>𝑥</m:t>
                        </m:r>
                      </m:e>
                    </m:acc>
                  </m:oMath>
                </a14:m>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r>
                      <a:rPr lang="en-US" altLang="zh-CN" b="0" i="1" smtClean="0">
                        <a:latin typeface="Cambria Math" panose="02040503050406030204"/>
                        <a:ea typeface="黑体" panose="02010609060101010101" pitchFamily="49" charset="-122"/>
                      </a:rPr>
                      <m:t>=</m:t>
                    </m:r>
                    <m:f>
                      <m:fPr>
                        <m:ctrlPr>
                          <a:rPr lang="en-US" altLang="zh-CN" i="1" smtClean="0">
                            <a:latin typeface="Cambria Math" panose="02040503050406030204" pitchFamily="18" charset="0"/>
                            <a:ea typeface="黑体" panose="02010609060101010101" pitchFamily="49" charset="-122"/>
                          </a:rPr>
                        </m:ctrlPr>
                      </m:fPr>
                      <m:num>
                        <m:nary>
                          <m:naryPr>
                            <m:chr m:val="∑"/>
                            <m:limLoc m:val="subSup"/>
                            <m:ctrlPr>
                              <a:rPr lang="en-US" altLang="zh-CN" i="1" smtClean="0">
                                <a:latin typeface="Cambria Math" panose="02040503050406030204" pitchFamily="18" charset="0"/>
                                <a:ea typeface="黑体" panose="02010609060101010101" pitchFamily="49" charset="-122"/>
                              </a:rPr>
                            </m:ctrlPr>
                          </m:naryPr>
                          <m:sub>
                            <m:r>
                              <m:rPr>
                                <m:brk m:alnAt="25"/>
                              </m:rPr>
                              <a:rPr lang="en-US" altLang="zh-CN" b="0" i="1" smtClean="0">
                                <a:latin typeface="Cambria Math" panose="02040503050406030204"/>
                                <a:ea typeface="黑体" panose="02010609060101010101" pitchFamily="49" charset="-122"/>
                              </a:rPr>
                              <m:t>𝑖</m:t>
                            </m:r>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1</m:t>
                            </m:r>
                          </m:sub>
                          <m:sup>
                            <m:r>
                              <a:rPr lang="en-US" altLang="zh-CN" b="0" i="1" smtClean="0">
                                <a:latin typeface="Cambria Math" panose="02040503050406030204"/>
                                <a:ea typeface="黑体" panose="02010609060101010101" pitchFamily="49" charset="-122"/>
                              </a:rPr>
                              <m:t>𝑛</m:t>
                            </m:r>
                          </m:sup>
                          <m:e>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𝑦</m:t>
                                </m:r>
                              </m:e>
                              <m:sub>
                                <m:r>
                                  <a:rPr lang="en-US" altLang="zh-CN" b="0" i="1" smtClean="0">
                                    <a:latin typeface="Cambria Math" panose="02040503050406030204"/>
                                    <a:ea typeface="黑体" panose="02010609060101010101" pitchFamily="49" charset="-122"/>
                                  </a:rPr>
                                  <m:t>𝑖</m:t>
                                </m:r>
                              </m:sub>
                            </m:sSub>
                          </m:e>
                        </m:nary>
                      </m:num>
                      <m:den>
                        <m:r>
                          <a:rPr lang="en-US" altLang="zh-CN" b="0" i="1" smtClean="0">
                            <a:latin typeface="Cambria Math" panose="02040503050406030204"/>
                            <a:ea typeface="黑体" panose="02010609060101010101" pitchFamily="49" charset="-122"/>
                          </a:rPr>
                          <m:t>𝑛</m:t>
                        </m:r>
                      </m:den>
                    </m:f>
                  </m:oMath>
                </a14:m>
                <a:r>
                  <a:rPr lang="en-US" altLang="zh-CN" dirty="0">
                    <a:latin typeface="黑体" panose="02010609060101010101" pitchFamily="49" charset="-122"/>
                    <a:ea typeface="黑体" panose="02010609060101010101" pitchFamily="49" charset="-122"/>
                  </a:rPr>
                  <a:t>,</a:t>
                </a:r>
                <a:r>
                  <a:rPr lang="en-US" altLang="zh-CN" dirty="0">
                    <a:ea typeface="黑体" panose="02010609060101010101" pitchFamily="49" charset="-122"/>
                  </a:rPr>
                  <a:t> </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panose="02040503050406030204"/>
                            <a:ea typeface="黑体" panose="02010609060101010101" pitchFamily="49" charset="-122"/>
                          </a:rPr>
                          <m:t>𝑥</m:t>
                        </m:r>
                      </m:e>
                    </m:acc>
                    <m:r>
                      <a:rPr lang="en-US" altLang="zh-CN" i="1">
                        <a:latin typeface="Cambria Math" panose="02040503050406030204"/>
                        <a:ea typeface="黑体" panose="02010609060101010101" pitchFamily="49" charset="-122"/>
                      </a:rPr>
                      <m:t>=</m:t>
                    </m:r>
                    <m:f>
                      <m:fPr>
                        <m:ctrlPr>
                          <a:rPr lang="en-US" altLang="zh-CN" i="1">
                            <a:latin typeface="Cambria Math" panose="02040503050406030204" pitchFamily="18" charset="0"/>
                            <a:ea typeface="黑体" panose="02010609060101010101" pitchFamily="49" charset="-122"/>
                          </a:rPr>
                        </m:ctrlPr>
                      </m:fPr>
                      <m:num>
                        <m:nary>
                          <m:naryPr>
                            <m:chr m:val="∑"/>
                            <m:limLoc m:val="subSup"/>
                            <m:ctrlPr>
                              <a:rPr lang="en-US" altLang="zh-CN" i="1">
                                <a:latin typeface="Cambria Math" panose="02040503050406030204" pitchFamily="18" charset="0"/>
                                <a:ea typeface="黑体" panose="02010609060101010101" pitchFamily="49" charset="-122"/>
                              </a:rPr>
                            </m:ctrlPr>
                          </m:naryPr>
                          <m:sub>
                            <m:r>
                              <m:rPr>
                                <m:brk m:alnAt="25"/>
                              </m:rPr>
                              <a:rPr lang="en-US" altLang="zh-CN" i="1">
                                <a:latin typeface="Cambria Math" panose="02040503050406030204"/>
                                <a:ea typeface="黑体" panose="02010609060101010101" pitchFamily="49" charset="-122"/>
                              </a:rPr>
                              <m:t>𝑖</m:t>
                            </m:r>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1</m:t>
                            </m:r>
                          </m:sub>
                          <m:sup>
                            <m:r>
                              <a:rPr lang="en-US" altLang="zh-CN" i="1">
                                <a:latin typeface="Cambria Math" panose="02040503050406030204"/>
                                <a:ea typeface="黑体" panose="02010609060101010101" pitchFamily="49" charset="-122"/>
                              </a:rPr>
                              <m:t>𝑛</m:t>
                            </m:r>
                          </m:sup>
                          <m:e>
                            <m:sSub>
                              <m:sSubPr>
                                <m:ctrlPr>
                                  <a:rPr lang="en-US" altLang="zh-CN" i="1">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e>
                        </m:nary>
                      </m:num>
                      <m:den>
                        <m:r>
                          <a:rPr lang="en-US" altLang="zh-CN" i="1">
                            <a:latin typeface="Cambria Math" panose="02040503050406030204"/>
                            <a:ea typeface="黑体" panose="02010609060101010101" pitchFamily="49" charset="-122"/>
                          </a:rPr>
                          <m:t>𝑛</m:t>
                        </m:r>
                      </m:den>
                    </m:f>
                  </m:oMath>
                </a14:m>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代入上式</a:t>
                </a:r>
                <a:endParaRPr lang="zh-CN" altLang="en-US" dirty="0">
                  <a:latin typeface="黑体" panose="02010609060101010101" pitchFamily="49" charset="-122"/>
                  <a:ea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534701" y="2850335"/>
                <a:ext cx="4203865" cy="806375"/>
              </a:xfrm>
              <a:prstGeom prst="rect">
                <a:avLst/>
              </a:prstGeom>
              <a:blipFill rotWithShape="1">
                <a:blip r:embed="rId3"/>
                <a:stretch>
                  <a:fillRect l="-1" t="-56" r="5"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534701" y="3845666"/>
                <a:ext cx="3567515"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m:t>
                          </m:r>
                          <m:r>
                            <a:rPr lang="en-US" altLang="zh-CN" i="1">
                              <a:latin typeface="Cambria Math" panose="02040503050406030204"/>
                            </a:rPr>
                            <m:t>1</m:t>
                          </m:r>
                        </m:sub>
                        <m:sup>
                          <m:r>
                            <a:rPr lang="en-US" altLang="zh-CN" i="1">
                              <a:latin typeface="Cambria Math" panose="02040503050406030204"/>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r>
                                <a:rPr lang="en-US" altLang="zh-CN" i="1">
                                  <a:latin typeface="Cambria Math" panose="02040503050406030204"/>
                                </a:rPr>
                                <m:t>−</m:t>
                              </m:r>
                              <m:r>
                                <a:rPr lang="en-US" altLang="zh-CN" i="1">
                                  <a:latin typeface="Cambria Math" panose="02040503050406030204"/>
                                </a:rPr>
                                <m:t>𝑎</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r>
                                <a:rPr lang="en-US" altLang="zh-CN" i="1">
                                  <a:latin typeface="Cambria Math" panose="02040503050406030204"/>
                                </a:rPr>
                                <m:t>−</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r>
                                <a:rPr lang="en-US" altLang="zh-CN" b="0" i="1" smtClean="0">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e>
                          </m:d>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e>
                          </m:d>
                          <m:r>
                            <a:rPr lang="en-US" altLang="zh-CN" i="1">
                              <a:latin typeface="Cambria Math" panose="02040503050406030204"/>
                            </a:rPr>
                            <m:t>=</m:t>
                          </m:r>
                          <m:r>
                            <a:rPr lang="en-US" altLang="zh-CN" i="1">
                              <a:latin typeface="Cambria Math" panose="02040503050406030204"/>
                            </a:rPr>
                            <m:t>0</m:t>
                          </m:r>
                        </m:e>
                      </m:nary>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534701" y="3845666"/>
                <a:ext cx="3567515" cy="848566"/>
              </a:xfrm>
              <a:prstGeom prst="rect">
                <a:avLst/>
              </a:prstGeom>
              <a:blipFill rotWithShape="1">
                <a:blip r:embed="rId4"/>
                <a:stretch>
                  <a:fillRect l="-1" t="-12" r="3"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534702" y="5148172"/>
                <a:ext cx="3963393"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a:ea typeface="Cambria Math" panose="02040503050406030204"/>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m:t>
                          </m:r>
                          <m:r>
                            <a:rPr lang="en-US" altLang="zh-CN" i="1">
                              <a:latin typeface="Cambria Math" panose="02040503050406030204"/>
                            </a:rPr>
                            <m:t>1</m:t>
                          </m:r>
                        </m:sub>
                        <m:sup>
                          <m:r>
                            <a:rPr lang="en-US" altLang="zh-CN" i="1">
                              <a:latin typeface="Cambria Math" panose="02040503050406030204"/>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i="1">
                                  <a:latin typeface="Cambria Math" panose="02040503050406030204"/>
                                </a:rPr>
                                <m:t>−</m:t>
                              </m:r>
                              <m:r>
                                <a:rPr lang="en-US" altLang="zh-CN" i="1">
                                  <a:latin typeface="Cambria Math" panose="02040503050406030204"/>
                                </a:rPr>
                                <m:t>𝑎</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i="1">
                                  <a:latin typeface="Cambria Math" panose="02040503050406030204"/>
                                </a:rPr>
                                <m:t>−</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e>
                          </m:d>
                          <m:r>
                            <a:rPr lang="en-US" altLang="zh-CN" i="1">
                              <a:latin typeface="Cambria Math" panose="02040503050406030204"/>
                            </a:rPr>
                            <m:t>=</m:t>
                          </m:r>
                          <m:r>
                            <a:rPr lang="en-US" altLang="zh-CN" i="1">
                              <a:latin typeface="Cambria Math" panose="02040503050406030204"/>
                            </a:rPr>
                            <m:t>0</m:t>
                          </m:r>
                        </m:e>
                      </m:nary>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534702" y="5148172"/>
                <a:ext cx="3963393" cy="848566"/>
              </a:xfrm>
              <a:prstGeom prst="rect">
                <a:avLst/>
              </a:prstGeom>
              <a:blipFill rotWithShape="1">
                <a:blip r:embed="rId5"/>
                <a:stretch>
                  <a:fillRect l="-1" t="-27" r="10"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4609362" y="2753438"/>
                <a:ext cx="4366324"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a:ea typeface="Cambria Math" panose="02040503050406030204"/>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m:t>
                          </m:r>
                          <m:r>
                            <a:rPr lang="en-US" altLang="zh-CN" i="1">
                              <a:latin typeface="Cambria Math" panose="02040503050406030204"/>
                            </a:rPr>
                            <m:t>1</m:t>
                          </m:r>
                        </m:sub>
                        <m:sup>
                          <m:r>
                            <a:rPr lang="en-US" altLang="zh-CN" i="1">
                              <a:latin typeface="Cambria Math" panose="02040503050406030204"/>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r>
                                <a:rPr lang="en-US" altLang="zh-CN" i="1">
                                  <a:latin typeface="Cambria Math" panose="02040503050406030204"/>
                                </a:rPr>
                                <m:t>−</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e>
                          </m:d>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𝑎</m:t>
                          </m:r>
                          <m:nary>
                            <m:naryPr>
                              <m:chr m:val="∑"/>
                              <m:ctrlPr>
                                <a:rPr lang="en-US" altLang="zh-CN" b="0" i="1" smtClean="0">
                                  <a:latin typeface="Cambria Math" panose="02040503050406030204" pitchFamily="18" charset="0"/>
                                  <a:ea typeface="黑体" panose="02010609060101010101" pitchFamily="49" charset="-122"/>
                                </a:rPr>
                              </m:ctrlPr>
                            </m:naryPr>
                            <m:sub>
                              <m:r>
                                <m:rPr>
                                  <m:brk m:alnAt="23"/>
                                </m:rPr>
                                <a:rPr lang="en-US" altLang="zh-CN" b="0" i="1" smtClean="0">
                                  <a:latin typeface="Cambria Math" panose="02040503050406030204"/>
                                  <a:ea typeface="黑体" panose="02010609060101010101" pitchFamily="49" charset="-122"/>
                                </a:rPr>
                                <m:t>𝑖</m:t>
                              </m:r>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1</m:t>
                              </m:r>
                            </m:sub>
                            <m:sup>
                              <m:r>
                                <a:rPr lang="en-US" altLang="zh-CN" b="0" i="1" smtClean="0">
                                  <a:latin typeface="Cambria Math" panose="02040503050406030204"/>
                                  <a:ea typeface="黑体" panose="02010609060101010101" pitchFamily="49" charset="-122"/>
                                </a:rPr>
                                <m:t>𝑛</m:t>
                              </m:r>
                            </m:sup>
                            <m:e>
                              <m:r>
                                <a:rPr lang="en-US" altLang="zh-CN" b="0" i="1" smtClean="0">
                                  <a:latin typeface="Cambria Math" panose="02040503050406030204"/>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r>
                                <a:rPr lang="en-US" altLang="zh-CN" b="0" i="1" smtClean="0">
                                  <a:latin typeface="Cambria Math" panose="02040503050406030204"/>
                                  <a:ea typeface="黑体" panose="02010609060101010101" pitchFamily="49" charset="-122"/>
                                </a:rPr>
                                <m:t>−</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r>
                                <a:rPr lang="en-US" altLang="zh-CN" b="0" i="1" smtClean="0">
                                  <a:latin typeface="Cambria Math" panose="02040503050406030204"/>
                                  <a:ea typeface="黑体" panose="02010609060101010101" pitchFamily="49" charset="-122"/>
                                </a:rPr>
                                <m:t>)</m:t>
                              </m:r>
                            </m:e>
                          </m:nary>
                          <m:r>
                            <a:rPr lang="en-US" altLang="zh-CN" i="1">
                              <a:latin typeface="Cambria Math" panose="02040503050406030204"/>
                            </a:rPr>
                            <m:t>=</m:t>
                          </m:r>
                          <m:r>
                            <a:rPr lang="en-US" altLang="zh-CN" i="1">
                              <a:latin typeface="Cambria Math" panose="02040503050406030204"/>
                            </a:rPr>
                            <m:t>0</m:t>
                          </m:r>
                        </m:e>
                      </m:nary>
                    </m:oMath>
                  </m:oMathPara>
                </a14:m>
                <a:endParaRPr lang="zh-CN" altLang="en-US" dirty="0"/>
              </a:p>
            </p:txBody>
          </p:sp>
        </mc:Choice>
        <mc:Fallback>
          <p:sp>
            <p:nvSpPr>
              <p:cNvPr id="8" name="矩形 7"/>
              <p:cNvSpPr>
                <a:spLocks noRot="1" noChangeAspect="1" noMove="1" noResize="1" noEditPoints="1" noAdjustHandles="1" noChangeArrowheads="1" noChangeShapeType="1" noTextEdit="1"/>
              </p:cNvSpPr>
              <p:nvPr/>
            </p:nvSpPr>
            <p:spPr>
              <a:xfrm>
                <a:off x="4609362" y="2753438"/>
                <a:ext cx="4366324" cy="848566"/>
              </a:xfrm>
              <a:prstGeom prst="rect">
                <a:avLst/>
              </a:prstGeom>
              <a:blipFill rotWithShape="1">
                <a:blip r:embed="rId6"/>
                <a:stretch>
                  <a:fillRect l="-12" t="-9" r="14" b="33"/>
                </a:stretch>
              </a:blipFill>
            </p:spPr>
            <p:txBody>
              <a:bodyPr/>
              <a:lstStyle/>
              <a:p>
                <a:r>
                  <a:rPr lang="zh-CN" altLang="en-US">
                    <a:noFill/>
                  </a:rPr>
                  <a:t> </a:t>
                </a:r>
              </a:p>
            </p:txBody>
          </p:sp>
        </mc:Fallback>
      </mc:AlternateContent>
      <p:grpSp>
        <p:nvGrpSpPr>
          <p:cNvPr id="11" name="组合 10"/>
          <p:cNvGrpSpPr/>
          <p:nvPr/>
        </p:nvGrpSpPr>
        <p:grpSpPr>
          <a:xfrm>
            <a:off x="4881697" y="5051491"/>
            <a:ext cx="2712573" cy="1155345"/>
            <a:chOff x="4863884" y="3942610"/>
            <a:chExt cx="2712573" cy="1033153"/>
          </a:xfrm>
        </p:grpSpPr>
        <p:sp>
          <p:nvSpPr>
            <p:cNvPr id="10" name="椭圆形标注 9"/>
            <p:cNvSpPr/>
            <p:nvPr/>
          </p:nvSpPr>
          <p:spPr>
            <a:xfrm>
              <a:off x="4863884" y="3942610"/>
              <a:ext cx="2712573" cy="1033153"/>
            </a:xfrm>
            <a:prstGeom prst="wedgeEllipseCallout">
              <a:avLst>
                <a:gd name="adj1" fmla="val -20833"/>
                <a:gd name="adj2" fmla="val 3936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9" name="矩形 8"/>
                <p:cNvSpPr/>
                <p:nvPr/>
              </p:nvSpPr>
              <p:spPr>
                <a:xfrm>
                  <a:off x="5026775" y="4133735"/>
                  <a:ext cx="2397327" cy="64188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rPr>
                          <m:t>𝑎</m:t>
                        </m:r>
                        <m:r>
                          <a:rPr lang="en-US" altLang="zh-CN" b="0" i="1" smtClean="0">
                            <a:latin typeface="Cambria Math" panose="02040503050406030204"/>
                            <a:ea typeface="Cambria Math" panose="02040503050406030204"/>
                          </a:rPr>
                          <m:t>=</m:t>
                        </m:r>
                        <m:f>
                          <m:fPr>
                            <m:ctrlPr>
                              <a:rPr lang="en-US" altLang="zh-CN" b="0" i="1" smtClean="0">
                                <a:latin typeface="Cambria Math" panose="02040503050406030204" pitchFamily="18" charset="0"/>
                                <a:ea typeface="Cambria Math" panose="02040503050406030204"/>
                              </a:rPr>
                            </m:ctrlPr>
                          </m:fPr>
                          <m:num>
                            <m:nary>
                              <m:naryPr>
                                <m:chr m:val="∑"/>
                                <m:ctrlPr>
                                  <a:rPr lang="en-US" altLang="zh-CN" b="0" i="1" smtClean="0">
                                    <a:latin typeface="Cambria Math" panose="02040503050406030204" pitchFamily="18" charset="0"/>
                                    <a:ea typeface="Cambria Math" panose="02040503050406030204"/>
                                  </a:rPr>
                                </m:ctrlPr>
                              </m:naryPr>
                              <m:sub>
                                <m:r>
                                  <m:rPr>
                                    <m:brk m:alnAt="23"/>
                                  </m:rPr>
                                  <a:rPr lang="en-US" altLang="zh-CN" b="0" i="1" smtClean="0">
                                    <a:latin typeface="Cambria Math" panose="02040503050406030204"/>
                                    <a:ea typeface="Cambria Math" panose="02040503050406030204"/>
                                  </a:rPr>
                                  <m:t>𝑖</m:t>
                                </m:r>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1</m:t>
                                </m:r>
                              </m:sub>
                              <m:sup>
                                <m:r>
                                  <a:rPr lang="en-US" altLang="zh-CN" b="0" i="1" smtClean="0">
                                    <a:latin typeface="Cambria Math" panose="02040503050406030204"/>
                                    <a:ea typeface="Cambria Math" panose="02040503050406030204"/>
                                  </a:rPr>
                                  <m:t>𝑛</m:t>
                                </m:r>
                              </m:sup>
                              <m:e>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𝑦</m:t>
                                    </m:r>
                                  </m:e>
                                  <m:sub>
                                    <m:r>
                                      <a:rPr lang="en-US" altLang="zh-CN" b="0" i="1" smtClean="0">
                                        <a:latin typeface="Cambria Math" panose="02040503050406030204"/>
                                        <a:ea typeface="Cambria Math" panose="02040503050406030204"/>
                                      </a:rPr>
                                      <m:t>𝑖</m:t>
                                    </m:r>
                                  </m:sub>
                                </m:sSub>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𝑛</m:t>
                                </m:r>
                                <m:acc>
                                  <m:accPr>
                                    <m:chr m:val="̅"/>
                                    <m:ctrlPr>
                                      <a:rPr lang="en-US" altLang="zh-CN" i="1" smtClean="0">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e>
                            </m:nary>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num>
                          <m:den>
                            <m:nary>
                              <m:naryPr>
                                <m:chr m:val="∑"/>
                                <m:ctrlPr>
                                  <a:rPr lang="en-US" altLang="zh-CN" b="0" i="1" smtClean="0">
                                    <a:latin typeface="Cambria Math" panose="02040503050406030204" pitchFamily="18" charset="0"/>
                                    <a:ea typeface="Cambria Math" panose="02040503050406030204"/>
                                  </a:rPr>
                                </m:ctrlPr>
                              </m:naryPr>
                              <m:sub>
                                <m:r>
                                  <m:rPr>
                                    <m:brk m:alnAt="23"/>
                                  </m:rPr>
                                  <a:rPr lang="en-US" altLang="zh-CN" b="0" i="1" smtClean="0">
                                    <a:latin typeface="Cambria Math" panose="02040503050406030204"/>
                                    <a:ea typeface="Cambria Math" panose="02040503050406030204"/>
                                  </a:rPr>
                                  <m:t>𝑖</m:t>
                                </m:r>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1</m:t>
                                </m:r>
                              </m:sub>
                              <m:sup>
                                <m:r>
                                  <a:rPr lang="en-US" altLang="zh-CN" b="0" i="1" smtClean="0">
                                    <a:latin typeface="Cambria Math" panose="02040503050406030204"/>
                                    <a:ea typeface="Cambria Math" panose="02040503050406030204"/>
                                  </a:rPr>
                                  <m:t>𝑛</m:t>
                                </m:r>
                              </m:sup>
                              <m:e>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𝑛</m:t>
                                </m:r>
                                <m:sSup>
                                  <m:sSupPr>
                                    <m:ctrlPr>
                                      <a:rPr lang="en-US" altLang="zh-CN" b="0" i="1" smtClean="0">
                                        <a:latin typeface="Cambria Math" panose="02040503050406030204" pitchFamily="18" charset="0"/>
                                        <a:ea typeface="Cambria Math" panose="02040503050406030204"/>
                                      </a:rPr>
                                    </m:ctrlPr>
                                  </m:sSupPr>
                                  <m:e>
                                    <m:acc>
                                      <m:accPr>
                                        <m:chr m:val="̅"/>
                                        <m:ctrlPr>
                                          <a:rPr lang="en-US" altLang="zh-CN" b="0" i="1" smtClean="0">
                                            <a:latin typeface="Cambria Math" panose="02040503050406030204" pitchFamily="18" charset="0"/>
                                            <a:ea typeface="Cambria Math" panose="02040503050406030204"/>
                                          </a:rPr>
                                        </m:ctrlPr>
                                      </m:accPr>
                                      <m:e>
                                        <m:r>
                                          <a:rPr lang="en-US" altLang="zh-CN" b="0" i="1" smtClean="0">
                                            <a:latin typeface="Cambria Math" panose="02040503050406030204"/>
                                            <a:ea typeface="Cambria Math" panose="02040503050406030204"/>
                                          </a:rPr>
                                          <m:t>𝑥</m:t>
                                        </m:r>
                                      </m:e>
                                    </m:acc>
                                  </m:e>
                                  <m:sup>
                                    <m:r>
                                      <a:rPr lang="en-US" altLang="zh-CN" b="0" i="1" smtClean="0">
                                        <a:latin typeface="Cambria Math" panose="02040503050406030204"/>
                                        <a:ea typeface="Cambria Math" panose="02040503050406030204"/>
                                      </a:rPr>
                                      <m:t>2</m:t>
                                    </m:r>
                                  </m:sup>
                                </m:sSup>
                              </m:e>
                            </m:nary>
                          </m:den>
                        </m:f>
                      </m:oMath>
                    </m:oMathPara>
                  </a14:m>
                  <a:endParaRPr lang="zh-CN" altLang="en-US" dirty="0"/>
                </a:p>
              </p:txBody>
            </p:sp>
          </mc:Choice>
          <mc:Fallback>
            <p:sp>
              <p:nvSpPr>
                <p:cNvPr id="9" name="矩形 8"/>
                <p:cNvSpPr>
                  <a:spLocks noRot="1" noChangeAspect="1" noMove="1" noResize="1" noEditPoints="1" noAdjustHandles="1" noChangeArrowheads="1" noChangeShapeType="1" noTextEdit="1"/>
                </p:cNvSpPr>
                <p:nvPr/>
              </p:nvSpPr>
              <p:spPr>
                <a:xfrm>
                  <a:off x="5026775" y="4133735"/>
                  <a:ext cx="2397327" cy="641885"/>
                </a:xfrm>
                <a:prstGeom prst="rect">
                  <a:avLst/>
                </a:prstGeom>
                <a:blipFill rotWithShape="1">
                  <a:blip r:embed="rId7"/>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5" name="矩形 14"/>
              <p:cNvSpPr/>
              <p:nvPr/>
            </p:nvSpPr>
            <p:spPr>
              <a:xfrm>
                <a:off x="4609362" y="4105142"/>
                <a:ext cx="4531369"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m:t>
                          </m:r>
                          <m:r>
                            <a:rPr lang="en-US" altLang="zh-CN" i="1">
                              <a:latin typeface="Cambria Math" panose="02040503050406030204"/>
                            </a:rPr>
                            <m:t>1</m:t>
                          </m:r>
                        </m:sub>
                        <m:sup>
                          <m:r>
                            <a:rPr lang="en-US" altLang="zh-CN" i="1">
                              <a:latin typeface="Cambria Math" panose="02040503050406030204"/>
                            </a:rPr>
                            <m:t>𝑛</m:t>
                          </m:r>
                        </m:sup>
                        <m:e>
                          <m:sSub>
                            <m:sSubPr>
                              <m:ctrlPr>
                                <a:rPr lang="en-US" altLang="zh-CN"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a:rPr>
                                <m:t>𝑦</m:t>
                              </m:r>
                            </m:e>
                            <m:sub>
                              <m:r>
                                <a:rPr lang="en-US" altLang="zh-CN" b="0" i="1" smtClean="0">
                                  <a:latin typeface="Cambria Math" panose="02040503050406030204"/>
                                </a:rPr>
                                <m:t>𝑖</m:t>
                              </m:r>
                            </m:sub>
                          </m:sSub>
                          <m:r>
                            <a:rPr lang="en-US" altLang="zh-CN" b="0" i="1" smtClean="0">
                              <a:latin typeface="Cambria Math" panose="02040503050406030204"/>
                            </a:rPr>
                            <m:t>−</m:t>
                          </m:r>
                          <m:r>
                            <a:rPr lang="en-US" altLang="zh-CN" b="0" i="1" smtClean="0">
                              <a:latin typeface="Cambria Math" panose="02040503050406030204"/>
                            </a:rPr>
                            <m:t>𝑛</m:t>
                          </m:r>
                          <m:acc>
                            <m:accPr>
                              <m:chr m:val="̅"/>
                              <m:ctrlPr>
                                <a:rPr lang="en-US" altLang="zh-CN" b="0" i="1" smtClean="0">
                                  <a:latin typeface="Cambria Math" panose="02040503050406030204" pitchFamily="18" charset="0"/>
                                  <a:ea typeface="Cambria Math" panose="02040503050406030204"/>
                                </a:rPr>
                              </m:ctrlPr>
                            </m:accPr>
                            <m:e>
                              <m:r>
                                <a:rPr lang="en-US" altLang="zh-CN" b="0" i="1" smtClean="0">
                                  <a:latin typeface="Cambria Math" panose="02040503050406030204"/>
                                  <a:ea typeface="Cambria Math" panose="02040503050406030204"/>
                                </a:rPr>
                                <m:t>𝑥</m:t>
                              </m:r>
                            </m:e>
                          </m:acc>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r>
                            <a:rPr lang="en-US" altLang="zh-CN" b="0" i="1" smtClean="0">
                              <a:latin typeface="Cambria Math" panose="02040503050406030204"/>
                              <a:ea typeface="Cambria Math" panose="02040503050406030204"/>
                            </a:rPr>
                            <m:t>)</m:t>
                          </m:r>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𝑎</m:t>
                          </m:r>
                          <m:r>
                            <a:rPr lang="en-US" altLang="zh-CN" b="0" i="1" smtClean="0">
                              <a:latin typeface="Cambria Math" panose="02040503050406030204"/>
                              <a:ea typeface="黑体" panose="02010609060101010101" pitchFamily="49" charset="-122"/>
                            </a:rPr>
                            <m:t>(</m:t>
                          </m:r>
                          <m:nary>
                            <m:naryPr>
                              <m:chr m:val="∑"/>
                              <m:ctrlPr>
                                <a:rPr lang="en-US" altLang="zh-CN" b="0" i="1" smtClean="0">
                                  <a:latin typeface="Cambria Math" panose="02040503050406030204" pitchFamily="18" charset="0"/>
                                  <a:ea typeface="黑体" panose="02010609060101010101" pitchFamily="49" charset="-122"/>
                                </a:rPr>
                              </m:ctrlPr>
                            </m:naryPr>
                            <m:sub>
                              <m:r>
                                <m:rPr>
                                  <m:brk m:alnAt="23"/>
                                </m:rPr>
                                <a:rPr lang="en-US" altLang="zh-CN" b="0" i="1" smtClean="0">
                                  <a:latin typeface="Cambria Math" panose="02040503050406030204"/>
                                  <a:ea typeface="黑体" panose="02010609060101010101" pitchFamily="49" charset="-122"/>
                                </a:rPr>
                                <m:t>𝑖</m:t>
                              </m:r>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1</m:t>
                              </m:r>
                            </m:sub>
                            <m:sup>
                              <m:r>
                                <a:rPr lang="en-US" altLang="zh-CN" b="0" i="1" smtClean="0">
                                  <a:latin typeface="Cambria Math" panose="02040503050406030204"/>
                                  <a:ea typeface="黑体" panose="02010609060101010101" pitchFamily="49" charset="-122"/>
                                </a:rPr>
                                <m:t>𝑛</m:t>
                              </m:r>
                            </m:sup>
                            <m:e>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𝑛</m:t>
                              </m:r>
                              <m:sSup>
                                <m:sSupPr>
                                  <m:ctrlPr>
                                    <a:rPr lang="en-US" altLang="zh-CN" b="0" i="1" smtClean="0">
                                      <a:latin typeface="Cambria Math" panose="02040503050406030204" pitchFamily="18" charset="0"/>
                                      <a:ea typeface="黑体" panose="02010609060101010101" pitchFamily="49" charset="-122"/>
                                    </a:rPr>
                                  </m:ctrlPr>
                                </m:sSupPr>
                                <m:e>
                                  <m:acc>
                                    <m:accPr>
                                      <m:chr m:val="̅"/>
                                      <m:ctrlPr>
                                        <a:rPr lang="en-US" altLang="zh-CN" b="0" i="1" smtClean="0">
                                          <a:latin typeface="Cambria Math" panose="02040503050406030204" pitchFamily="18" charset="0"/>
                                          <a:ea typeface="黑体" panose="02010609060101010101" pitchFamily="49" charset="-122"/>
                                        </a:rPr>
                                      </m:ctrlPr>
                                    </m:accPr>
                                    <m:e>
                                      <m:r>
                                        <a:rPr lang="en-US" altLang="zh-CN" b="0" i="1" smtClean="0">
                                          <a:latin typeface="Cambria Math" panose="02040503050406030204"/>
                                          <a:ea typeface="黑体" panose="02010609060101010101" pitchFamily="49" charset="-122"/>
                                        </a:rPr>
                                        <m:t>𝑥</m:t>
                                      </m:r>
                                    </m:e>
                                  </m:acc>
                                </m:e>
                                <m:sup>
                                  <m:r>
                                    <a:rPr lang="en-US" altLang="zh-CN" b="0" i="1" smtClean="0">
                                      <a:latin typeface="Cambria Math" panose="02040503050406030204"/>
                                      <a:ea typeface="黑体" panose="02010609060101010101" pitchFamily="49" charset="-122"/>
                                    </a:rPr>
                                    <m:t>2</m:t>
                                  </m:r>
                                </m:sup>
                              </m:sSup>
                            </m:e>
                          </m:nary>
                          <m:r>
                            <a:rPr lang="en-US" altLang="zh-CN" b="0" i="1" smtClean="0">
                              <a:latin typeface="Cambria Math" panose="02040503050406030204"/>
                              <a:ea typeface="黑体" panose="02010609060101010101" pitchFamily="49" charset="-122"/>
                            </a:rPr>
                            <m:t>)</m:t>
                          </m:r>
                          <m:r>
                            <a:rPr lang="en-US" altLang="zh-CN" i="1">
                              <a:latin typeface="Cambria Math" panose="02040503050406030204"/>
                            </a:rPr>
                            <m:t>=</m:t>
                          </m:r>
                          <m:r>
                            <a:rPr lang="en-US" altLang="zh-CN" i="1">
                              <a:latin typeface="Cambria Math" panose="02040503050406030204"/>
                            </a:rPr>
                            <m:t>0</m:t>
                          </m:r>
                        </m:e>
                      </m:nary>
                    </m:oMath>
                  </m:oMathPara>
                </a14:m>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4609362" y="4105142"/>
                <a:ext cx="4531369" cy="848566"/>
              </a:xfrm>
              <a:prstGeom prst="rect">
                <a:avLst/>
              </a:prstGeom>
              <a:blipFill rotWithShape="1">
                <a:blip r:embed="rId8"/>
                <a:stretch>
                  <a:fillRect l="-12" t="-59" r="12" b="9"/>
                </a:stretch>
              </a:blipFill>
            </p:spPr>
            <p:txBody>
              <a:bodyPr/>
              <a:lstStyle/>
              <a:p>
                <a:r>
                  <a:rPr lang="zh-CN" altLang="en-US">
                    <a:noFill/>
                  </a:rPr>
                  <a:t> </a:t>
                </a:r>
              </a:p>
            </p:txBody>
          </p:sp>
        </mc:Fallback>
      </mc:AlternateContent>
      <p:sp>
        <p:nvSpPr>
          <p:cNvPr id="18" name="减号 17"/>
          <p:cNvSpPr/>
          <p:nvPr/>
        </p:nvSpPr>
        <p:spPr>
          <a:xfrm rot="5400000">
            <a:off x="2273136" y="4263449"/>
            <a:ext cx="4591108" cy="182368"/>
          </a:xfrm>
          <a:prstGeom prst="mathMinus">
            <a:avLst>
              <a:gd name="adj1" fmla="val 100000"/>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19" name="右弧形箭头 18"/>
          <p:cNvSpPr/>
          <p:nvPr/>
        </p:nvSpPr>
        <p:spPr>
          <a:xfrm>
            <a:off x="7726126" y="4789176"/>
            <a:ext cx="391885" cy="1012771"/>
          </a:xfrm>
          <a:prstGeom prst="curved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tx1"/>
              </a:solidFill>
              <a:ea typeface="黑体" panose="02010609060101010101" pitchFamily="49" charset="-122"/>
            </a:endParaRPr>
          </a:p>
        </p:txBody>
      </p:sp>
      <p:sp>
        <p:nvSpPr>
          <p:cNvPr id="20" name="标题 1"/>
          <p:cNvSpPr>
            <a:spLocks noGrp="1"/>
          </p:cNvSpPr>
          <p:nvPr>
            <p:ph type="title"/>
          </p:nvPr>
        </p:nvSpPr>
        <p:spPr>
          <a:xfrm>
            <a:off x="498764" y="983448"/>
            <a:ext cx="2476635" cy="657727"/>
          </a:xfrm>
        </p:spPr>
        <p:txBody>
          <a:bodyPr/>
          <a:lstStyle/>
          <a:p>
            <a:pPr marL="0" algn="l" defTabSz="914400" fontAlgn="base">
              <a:spcAft>
                <a:spcPct val="0"/>
              </a:spcAft>
              <a:defRPr/>
            </a:pPr>
            <a:r>
              <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rPr>
              <a:t>参数学习</a:t>
            </a:r>
            <a:endPar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21" name="标题 1"/>
          <p:cNvSpPr txBox="1"/>
          <p:nvPr/>
        </p:nvSpPr>
        <p:spPr>
          <a:xfrm>
            <a:off x="380512" y="104147"/>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线性回归</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2" name="矩形 21"/>
              <p:cNvSpPr/>
              <p:nvPr/>
            </p:nvSpPr>
            <p:spPr>
              <a:xfrm>
                <a:off x="2414944" y="1129968"/>
                <a:ext cx="6133305" cy="461665"/>
              </a:xfrm>
              <a:prstGeom prst="rect">
                <a:avLst/>
              </a:prstGeom>
              <a:solidFill>
                <a:srgbClr val="FFE1E1"/>
              </a:solidFill>
            </p:spPr>
            <p:txBody>
              <a:bodyPr wrap="square">
                <a:spAutoFit/>
              </a:bodyPr>
              <a:lstStyle/>
              <a:p>
                <a:pPr algn="ctr"/>
                <a:r>
                  <a:rPr lang="zh-CN" altLang="en-US" sz="2400" dirty="0">
                    <a:solidFill>
                      <a:srgbClr val="C00000"/>
                    </a:solidFill>
                    <a:latin typeface="黑体" panose="02010609060101010101" pitchFamily="49" charset="-122"/>
                    <a:ea typeface="黑体" panose="02010609060101010101" pitchFamily="49" charset="-122"/>
                  </a:rPr>
                  <a:t>回归模型参数求取：</a:t>
                </a:r>
                <a14:m>
                  <m:oMath xmlns:m="http://schemas.openxmlformats.org/officeDocument/2006/math">
                    <m:sSub>
                      <m:sSubPr>
                        <m:ctrlPr>
                          <a:rPr lang="en-US" altLang="zh-CN" sz="240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a:rPr>
                          <m:t>𝑦</m:t>
                        </m:r>
                      </m:e>
                      <m:sub>
                        <m:r>
                          <a:rPr lang="en-US" altLang="zh-CN" sz="2400" b="0" i="1" smtClean="0">
                            <a:solidFill>
                              <a:srgbClr val="C00000"/>
                            </a:solidFill>
                            <a:latin typeface="Cambria Math" panose="02040503050406030204"/>
                          </a:rPr>
                          <m:t>𝑖</m:t>
                        </m:r>
                      </m:sub>
                    </m:sSub>
                    <m:r>
                      <a:rPr lang="en-US" altLang="zh-CN" sz="2400" i="1">
                        <a:solidFill>
                          <a:srgbClr val="C00000"/>
                        </a:solidFill>
                        <a:latin typeface="Cambria Math" panose="02040503050406030204"/>
                      </a:rPr>
                      <m:t>=</m:t>
                    </m:r>
                    <m:r>
                      <a:rPr lang="en-US" altLang="zh-CN" sz="2400" i="1">
                        <a:solidFill>
                          <a:srgbClr val="C00000"/>
                        </a:solidFill>
                        <a:latin typeface="Cambria Math" panose="02040503050406030204"/>
                      </a:rPr>
                      <m:t>𝑎</m:t>
                    </m:r>
                    <m:sSub>
                      <m:sSubPr>
                        <m:ctrlPr>
                          <a:rPr lang="en-US" altLang="zh-CN" sz="240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a:rPr>
                          <m:t>𝑥</m:t>
                        </m:r>
                      </m:e>
                      <m:sub>
                        <m:r>
                          <a:rPr lang="en-US" altLang="zh-CN" sz="2400" b="0" i="1" smtClean="0">
                            <a:solidFill>
                              <a:srgbClr val="C00000"/>
                            </a:solidFill>
                            <a:latin typeface="Cambria Math" panose="02040503050406030204"/>
                          </a:rPr>
                          <m:t>𝑖</m:t>
                        </m:r>
                      </m:sub>
                    </m:sSub>
                    <m:r>
                      <a:rPr lang="en-US" altLang="zh-CN" sz="2400" i="1">
                        <a:solidFill>
                          <a:srgbClr val="C00000"/>
                        </a:solidFill>
                        <a:latin typeface="Cambria Math" panose="02040503050406030204"/>
                      </a:rPr>
                      <m:t>+</m:t>
                    </m:r>
                    <m:r>
                      <a:rPr lang="en-US" altLang="zh-CN" sz="2400" i="1">
                        <a:solidFill>
                          <a:srgbClr val="C00000"/>
                        </a:solidFill>
                        <a:latin typeface="Cambria Math" panose="02040503050406030204"/>
                      </a:rPr>
                      <m:t>𝑏</m:t>
                    </m:r>
                    <m:r>
                      <a:rPr lang="en-US" altLang="zh-CN" sz="2400" b="0" i="1" smtClean="0">
                        <a:solidFill>
                          <a:srgbClr val="C00000"/>
                        </a:solidFill>
                        <a:latin typeface="Cambria Math" panose="02040503050406030204"/>
                      </a:rPr>
                      <m:t> (</m:t>
                    </m:r>
                    <m:r>
                      <a:rPr lang="en-US" altLang="zh-CN" sz="2400" b="0" i="1" smtClean="0">
                        <a:solidFill>
                          <a:srgbClr val="C00000"/>
                        </a:solidFill>
                        <a:latin typeface="Cambria Math" panose="02040503050406030204"/>
                      </a:rPr>
                      <m:t>1</m:t>
                    </m:r>
                    <m:r>
                      <a:rPr lang="en-US" altLang="zh-CN" sz="2400" b="0" i="1" smtClean="0">
                        <a:solidFill>
                          <a:srgbClr val="C00000"/>
                        </a:solidFill>
                        <a:latin typeface="Cambria Math" panose="02040503050406030204"/>
                        <a:ea typeface="Cambria Math" panose="02040503050406030204"/>
                      </a:rPr>
                      <m:t>≤</m:t>
                    </m:r>
                    <m:r>
                      <a:rPr lang="en-US" altLang="zh-CN" sz="2400" b="0" i="1" smtClean="0">
                        <a:solidFill>
                          <a:srgbClr val="C00000"/>
                        </a:solidFill>
                        <a:latin typeface="Cambria Math" panose="02040503050406030204"/>
                        <a:ea typeface="Cambria Math" panose="02040503050406030204"/>
                      </a:rPr>
                      <m:t>𝑖</m:t>
                    </m:r>
                    <m:r>
                      <a:rPr lang="en-US" altLang="zh-CN" sz="2400" b="0" i="1" smtClean="0">
                        <a:solidFill>
                          <a:srgbClr val="C00000"/>
                        </a:solidFill>
                        <a:latin typeface="Cambria Math" panose="02040503050406030204"/>
                        <a:ea typeface="Cambria Math" panose="02040503050406030204"/>
                      </a:rPr>
                      <m:t>≤</m:t>
                    </m:r>
                    <m:r>
                      <a:rPr lang="en-US" altLang="zh-CN" sz="2400" b="0" i="1" smtClean="0">
                        <a:solidFill>
                          <a:srgbClr val="C00000"/>
                        </a:solidFill>
                        <a:latin typeface="Cambria Math" panose="02040503050406030204"/>
                        <a:ea typeface="Cambria Math" panose="02040503050406030204"/>
                      </a:rPr>
                      <m:t>𝑛</m:t>
                    </m:r>
                    <m:r>
                      <a:rPr lang="en-US" altLang="zh-CN" sz="2400" b="0" i="1" smtClean="0">
                        <a:solidFill>
                          <a:srgbClr val="C00000"/>
                        </a:solidFill>
                        <a:latin typeface="Cambria Math" panose="02040503050406030204"/>
                        <a:ea typeface="Cambria Math" panose="02040503050406030204"/>
                      </a:rPr>
                      <m:t>)</m:t>
                    </m:r>
                  </m:oMath>
                </a14:m>
                <a:endParaRPr lang="zh-CN" altLang="en-US" sz="2400" dirty="0">
                  <a:solidFill>
                    <a:srgbClr val="C00000"/>
                  </a:solidFill>
                  <a:latin typeface="黑体" panose="02010609060101010101" pitchFamily="49" charset="-122"/>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2414944" y="1129968"/>
                <a:ext cx="6133305" cy="461665"/>
              </a:xfrm>
              <a:prstGeom prst="rect">
                <a:avLst/>
              </a:prstGeom>
              <a:blipFill rotWithShape="1">
                <a:blip r:embed="rId9"/>
                <a:stretch>
                  <a:fillRect l="-1" t="-66" r="8" b="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534701" y="2850335"/>
                <a:ext cx="4203865" cy="806375"/>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将</a:t>
                </a:r>
                <a14:m>
                  <m:oMath xmlns:m="http://schemas.openxmlformats.org/officeDocument/2006/math">
                    <m:r>
                      <a:rPr lang="en-US" altLang="zh-CN" b="0" i="1" smtClean="0">
                        <a:latin typeface="Cambria Math" panose="02040503050406030204"/>
                        <a:ea typeface="黑体" panose="02010609060101010101" pitchFamily="49" charset="-122"/>
                      </a:rPr>
                      <m:t>𝑏</m:t>
                    </m:r>
                    <m:r>
                      <a:rPr lang="en-US" altLang="zh-CN" i="1" smtClean="0">
                        <a:latin typeface="Cambria Math" panose="02040503050406030204"/>
                        <a:ea typeface="黑体" panose="02010609060101010101" pitchFamily="49" charset="-122"/>
                      </a:rPr>
                      <m:t>=</m:t>
                    </m:r>
                    <m:acc>
                      <m:accPr>
                        <m:chr m:val="̅"/>
                        <m:ctrlPr>
                          <a:rPr lang="en-US" altLang="zh-CN" b="0" i="1" smtClean="0">
                            <a:latin typeface="Cambria Math" panose="02040503050406030204" pitchFamily="18" charset="0"/>
                            <a:ea typeface="黑体" panose="02010609060101010101" pitchFamily="49" charset="-122"/>
                          </a:rPr>
                        </m:ctrlPr>
                      </m:accPr>
                      <m:e>
                        <m:r>
                          <a:rPr lang="en-US" altLang="zh-CN" b="0" i="1" smtClean="0">
                            <a:latin typeface="Cambria Math" panose="02040503050406030204"/>
                            <a:ea typeface="黑体" panose="02010609060101010101" pitchFamily="49" charset="-122"/>
                          </a:rPr>
                          <m:t>𝑦</m:t>
                        </m:r>
                      </m:e>
                    </m:acc>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𝑎</m:t>
                    </m:r>
                    <m:acc>
                      <m:accPr>
                        <m:chr m:val="̅"/>
                        <m:ctrlPr>
                          <a:rPr lang="en-US" altLang="zh-CN" b="0" i="1" smtClean="0">
                            <a:latin typeface="Cambria Math" panose="02040503050406030204" pitchFamily="18" charset="0"/>
                            <a:ea typeface="黑体" panose="02010609060101010101" pitchFamily="49" charset="-122"/>
                          </a:rPr>
                        </m:ctrlPr>
                      </m:accPr>
                      <m:e>
                        <m:r>
                          <a:rPr lang="en-US" altLang="zh-CN" b="0" i="1" smtClean="0">
                            <a:latin typeface="Cambria Math" panose="02040503050406030204"/>
                            <a:ea typeface="黑体" panose="02010609060101010101" pitchFamily="49" charset="-122"/>
                          </a:rPr>
                          <m:t>𝑥</m:t>
                        </m:r>
                      </m:e>
                    </m:acc>
                  </m:oMath>
                </a14:m>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r>
                      <a:rPr lang="en-US" altLang="zh-CN" b="0" i="1" smtClean="0">
                        <a:latin typeface="Cambria Math" panose="02040503050406030204"/>
                        <a:ea typeface="黑体" panose="02010609060101010101" pitchFamily="49" charset="-122"/>
                      </a:rPr>
                      <m:t>=</m:t>
                    </m:r>
                    <m:f>
                      <m:fPr>
                        <m:ctrlPr>
                          <a:rPr lang="en-US" altLang="zh-CN" i="1" smtClean="0">
                            <a:latin typeface="Cambria Math" panose="02040503050406030204" pitchFamily="18" charset="0"/>
                            <a:ea typeface="黑体" panose="02010609060101010101" pitchFamily="49" charset="-122"/>
                          </a:rPr>
                        </m:ctrlPr>
                      </m:fPr>
                      <m:num>
                        <m:nary>
                          <m:naryPr>
                            <m:chr m:val="∑"/>
                            <m:limLoc m:val="subSup"/>
                            <m:ctrlPr>
                              <a:rPr lang="en-US" altLang="zh-CN" i="1" smtClean="0">
                                <a:latin typeface="Cambria Math" panose="02040503050406030204" pitchFamily="18" charset="0"/>
                                <a:ea typeface="黑体" panose="02010609060101010101" pitchFamily="49" charset="-122"/>
                              </a:rPr>
                            </m:ctrlPr>
                          </m:naryPr>
                          <m:sub>
                            <m:r>
                              <m:rPr>
                                <m:brk m:alnAt="25"/>
                              </m:rPr>
                              <a:rPr lang="en-US" altLang="zh-CN" b="0" i="1" smtClean="0">
                                <a:latin typeface="Cambria Math" panose="02040503050406030204"/>
                                <a:ea typeface="黑体" panose="02010609060101010101" pitchFamily="49" charset="-122"/>
                              </a:rPr>
                              <m:t>𝑖</m:t>
                            </m:r>
                            <m:r>
                              <a:rPr lang="en-US" altLang="zh-CN" b="0" i="1" smtClean="0">
                                <a:latin typeface="Cambria Math" panose="02040503050406030204"/>
                                <a:ea typeface="黑体" panose="02010609060101010101" pitchFamily="49" charset="-122"/>
                              </a:rPr>
                              <m:t>=</m:t>
                            </m:r>
                            <m:r>
                              <a:rPr lang="en-US" altLang="zh-CN" b="0" i="1" smtClean="0">
                                <a:latin typeface="Cambria Math" panose="02040503050406030204"/>
                                <a:ea typeface="黑体" panose="02010609060101010101" pitchFamily="49" charset="-122"/>
                              </a:rPr>
                              <m:t>1</m:t>
                            </m:r>
                          </m:sub>
                          <m:sup>
                            <m:r>
                              <a:rPr lang="en-US" altLang="zh-CN" b="0" i="1" smtClean="0">
                                <a:latin typeface="Cambria Math" panose="02040503050406030204"/>
                                <a:ea typeface="黑体" panose="02010609060101010101" pitchFamily="49" charset="-122"/>
                              </a:rPr>
                              <m:t>𝑛</m:t>
                            </m:r>
                          </m:sup>
                          <m:e>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𝑦</m:t>
                                </m:r>
                              </m:e>
                              <m:sub>
                                <m:r>
                                  <a:rPr lang="en-US" altLang="zh-CN" b="0" i="1" smtClean="0">
                                    <a:latin typeface="Cambria Math" panose="02040503050406030204"/>
                                    <a:ea typeface="黑体" panose="02010609060101010101" pitchFamily="49" charset="-122"/>
                                  </a:rPr>
                                  <m:t>𝑖</m:t>
                                </m:r>
                              </m:sub>
                            </m:sSub>
                          </m:e>
                        </m:nary>
                      </m:num>
                      <m:den>
                        <m:r>
                          <a:rPr lang="en-US" altLang="zh-CN" b="0" i="1" smtClean="0">
                            <a:latin typeface="Cambria Math" panose="02040503050406030204"/>
                            <a:ea typeface="黑体" panose="02010609060101010101" pitchFamily="49" charset="-122"/>
                          </a:rPr>
                          <m:t>𝑛</m:t>
                        </m:r>
                      </m:den>
                    </m:f>
                  </m:oMath>
                </a14:m>
                <a:r>
                  <a:rPr lang="en-US" altLang="zh-CN" dirty="0">
                    <a:latin typeface="黑体" panose="02010609060101010101" pitchFamily="49" charset="-122"/>
                    <a:ea typeface="黑体" panose="02010609060101010101" pitchFamily="49" charset="-122"/>
                  </a:rPr>
                  <a:t>,</a:t>
                </a:r>
                <a:r>
                  <a:rPr lang="en-US" altLang="zh-CN" dirty="0">
                    <a:ea typeface="黑体" panose="02010609060101010101" pitchFamily="49" charset="-122"/>
                  </a:rPr>
                  <a:t> </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panose="02040503050406030204"/>
                            <a:ea typeface="黑体" panose="02010609060101010101" pitchFamily="49" charset="-122"/>
                          </a:rPr>
                          <m:t>𝑥</m:t>
                        </m:r>
                      </m:e>
                    </m:acc>
                    <m:r>
                      <a:rPr lang="en-US" altLang="zh-CN" i="1">
                        <a:latin typeface="Cambria Math" panose="02040503050406030204"/>
                        <a:ea typeface="黑体" panose="02010609060101010101" pitchFamily="49" charset="-122"/>
                      </a:rPr>
                      <m:t>=</m:t>
                    </m:r>
                    <m:f>
                      <m:fPr>
                        <m:ctrlPr>
                          <a:rPr lang="en-US" altLang="zh-CN" i="1">
                            <a:latin typeface="Cambria Math" panose="02040503050406030204" pitchFamily="18" charset="0"/>
                            <a:ea typeface="黑体" panose="02010609060101010101" pitchFamily="49" charset="-122"/>
                          </a:rPr>
                        </m:ctrlPr>
                      </m:fPr>
                      <m:num>
                        <m:nary>
                          <m:naryPr>
                            <m:chr m:val="∑"/>
                            <m:limLoc m:val="subSup"/>
                            <m:ctrlPr>
                              <a:rPr lang="en-US" altLang="zh-CN" i="1">
                                <a:latin typeface="Cambria Math" panose="02040503050406030204" pitchFamily="18" charset="0"/>
                                <a:ea typeface="黑体" panose="02010609060101010101" pitchFamily="49" charset="-122"/>
                              </a:rPr>
                            </m:ctrlPr>
                          </m:naryPr>
                          <m:sub>
                            <m:r>
                              <m:rPr>
                                <m:brk m:alnAt="25"/>
                              </m:rPr>
                              <a:rPr lang="en-US" altLang="zh-CN" i="1">
                                <a:latin typeface="Cambria Math" panose="02040503050406030204"/>
                                <a:ea typeface="黑体" panose="02010609060101010101" pitchFamily="49" charset="-122"/>
                              </a:rPr>
                              <m:t>𝑖</m:t>
                            </m:r>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1</m:t>
                            </m:r>
                          </m:sub>
                          <m:sup>
                            <m:r>
                              <a:rPr lang="en-US" altLang="zh-CN" i="1">
                                <a:latin typeface="Cambria Math" panose="02040503050406030204"/>
                                <a:ea typeface="黑体" panose="02010609060101010101" pitchFamily="49" charset="-122"/>
                              </a:rPr>
                              <m:t>𝑛</m:t>
                            </m:r>
                          </m:sup>
                          <m:e>
                            <m:sSub>
                              <m:sSubPr>
                                <m:ctrlPr>
                                  <a:rPr lang="en-US" altLang="zh-CN" i="1">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e>
                        </m:nary>
                      </m:num>
                      <m:den>
                        <m:r>
                          <a:rPr lang="en-US" altLang="zh-CN" i="1">
                            <a:latin typeface="Cambria Math" panose="02040503050406030204"/>
                            <a:ea typeface="黑体" panose="02010609060101010101" pitchFamily="49" charset="-122"/>
                          </a:rPr>
                          <m:t>𝑛</m:t>
                        </m:r>
                      </m:den>
                    </m:f>
                  </m:oMath>
                </a14:m>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代入上式</a:t>
                </a:r>
                <a:endParaRPr lang="zh-CN" altLang="en-US" dirty="0">
                  <a:latin typeface="黑体" panose="02010609060101010101" pitchFamily="49" charset="-122"/>
                  <a:ea typeface="黑体" panose="02010609060101010101" pitchFamily="49" charset="-122"/>
                </a:endParaRPr>
              </a:p>
            </p:txBody>
          </p:sp>
        </mc:Choice>
        <mc:Fallback>
          <p:sp>
            <p:nvSpPr>
              <p:cNvPr id="23" name="矩形 22"/>
              <p:cNvSpPr>
                <a:spLocks noRot="1" noChangeAspect="1" noMove="1" noResize="1" noEditPoints="1" noAdjustHandles="1" noChangeArrowheads="1" noChangeShapeType="1" noTextEdit="1"/>
              </p:cNvSpPr>
              <p:nvPr/>
            </p:nvSpPr>
            <p:spPr>
              <a:xfrm>
                <a:off x="534701" y="2850335"/>
                <a:ext cx="4203865" cy="806375"/>
              </a:xfrm>
              <a:prstGeom prst="rect">
                <a:avLst/>
              </a:prstGeom>
              <a:blipFill rotWithShape="1">
                <a:blip r:embed="rId3"/>
                <a:stretch>
                  <a:fillRect l="-1" t="-56" r="5"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534701" y="3847010"/>
                <a:ext cx="3567515"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m:t>
                          </m:r>
                          <m:r>
                            <a:rPr lang="en-US" altLang="zh-CN" i="1">
                              <a:latin typeface="Cambria Math" panose="02040503050406030204"/>
                            </a:rPr>
                            <m:t>1</m:t>
                          </m:r>
                        </m:sub>
                        <m:sup>
                          <m:r>
                            <a:rPr lang="en-US" altLang="zh-CN" i="1">
                              <a:latin typeface="Cambria Math" panose="02040503050406030204"/>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r>
                                <a:rPr lang="en-US" altLang="zh-CN" i="1">
                                  <a:latin typeface="Cambria Math" panose="02040503050406030204"/>
                                </a:rPr>
                                <m:t>−</m:t>
                              </m:r>
                              <m:r>
                                <a:rPr lang="en-US" altLang="zh-CN" i="1">
                                  <a:latin typeface="Cambria Math" panose="02040503050406030204"/>
                                </a:rPr>
                                <m:t>𝑎</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r>
                                <a:rPr lang="en-US" altLang="zh-CN" i="1">
                                  <a:latin typeface="Cambria Math" panose="02040503050406030204"/>
                                </a:rPr>
                                <m:t>−</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r>
                                <a:rPr lang="en-US" altLang="zh-CN" b="0" i="1" smtClean="0">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e>
                          </m:d>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e>
                          </m:d>
                          <m:r>
                            <a:rPr lang="en-US" altLang="zh-CN" i="1">
                              <a:latin typeface="Cambria Math" panose="02040503050406030204"/>
                            </a:rPr>
                            <m:t>=</m:t>
                          </m:r>
                          <m:r>
                            <a:rPr lang="en-US" altLang="zh-CN" i="1">
                              <a:latin typeface="Cambria Math" panose="02040503050406030204"/>
                            </a:rPr>
                            <m:t>0</m:t>
                          </m:r>
                        </m:e>
                      </m:nary>
                    </m:oMath>
                  </m:oMathPara>
                </a14:m>
                <a:endParaRPr lang="zh-CN" altLang="en-US" dirty="0"/>
              </a:p>
            </p:txBody>
          </p:sp>
        </mc:Choice>
        <mc:Fallback>
          <p:sp>
            <p:nvSpPr>
              <p:cNvPr id="24" name="矩形 23"/>
              <p:cNvSpPr>
                <a:spLocks noRot="1" noChangeAspect="1" noMove="1" noResize="1" noEditPoints="1" noAdjustHandles="1" noChangeArrowheads="1" noChangeShapeType="1" noTextEdit="1"/>
              </p:cNvSpPr>
              <p:nvPr/>
            </p:nvSpPr>
            <p:spPr>
              <a:xfrm>
                <a:off x="534701" y="3847010"/>
                <a:ext cx="3567515" cy="848566"/>
              </a:xfrm>
              <a:prstGeom prst="rect">
                <a:avLst/>
              </a:prstGeom>
              <a:blipFill rotWithShape="1">
                <a:blip r:embed="rId4"/>
                <a:stretch>
                  <a:fillRect l="-1" t="-21" r="3"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534702" y="5149516"/>
                <a:ext cx="3963393"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a:ea typeface="Cambria Math" panose="02040503050406030204"/>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m:t>
                          </m:r>
                          <m:r>
                            <a:rPr lang="en-US" altLang="zh-CN" i="1">
                              <a:latin typeface="Cambria Math" panose="02040503050406030204"/>
                            </a:rPr>
                            <m:t>1</m:t>
                          </m:r>
                        </m:sub>
                        <m:sup>
                          <m:r>
                            <a:rPr lang="en-US" altLang="zh-CN" i="1">
                              <a:latin typeface="Cambria Math" panose="02040503050406030204"/>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i="1">
                                  <a:latin typeface="Cambria Math" panose="02040503050406030204"/>
                                </a:rPr>
                                <m:t>−</m:t>
                              </m:r>
                              <m:r>
                                <a:rPr lang="en-US" altLang="zh-CN" i="1">
                                  <a:latin typeface="Cambria Math" panose="02040503050406030204"/>
                                </a:rPr>
                                <m:t>𝑎</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i="1">
                                  <a:latin typeface="Cambria Math" panose="02040503050406030204"/>
                                </a:rPr>
                                <m:t>−</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a:ea typeface="黑体" panose="02010609060101010101" pitchFamily="49" charset="-122"/>
                                    </a:rPr>
                                    <m:t>𝑥</m:t>
                                  </m:r>
                                </m:e>
                                <m:sub>
                                  <m:r>
                                    <a:rPr lang="en-US" altLang="zh-CN" b="0" i="1" smtClean="0">
                                      <a:latin typeface="Cambria Math" panose="02040503050406030204"/>
                                      <a:ea typeface="黑体" panose="02010609060101010101" pitchFamily="49" charset="-122"/>
                                    </a:rPr>
                                    <m:t>𝑖</m:t>
                                  </m:r>
                                </m:sub>
                              </m:sSub>
                            </m:e>
                          </m:d>
                          <m:r>
                            <a:rPr lang="en-US" altLang="zh-CN" i="1">
                              <a:latin typeface="Cambria Math" panose="02040503050406030204"/>
                            </a:rPr>
                            <m:t>=</m:t>
                          </m:r>
                          <m:r>
                            <a:rPr lang="en-US" altLang="zh-CN" i="1">
                              <a:latin typeface="Cambria Math" panose="02040503050406030204"/>
                            </a:rPr>
                            <m:t>0</m:t>
                          </m:r>
                        </m:e>
                      </m:nary>
                    </m:oMath>
                  </m:oMathPara>
                </a14:m>
                <a:endParaRPr lang="zh-CN" altLang="en-US" dirty="0"/>
              </a:p>
            </p:txBody>
          </p:sp>
        </mc:Choice>
        <mc:Fallback>
          <p:sp>
            <p:nvSpPr>
              <p:cNvPr id="25" name="矩形 24"/>
              <p:cNvSpPr>
                <a:spLocks noRot="1" noChangeAspect="1" noMove="1" noResize="1" noEditPoints="1" noAdjustHandles="1" noChangeArrowheads="1" noChangeShapeType="1" noTextEdit="1"/>
              </p:cNvSpPr>
              <p:nvPr/>
            </p:nvSpPr>
            <p:spPr>
              <a:xfrm>
                <a:off x="534702" y="5149516"/>
                <a:ext cx="3963393" cy="848566"/>
              </a:xfrm>
              <a:prstGeom prst="rect">
                <a:avLst/>
              </a:prstGeom>
              <a:blipFill rotWithShape="1">
                <a:blip r:embed="rId5"/>
                <a:stretch>
                  <a:fillRect l="-1" t="-35" r="10" b="60"/>
                </a:stretch>
              </a:blipFill>
            </p:spPr>
            <p:txBody>
              <a:bodyPr/>
              <a:lstStyle/>
              <a:p>
                <a:r>
                  <a:rPr lang="zh-CN" alt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4334680" y="5231231"/>
            <a:ext cx="1321196" cy="699936"/>
          </a:xfrm>
          <a:prstGeom prst="wedgeEllipseCallout">
            <a:avLst>
              <a:gd name="adj1" fmla="val -8774"/>
              <a:gd name="adj2" fmla="val 3278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 name="矩形 1"/>
              <p:cNvSpPr/>
              <p:nvPr/>
            </p:nvSpPr>
            <p:spPr>
              <a:xfrm>
                <a:off x="4147456" y="1300160"/>
                <a:ext cx="5459253"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panose="02040503050406030204"/>
                                  <a:ea typeface="黑体" panose="02010609060101010101" pitchFamily="49" charset="-122"/>
                                </a:rPr>
                                <m:t>min</m:t>
                              </m:r>
                            </m:e>
                            <m:lim>
                              <m:r>
                                <a:rPr lang="en-US" altLang="zh-CN" b="0" i="1" dirty="0" smtClean="0">
                                  <a:latin typeface="Cambria Math" panose="02040503050406030204"/>
                                  <a:ea typeface="黑体" panose="02010609060101010101" pitchFamily="49" charset="-122"/>
                                </a:rPr>
                                <m:t>𝑎</m:t>
                              </m:r>
                              <m:r>
                                <a:rPr lang="en-US" altLang="zh-CN" b="0" i="1" dirty="0" smtClean="0">
                                  <a:latin typeface="Cambria Math" panose="02040503050406030204"/>
                                  <a:ea typeface="黑体" panose="02010609060101010101" pitchFamily="49" charset="-122"/>
                                </a:rPr>
                                <m:t>,</m:t>
                              </m:r>
                              <m:r>
                                <a:rPr lang="en-US" altLang="zh-CN" b="0" i="1" dirty="0" smtClean="0">
                                  <a:latin typeface="Cambria Math" panose="02040503050406030204"/>
                                  <a:ea typeface="黑体" panose="02010609060101010101" pitchFamily="49" charset="-122"/>
                                </a:rPr>
                                <m:t>𝑏</m:t>
                              </m:r>
                            </m:lim>
                          </m:limLow>
                        </m:fName>
                        <m:e>
                          <m:r>
                            <a:rPr lang="en-US" altLang="zh-CN" i="1" dirty="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b="0" i="1" dirty="0" smtClean="0">
                              <a:latin typeface="Cambria Math" panose="02040503050406030204" pitchFamily="18" charset="0"/>
                              <a:ea typeface="黑体" panose="02010609060101010101" pitchFamily="49" charset="-122"/>
                            </a:rPr>
                            <m:t>)</m:t>
                          </m:r>
                        </m:e>
                      </m:func>
                      <m:r>
                        <a:rPr lang="en-US" altLang="zh-CN" i="1" dirty="0">
                          <a:latin typeface="Cambria Math" panose="02040503050406030204"/>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panose="02040503050406030204"/>
                              <a:ea typeface="黑体" panose="02010609060101010101" pitchFamily="49" charset="-122"/>
                            </a:rPr>
                            <m:t>𝑖</m:t>
                          </m:r>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1</m:t>
                          </m:r>
                        </m:sub>
                        <m:sup>
                          <m:r>
                            <a:rPr lang="en-US" altLang="zh-CN" i="1">
                              <a:latin typeface="Cambria Math" panose="02040503050406030204"/>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𝑦</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r>
                                <a:rPr lang="en-US" altLang="zh-CN" i="1">
                                  <a:latin typeface="Cambria Math" panose="02040503050406030204"/>
                                  <a:ea typeface="Cambria Math" panose="02040503050406030204"/>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𝑏</m:t>
                              </m:r>
                              <m:r>
                                <a:rPr lang="en-US" altLang="zh-CN" i="1">
                                  <a:latin typeface="Cambria Math" panose="02040503050406030204"/>
                                  <a:ea typeface="黑体" panose="02010609060101010101" pitchFamily="49" charset="-122"/>
                                </a:rPr>
                                <m:t> )</m:t>
                              </m:r>
                            </m:e>
                            <m:sup>
                              <m:r>
                                <a:rPr lang="en-US" altLang="zh-CN" i="1">
                                  <a:latin typeface="Cambria Math" panose="02040503050406030204"/>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p:sp>
            <p:nvSpPr>
              <p:cNvPr id="2" name="矩形 1"/>
              <p:cNvSpPr>
                <a:spLocks noRot="1" noChangeAspect="1" noMove="1" noResize="1" noEditPoints="1" noAdjustHandles="1" noChangeArrowheads="1" noChangeShapeType="1" noTextEdit="1"/>
              </p:cNvSpPr>
              <p:nvPr/>
            </p:nvSpPr>
            <p:spPr>
              <a:xfrm>
                <a:off x="4147456" y="1300160"/>
                <a:ext cx="5459253" cy="1226682"/>
              </a:xfrm>
              <a:prstGeom prst="rect">
                <a:avLst/>
              </a:prstGeom>
              <a:blipFill rotWithShape="1">
                <a:blip r:embed="rId1"/>
                <a:stretch>
                  <a:fillRect l="-5" t="-26" r="8"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221673" y="1738784"/>
                <a:ext cx="4103964" cy="8485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a:rPr>
                            <m:t>𝜕</m:t>
                          </m:r>
                          <m:r>
                            <a:rPr lang="en-US" altLang="zh-CN" b="0" i="1" smtClean="0">
                              <a:latin typeface="Cambria Math" panose="02040503050406030204"/>
                            </a:rPr>
                            <m:t>𝐿</m:t>
                          </m:r>
                          <m:r>
                            <a:rPr lang="en-US" altLang="zh-CN" b="0" i="1" smtClean="0">
                              <a:latin typeface="Cambria Math" panose="02040503050406030204"/>
                            </a:rPr>
                            <m:t>(</m:t>
                          </m:r>
                          <m:r>
                            <a:rPr lang="en-US" altLang="zh-CN" b="0" i="1" smtClean="0">
                              <a:latin typeface="Cambria Math" panose="02040503050406030204"/>
                            </a:rPr>
                            <m:t>𝑎</m:t>
                          </m:r>
                          <m:r>
                            <a:rPr lang="en-US" altLang="zh-CN" b="0" i="1" smtClean="0">
                              <a:latin typeface="Cambria Math" panose="02040503050406030204"/>
                            </a:rPr>
                            <m:t>,</m:t>
                          </m:r>
                          <m:r>
                            <a:rPr lang="en-US" altLang="zh-CN" b="0" i="1" smtClean="0">
                              <a:latin typeface="Cambria Math" panose="02040503050406030204"/>
                            </a:rPr>
                            <m:t>𝑏</m:t>
                          </m:r>
                          <m:r>
                            <a:rPr lang="en-US" altLang="zh-CN" b="0" i="1" smtClean="0">
                              <a:latin typeface="Cambria Math" panose="02040503050406030204"/>
                            </a:rPr>
                            <m:t>)</m:t>
                          </m:r>
                        </m:num>
                        <m:den>
                          <m:r>
                            <a:rPr lang="zh-CN" altLang="en-US" i="1" smtClean="0">
                              <a:latin typeface="Cambria Math" panose="02040503050406030204"/>
                            </a:rPr>
                            <m:t>𝜕</m:t>
                          </m:r>
                          <m:r>
                            <a:rPr lang="en-US" altLang="zh-CN" b="0" i="1" smtClean="0">
                              <a:latin typeface="Cambria Math" panose="02040503050406030204"/>
                            </a:rPr>
                            <m:t>𝑏</m:t>
                          </m:r>
                        </m:den>
                      </m:f>
                      <m:r>
                        <a:rPr lang="en-US" altLang="zh-CN" i="1" smtClean="0">
                          <a:latin typeface="Cambria Math" panose="02040503050406030204"/>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1</m:t>
                          </m:r>
                        </m:sub>
                        <m:sup>
                          <m:r>
                            <a:rPr lang="en-US" altLang="zh-CN" b="0" i="1" smtClean="0">
                              <a:latin typeface="Cambria Math" panose="02040503050406030204"/>
                            </a:rPr>
                            <m:t>𝑛</m:t>
                          </m:r>
                        </m:sup>
                        <m:e>
                          <m:r>
                            <a:rPr lang="en-US" altLang="zh-CN" b="0" i="1" smtClean="0">
                              <a:latin typeface="Cambria Math" panose="02040503050406030204"/>
                            </a:rPr>
                            <m:t>2</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a:rPr>
                                    <m:t>𝑦</m:t>
                                  </m:r>
                                </m:e>
                                <m:sub>
                                  <m:r>
                                    <a:rPr lang="en-US" altLang="zh-CN" b="0" i="1" smtClean="0">
                                      <a:latin typeface="Cambria Math" panose="02040503050406030204"/>
                                    </a:rPr>
                                    <m:t>𝑖</m:t>
                                  </m:r>
                                </m:sub>
                              </m:sSub>
                              <m:r>
                                <a:rPr lang="en-US" altLang="zh-CN" b="0" i="1" smtClean="0">
                                  <a:latin typeface="Cambria Math" panose="02040503050406030204"/>
                                </a:rPr>
                                <m:t>−</m:t>
                              </m:r>
                              <m:r>
                                <a:rPr lang="en-US" altLang="zh-CN" b="0" i="1" smtClean="0">
                                  <a:latin typeface="Cambria Math" panose="02040503050406030204"/>
                                </a:rPr>
                                <m:t>𝑎</m:t>
                              </m:r>
                              <m:sSub>
                                <m:sSubPr>
                                  <m:ctrlPr>
                                    <a:rPr lang="en-US" altLang="zh-CN" b="0"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b="0" i="1" smtClean="0">
                                  <a:latin typeface="Cambria Math" panose="02040503050406030204"/>
                                </a:rPr>
                                <m:t>−</m:t>
                              </m:r>
                              <m:r>
                                <a:rPr lang="en-US" altLang="zh-CN" b="0" i="1" smtClean="0">
                                  <a:latin typeface="Cambria Math" panose="02040503050406030204"/>
                                </a:rPr>
                                <m:t>𝑏</m:t>
                              </m:r>
                            </m:e>
                          </m:d>
                          <m:r>
                            <a:rPr lang="en-US" altLang="zh-CN" b="0" i="1" smtClean="0">
                              <a:latin typeface="Cambria Math" panose="02040503050406030204"/>
                            </a:rPr>
                            <m:t>(−</m:t>
                          </m:r>
                          <m:r>
                            <a:rPr lang="en-US" altLang="zh-CN" b="0" i="1" smtClean="0">
                              <a:latin typeface="Cambria Math" panose="02040503050406030204"/>
                            </a:rPr>
                            <m:t>1</m:t>
                          </m:r>
                          <m:r>
                            <a:rPr lang="en-US" altLang="zh-CN" b="0" i="1" smtClean="0">
                              <a:latin typeface="Cambria Math" panose="02040503050406030204"/>
                            </a:rPr>
                            <m:t>)=</m:t>
                          </m:r>
                          <m:r>
                            <a:rPr lang="en-US" altLang="zh-CN" b="0" i="1" smtClean="0">
                              <a:latin typeface="Cambria Math" panose="02040503050406030204"/>
                            </a:rPr>
                            <m:t>0</m:t>
                          </m:r>
                        </m:e>
                      </m:nary>
                    </m:oMath>
                  </m:oMathPara>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221673" y="1738784"/>
                <a:ext cx="4103964" cy="848566"/>
              </a:xfrm>
              <a:prstGeom prst="rect">
                <a:avLst/>
              </a:prstGeom>
              <a:blipFill rotWithShape="1">
                <a:blip r:embed="rId2"/>
                <a:stretch>
                  <a:fillRect l="-1" t="-18"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736574" y="2775260"/>
                <a:ext cx="2636363" cy="8485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m:t>
                          </m:r>
                          <m:r>
                            <a:rPr lang="en-US" altLang="zh-CN" i="1">
                              <a:latin typeface="Cambria Math" panose="02040503050406030204"/>
                            </a:rPr>
                            <m:t>1</m:t>
                          </m:r>
                        </m:sub>
                        <m:sup>
                          <m:r>
                            <a:rPr lang="en-US" altLang="zh-CN" i="1">
                              <a:latin typeface="Cambria Math" panose="02040503050406030204"/>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r>
                                <a:rPr lang="en-US" altLang="zh-CN" i="1">
                                  <a:latin typeface="Cambria Math" panose="02040503050406030204"/>
                                </a:rPr>
                                <m:t>−</m:t>
                              </m:r>
                              <m:r>
                                <a:rPr lang="en-US" altLang="zh-CN" i="1">
                                  <a:latin typeface="Cambria Math" panose="02040503050406030204"/>
                                </a:rPr>
                                <m:t>𝑎</m:t>
                              </m:r>
                              <m:sSub>
                                <m:sSubPr>
                                  <m:ctrlPr>
                                    <a:rPr lang="en-US" altLang="zh-CN" i="1">
                                      <a:latin typeface="Cambria Math" panose="02040503050406030204" pitchFamily="18" charset="0"/>
                                    </a:rPr>
                                  </m:ctrlPr>
                                </m:sSubPr>
                                <m:e>
                                  <m:r>
                                    <a:rPr lang="en-US" altLang="zh-CN" i="1">
                                      <a:latin typeface="Cambria Math" panose="02040503050406030204"/>
                                    </a:rPr>
                                    <m:t>𝑥</m:t>
                                  </m:r>
                                </m:e>
                                <m:sub>
                                  <m:r>
                                    <a:rPr lang="en-US" altLang="zh-CN" i="1">
                                      <a:latin typeface="Cambria Math" panose="02040503050406030204"/>
                                    </a:rPr>
                                    <m:t>𝑖</m:t>
                                  </m:r>
                                </m:sub>
                              </m:sSub>
                              <m:r>
                                <a:rPr lang="en-US" altLang="zh-CN" i="1">
                                  <a:latin typeface="Cambria Math" panose="02040503050406030204"/>
                                </a:rPr>
                                <m:t>−</m:t>
                              </m:r>
                              <m:r>
                                <a:rPr lang="en-US" altLang="zh-CN" b="0" i="1" smtClean="0">
                                  <a:latin typeface="Cambria Math" panose="02040503050406030204"/>
                                </a:rPr>
                                <m:t>𝑏</m:t>
                              </m:r>
                            </m:e>
                          </m:d>
                          <m:r>
                            <a:rPr lang="en-US" altLang="zh-CN" i="1">
                              <a:latin typeface="Cambria Math" panose="02040503050406030204"/>
                            </a:rPr>
                            <m:t>=</m:t>
                          </m:r>
                          <m:r>
                            <a:rPr lang="en-US" altLang="zh-CN" i="1">
                              <a:latin typeface="Cambria Math" panose="02040503050406030204"/>
                            </a:rPr>
                            <m:t>0</m:t>
                          </m:r>
                        </m:e>
                      </m:nary>
                    </m:oMath>
                  </m:oMathPara>
                </a14:m>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736574" y="2775260"/>
                <a:ext cx="2636363" cy="848566"/>
              </a:xfrm>
              <a:prstGeom prst="rect">
                <a:avLst/>
              </a:prstGeom>
              <a:blipFill rotWithShape="1">
                <a:blip r:embed="rId3"/>
                <a:stretch>
                  <a:fillRect l="-23" t="-37" r="17" b="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736573" y="3961132"/>
                <a:ext cx="3363741" cy="8485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a:rPr>
                            <m:t>𝑖</m:t>
                          </m:r>
                          <m:r>
                            <a:rPr lang="en-US" altLang="zh-CN" i="1">
                              <a:latin typeface="Cambria Math" panose="02040503050406030204"/>
                            </a:rPr>
                            <m:t>=</m:t>
                          </m:r>
                          <m:r>
                            <a:rPr lang="en-US" altLang="zh-CN" i="1">
                              <a:latin typeface="Cambria Math" panose="02040503050406030204"/>
                            </a:rPr>
                            <m:t>1</m:t>
                          </m:r>
                        </m:sub>
                        <m:sup>
                          <m:r>
                            <a:rPr lang="en-US" altLang="zh-CN" i="1">
                              <a:latin typeface="Cambria Math" panose="02040503050406030204"/>
                            </a:rPr>
                            <m:t>𝑛</m:t>
                          </m:r>
                        </m:sup>
                        <m:e>
                          <m:d>
                            <m:dPr>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a:rPr>
                                    <m:t>𝑦</m:t>
                                  </m:r>
                                </m:e>
                                <m:sub>
                                  <m:r>
                                    <a:rPr lang="en-US" altLang="zh-CN" i="1">
                                      <a:latin typeface="Cambria Math" panose="02040503050406030204"/>
                                    </a:rPr>
                                    <m:t>𝑖</m:t>
                                  </m:r>
                                </m:sub>
                              </m:sSub>
                            </m:e>
                          </m:d>
                          <m:r>
                            <a:rPr lang="en-US" altLang="zh-CN" b="0" i="1" smtClean="0">
                              <a:latin typeface="Cambria Math" panose="02040503050406030204"/>
                            </a:rPr>
                            <m:t>−</m:t>
                          </m:r>
                          <m:r>
                            <a:rPr lang="en-US" altLang="zh-CN" b="0" i="1" smtClean="0">
                              <a:latin typeface="Cambria Math" panose="02040503050406030204"/>
                            </a:rPr>
                            <m:t>𝑎</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1</m:t>
                              </m:r>
                            </m:sub>
                            <m:sup>
                              <m:r>
                                <a:rPr lang="en-US" altLang="zh-CN" b="0" i="1" smtClean="0">
                                  <a:latin typeface="Cambria Math" panose="02040503050406030204"/>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a:rPr>
                                    <m:t>𝑥</m:t>
                                  </m:r>
                                </m:e>
                                <m:sub>
                                  <m:r>
                                    <a:rPr lang="en-US" altLang="zh-CN" b="0" i="1" smtClean="0">
                                      <a:latin typeface="Cambria Math" panose="02040503050406030204"/>
                                    </a:rPr>
                                    <m:t>𝑖</m:t>
                                  </m:r>
                                </m:sub>
                              </m:sSub>
                              <m:r>
                                <a:rPr lang="en-US" altLang="zh-CN" b="0" i="1" smtClean="0">
                                  <a:latin typeface="Cambria Math" panose="02040503050406030204"/>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a:rPr>
                                    <m:t>𝑖</m:t>
                                  </m:r>
                                  <m:r>
                                    <a:rPr lang="en-US" altLang="zh-CN" b="0" i="1" smtClean="0">
                                      <a:latin typeface="Cambria Math" panose="02040503050406030204"/>
                                    </a:rPr>
                                    <m:t>=</m:t>
                                  </m:r>
                                  <m:r>
                                    <a:rPr lang="en-US" altLang="zh-CN" b="0" i="1" smtClean="0">
                                      <a:latin typeface="Cambria Math" panose="02040503050406030204"/>
                                    </a:rPr>
                                    <m:t>1</m:t>
                                  </m:r>
                                </m:sub>
                                <m:sup>
                                  <m:r>
                                    <a:rPr lang="en-US" altLang="zh-CN" b="0" i="1" smtClean="0">
                                      <a:latin typeface="Cambria Math" panose="02040503050406030204"/>
                                    </a:rPr>
                                    <m:t>𝑛</m:t>
                                  </m:r>
                                </m:sup>
                                <m:e>
                                  <m:r>
                                    <a:rPr lang="en-US" altLang="zh-CN" b="0" i="1" smtClean="0">
                                      <a:latin typeface="Cambria Math" panose="02040503050406030204"/>
                                    </a:rPr>
                                    <m:t>𝑏</m:t>
                                  </m:r>
                                </m:e>
                              </m:nary>
                            </m:e>
                          </m:nary>
                          <m:r>
                            <a:rPr lang="en-US" altLang="zh-CN" i="1">
                              <a:latin typeface="Cambria Math" panose="02040503050406030204"/>
                            </a:rPr>
                            <m:t>=</m:t>
                          </m:r>
                          <m:r>
                            <a:rPr lang="en-US" altLang="zh-CN" i="1">
                              <a:latin typeface="Cambria Math" panose="02040503050406030204"/>
                            </a:rPr>
                            <m:t>0</m:t>
                          </m:r>
                        </m:e>
                      </m:nary>
                    </m:oMath>
                  </m:oMathPara>
                </a14:m>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736573" y="3961132"/>
                <a:ext cx="3363741" cy="848566"/>
              </a:xfrm>
              <a:prstGeom prst="rect">
                <a:avLst/>
              </a:prstGeom>
              <a:blipFill rotWithShape="1">
                <a:blip r:embed="rId4"/>
                <a:stretch>
                  <a:fillRect l="-18" r="4" b="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4320826" y="5360467"/>
                <a:ext cx="1347677"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𝑏</m:t>
                      </m:r>
                      <m:r>
                        <a:rPr lang="en-US" altLang="zh-CN" i="1">
                          <a:latin typeface="Cambria Math" panose="02040503050406030204"/>
                        </a:rPr>
                        <m:t>=</m:t>
                      </m:r>
                      <m:acc>
                        <m:accPr>
                          <m:chr m:val="̅"/>
                          <m:ctrlPr>
                            <a:rPr lang="zh-CN" altLang="zh-CN" i="1">
                              <a:latin typeface="Cambria Math" panose="02040503050406030204" pitchFamily="18" charset="0"/>
                            </a:rPr>
                          </m:ctrlPr>
                        </m:accPr>
                        <m:e>
                          <m:r>
                            <a:rPr lang="en-US" altLang="zh-CN" i="1">
                              <a:latin typeface="Cambria Math" panose="02040503050406030204"/>
                            </a:rPr>
                            <m:t>𝑦</m:t>
                          </m:r>
                        </m:e>
                      </m:acc>
                      <m:r>
                        <a:rPr lang="en-US" altLang="zh-CN" i="1">
                          <a:latin typeface="Cambria Math" panose="02040503050406030204"/>
                        </a:rPr>
                        <m:t>−</m:t>
                      </m:r>
                      <m:r>
                        <a:rPr lang="en-US" altLang="zh-CN" i="1">
                          <a:latin typeface="Cambria Math" panose="02040503050406030204"/>
                        </a:rPr>
                        <m:t>𝑎</m:t>
                      </m:r>
                      <m:acc>
                        <m:accPr>
                          <m:chr m:val="̅"/>
                          <m:ctrlPr>
                            <a:rPr lang="zh-CN" altLang="zh-CN" i="1">
                              <a:latin typeface="Cambria Math" panose="02040503050406030204" pitchFamily="18" charset="0"/>
                            </a:rPr>
                          </m:ctrlPr>
                        </m:accPr>
                        <m:e>
                          <m:r>
                            <a:rPr lang="en-US" altLang="zh-CN" i="1">
                              <a:latin typeface="Cambria Math" panose="02040503050406030204"/>
                            </a:rPr>
                            <m:t>𝑥</m:t>
                          </m:r>
                        </m:e>
                      </m:acc>
                    </m:oMath>
                  </m:oMathPara>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4320826" y="5360467"/>
                <a:ext cx="1347677" cy="369332"/>
              </a:xfrm>
              <a:prstGeom prst="rect">
                <a:avLst/>
              </a:prstGeom>
              <a:blipFill rotWithShape="1">
                <a:blip r:embed="rId5"/>
                <a:stretch>
                  <a:fillRect l="-21" t="-117" r="37" b="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4194685" y="2658869"/>
                <a:ext cx="4632641" cy="2169825"/>
              </a:xfrm>
              <a:prstGeom prst="rect">
                <a:avLst/>
              </a:prstGeom>
              <a:ln w="31750">
                <a:solidFill>
                  <a:srgbClr val="FF0000"/>
                </a:solidFill>
              </a:ln>
            </p:spPr>
            <p:txBody>
              <a:bodyPr wrap="square">
                <a:spAutoFit/>
              </a:bodyPr>
              <a:lstStyle/>
              <a:p>
                <a:pPr lvl="0">
                  <a:lnSpc>
                    <a:spcPct val="150000"/>
                  </a:lnSpc>
                </a:pPr>
                <a:r>
                  <a:rPr lang="zh-CN" altLang="en-US" dirty="0">
                    <a:latin typeface="黑体" panose="02010609060101010101" pitchFamily="49" charset="-122"/>
                    <a:ea typeface="黑体" panose="02010609060101010101" pitchFamily="49" charset="-122"/>
                  </a:rPr>
                  <a:t>可以看出：只要给出了训练样本</a:t>
                </a:r>
                <a14:m>
                  <m:oMath xmlns:m="http://schemas.openxmlformats.org/officeDocument/2006/math">
                    <m:d>
                      <m:dPr>
                        <m:ctrlPr>
                          <a:rPr lang="en-US" altLang="zh-CN" b="1" i="1" ker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b="1" i="1" ker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i="1" kern="0">
                                <a:solidFill>
                                  <a:srgbClr val="0070C0"/>
                                </a:solidFill>
                                <a:latin typeface="Cambria Math" panose="02040503050406030204"/>
                                <a:ea typeface="微软雅黑" panose="020B0503020204020204" pitchFamily="34" charset="-122"/>
                                <a:cs typeface="Times New Roman" panose="02020603050405020304" pitchFamily="18" charset="0"/>
                              </a:rPr>
                              <m:t>𝒙</m:t>
                            </m:r>
                          </m:e>
                          <m:sub>
                            <m:r>
                              <a:rPr lang="en-US" altLang="zh-CN" b="1" i="1" kern="0">
                                <a:solidFill>
                                  <a:srgbClr val="0070C0"/>
                                </a:solidFill>
                                <a:latin typeface="Cambria Math" panose="02040503050406030204"/>
                                <a:ea typeface="微软雅黑" panose="020B0503020204020204" pitchFamily="34" charset="-122"/>
                                <a:cs typeface="Times New Roman" panose="02020603050405020304" pitchFamily="18" charset="0"/>
                              </a:rPr>
                              <m:t>𝒊</m:t>
                            </m:r>
                          </m:sub>
                        </m:sSub>
                        <m:r>
                          <a:rPr lang="en-US" altLang="zh-CN" b="1" i="1" kern="0">
                            <a:solidFill>
                              <a:srgbClr val="0070C0"/>
                            </a:solidFill>
                            <a:latin typeface="Cambria Math" panose="02040503050406030204"/>
                            <a:ea typeface="微软雅黑" panose="020B0503020204020204" pitchFamily="34" charset="-122"/>
                            <a:cs typeface="Times New Roman" panose="02020603050405020304" pitchFamily="18" charset="0"/>
                          </a:rPr>
                          <m:t>,</m:t>
                        </m:r>
                        <m:sSub>
                          <m:sSubPr>
                            <m:ctrlPr>
                              <a:rPr lang="en-US" altLang="zh-CN" b="1" i="1" ker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i="1" kern="0">
                                <a:solidFill>
                                  <a:srgbClr val="0070C0"/>
                                </a:solidFill>
                                <a:latin typeface="Cambria Math" panose="02040503050406030204"/>
                                <a:ea typeface="微软雅黑" panose="020B0503020204020204" pitchFamily="34" charset="-122"/>
                                <a:cs typeface="Times New Roman" panose="02020603050405020304" pitchFamily="18" charset="0"/>
                              </a:rPr>
                              <m:t>𝒚</m:t>
                            </m:r>
                          </m:e>
                          <m:sub>
                            <m:r>
                              <a:rPr lang="en-US" altLang="zh-CN" b="1" i="1" kern="0">
                                <a:solidFill>
                                  <a:srgbClr val="0070C0"/>
                                </a:solidFill>
                                <a:latin typeface="Cambria Math" panose="02040503050406030204"/>
                                <a:ea typeface="微软雅黑" panose="020B0503020204020204" pitchFamily="34" charset="-122"/>
                                <a:cs typeface="Times New Roman" panose="02020603050405020304" pitchFamily="18" charset="0"/>
                              </a:rPr>
                              <m:t>𝒊</m:t>
                            </m:r>
                          </m:sub>
                        </m:sSub>
                      </m:e>
                    </m:d>
                    <m:r>
                      <a:rPr lang="en-US" altLang="zh-CN"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b="1" i="1" kern="0">
                        <a:solidFill>
                          <a:srgbClr val="0070C0"/>
                        </a:solidFill>
                        <a:latin typeface="Cambria Math" panose="02040503050406030204"/>
                        <a:ea typeface="微软雅黑" panose="020B0503020204020204" pitchFamily="34" charset="-122"/>
                        <a:cs typeface="Times New Roman" panose="02020603050405020304" pitchFamily="18" charset="0"/>
                      </a:rPr>
                      <m:t>𝒊</m:t>
                    </m:r>
                    <m:r>
                      <a:rPr lang="en-US" altLang="zh-CN" b="1" i="1" ker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b="1" i="1" kern="0">
                        <a:solidFill>
                          <a:srgbClr val="0070C0"/>
                        </a:solidFill>
                        <a:latin typeface="Cambria Math" panose="02040503050406030204"/>
                        <a:ea typeface="微软雅黑" panose="020B0503020204020204" pitchFamily="34" charset="-122"/>
                        <a:cs typeface="Times New Roman" panose="02020603050405020304" pitchFamily="18" charset="0"/>
                      </a:rPr>
                      <m:t>𝟏</m:t>
                    </m:r>
                    <m:r>
                      <a:rPr lang="en-US" altLang="zh-CN" b="1" i="1" kern="0">
                        <a:solidFill>
                          <a:srgbClr val="0070C0"/>
                        </a:solidFill>
                        <a:latin typeface="Cambria Math" panose="02040503050406030204"/>
                        <a:ea typeface="微软雅黑" panose="020B0503020204020204" pitchFamily="34" charset="-122"/>
                        <a:cs typeface="Times New Roman" panose="02020603050405020304" pitchFamily="18" charset="0"/>
                      </a:rPr>
                      <m:t>,…,</m:t>
                    </m:r>
                    <m:r>
                      <a:rPr lang="en-US" altLang="zh-CN" b="1" i="1" kern="0">
                        <a:solidFill>
                          <a:srgbClr val="0070C0"/>
                        </a:solidFill>
                        <a:latin typeface="Cambria Math" panose="02040503050406030204"/>
                        <a:ea typeface="微软雅黑" panose="020B0503020204020204" pitchFamily="34" charset="-122"/>
                        <a:cs typeface="Times New Roman" panose="02020603050405020304" pitchFamily="18" charset="0"/>
                      </a:rPr>
                      <m:t>𝒏</m:t>
                    </m:r>
                    <m:r>
                      <a:rPr lang="en-US" altLang="zh-CN" b="1" i="1" kern="0" smtClean="0">
                        <a:solidFill>
                          <a:srgbClr val="0070C0"/>
                        </a:solidFill>
                        <a:latin typeface="Cambria Math" panose="02040503050406030204"/>
                        <a:ea typeface="微软雅黑" panose="020B0503020204020204" pitchFamily="34" charset="-122"/>
                        <a:cs typeface="Times New Roman" panose="02020603050405020304" pitchFamily="18" charset="0"/>
                      </a:rPr>
                      <m:t>)</m:t>
                    </m:r>
                  </m:oMath>
                </a14:m>
                <a:r>
                  <a:rPr lang="zh-CN" altLang="en-US" b="1"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黑体" panose="02010609060101010101" pitchFamily="49" charset="-122"/>
                    <a:ea typeface="黑体" panose="02010609060101010101" pitchFamily="49" charset="-122"/>
                  </a:rPr>
                  <a:t>,</a:t>
                </a:r>
                <a:r>
                  <a:rPr lang="en-US" altLang="zh-CN" b="1"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黑体" panose="02010609060101010101" pitchFamily="49" charset="-122"/>
                    <a:ea typeface="黑体" panose="02010609060101010101" pitchFamily="49" charset="-122"/>
                  </a:rPr>
                  <a:t>我们就可以从训练样本出发，建立一个线性回归方程，使得对训练样本数据而言，该线性回归方程预测的结果与样本标注结果之间的差值和最小</a:t>
                </a:r>
                <a:r>
                  <a:rPr lang="zh-CN" altLang="zh-CN" dirty="0">
                    <a:latin typeface="黑体" panose="02010609060101010101" pitchFamily="49" charset="-122"/>
                    <a:ea typeface="黑体" panose="02010609060101010101" pitchFamily="49" charset="-122"/>
                  </a:rPr>
                  <a:t>。</a:t>
                </a:r>
                <a:endParaRPr lang="zh-CN" altLang="zh-CN" dirty="0">
                  <a:latin typeface="黑体" panose="02010609060101010101" pitchFamily="49" charset="-122"/>
                  <a:ea typeface="黑体" panose="02010609060101010101" pitchFamily="49" charset="-122"/>
                </a:endParaRPr>
              </a:p>
            </p:txBody>
          </p:sp>
        </mc:Choice>
        <mc:Fallback>
          <p:sp>
            <p:nvSpPr>
              <p:cNvPr id="17" name="矩形 16"/>
              <p:cNvSpPr>
                <a:spLocks noRot="1" noChangeAspect="1" noMove="1" noResize="1" noEditPoints="1" noAdjustHandles="1" noChangeArrowheads="1" noChangeShapeType="1" noTextEdit="1"/>
              </p:cNvSpPr>
              <p:nvPr/>
            </p:nvSpPr>
            <p:spPr>
              <a:xfrm>
                <a:off x="4194685" y="2658869"/>
                <a:ext cx="4632641" cy="2169825"/>
              </a:xfrm>
              <a:prstGeom prst="rect">
                <a:avLst/>
              </a:prstGeom>
              <a:blipFill rotWithShape="1">
                <a:blip r:embed="rId6"/>
                <a:stretch>
                  <a:fillRect l="-354" t="-737" r="-339" b="-725"/>
                </a:stretch>
              </a:blipFill>
              <a:ln w="31750">
                <a:solidFill>
                  <a:srgbClr val="FF0000"/>
                </a:solidFill>
              </a:ln>
            </p:spPr>
            <p:txBody>
              <a:bodyPr/>
              <a:lstStyle/>
              <a:p>
                <a:r>
                  <a:rPr lang="zh-CN" altLang="en-US">
                    <a:noFill/>
                  </a:rPr>
                  <a:t> </a:t>
                </a:r>
              </a:p>
            </p:txBody>
          </p:sp>
        </mc:Fallback>
      </mc:AlternateContent>
      <p:grpSp>
        <p:nvGrpSpPr>
          <p:cNvPr id="18" name="组合 17"/>
          <p:cNvGrpSpPr/>
          <p:nvPr/>
        </p:nvGrpSpPr>
        <p:grpSpPr>
          <a:xfrm>
            <a:off x="6068792" y="5051402"/>
            <a:ext cx="2408458" cy="1065380"/>
            <a:chOff x="4711461" y="3892372"/>
            <a:chExt cx="2712573" cy="1033153"/>
          </a:xfrm>
        </p:grpSpPr>
        <p:sp>
          <p:nvSpPr>
            <p:cNvPr id="19" name="椭圆形标注 18"/>
            <p:cNvSpPr/>
            <p:nvPr/>
          </p:nvSpPr>
          <p:spPr>
            <a:xfrm>
              <a:off x="4711461" y="3892372"/>
              <a:ext cx="2712573" cy="1033153"/>
            </a:xfrm>
            <a:prstGeom prst="wedgeEllipseCallout">
              <a:avLst>
                <a:gd name="adj1" fmla="val -21121"/>
                <a:gd name="adj2" fmla="val 3693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0" name="矩形 19"/>
                <p:cNvSpPr/>
                <p:nvPr/>
              </p:nvSpPr>
              <p:spPr>
                <a:xfrm>
                  <a:off x="4817074" y="4083537"/>
                  <a:ext cx="2560150" cy="65082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a:ea typeface="Cambria Math" panose="02040503050406030204"/>
                          </a:rPr>
                          <m:t>𝑎</m:t>
                        </m:r>
                        <m:r>
                          <a:rPr lang="en-US" altLang="zh-CN" b="0" i="1" smtClean="0">
                            <a:latin typeface="Cambria Math" panose="02040503050406030204"/>
                            <a:ea typeface="Cambria Math" panose="02040503050406030204"/>
                          </a:rPr>
                          <m:t>=</m:t>
                        </m:r>
                        <m:f>
                          <m:fPr>
                            <m:ctrlPr>
                              <a:rPr lang="en-US" altLang="zh-CN" b="0" i="1" smtClean="0">
                                <a:latin typeface="Cambria Math" panose="02040503050406030204" pitchFamily="18" charset="0"/>
                                <a:ea typeface="Cambria Math" panose="02040503050406030204"/>
                              </a:rPr>
                            </m:ctrlPr>
                          </m:fPr>
                          <m:num>
                            <m:nary>
                              <m:naryPr>
                                <m:chr m:val="∑"/>
                                <m:ctrlPr>
                                  <a:rPr lang="en-US" altLang="zh-CN" b="0" i="1" smtClean="0">
                                    <a:latin typeface="Cambria Math" panose="02040503050406030204" pitchFamily="18" charset="0"/>
                                    <a:ea typeface="Cambria Math" panose="02040503050406030204"/>
                                  </a:rPr>
                                </m:ctrlPr>
                              </m:naryPr>
                              <m:sub>
                                <m:r>
                                  <m:rPr>
                                    <m:brk m:alnAt="23"/>
                                  </m:rPr>
                                  <a:rPr lang="en-US" altLang="zh-CN" b="0" i="1" smtClean="0">
                                    <a:latin typeface="Cambria Math" panose="02040503050406030204"/>
                                    <a:ea typeface="Cambria Math" panose="02040503050406030204"/>
                                  </a:rPr>
                                  <m:t>𝑖</m:t>
                                </m:r>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0</m:t>
                                </m:r>
                              </m:sub>
                              <m:sup>
                                <m:r>
                                  <a:rPr lang="en-US" altLang="zh-CN" b="0" i="1" smtClean="0">
                                    <a:latin typeface="Cambria Math" panose="02040503050406030204"/>
                                    <a:ea typeface="Cambria Math" panose="02040503050406030204"/>
                                  </a:rPr>
                                  <m:t>𝑛</m:t>
                                </m:r>
                              </m:sup>
                              <m:e>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𝑦</m:t>
                                    </m:r>
                                  </m:e>
                                  <m:sub>
                                    <m:r>
                                      <a:rPr lang="en-US" altLang="zh-CN" b="0" i="1" smtClean="0">
                                        <a:latin typeface="Cambria Math" panose="02040503050406030204"/>
                                        <a:ea typeface="Cambria Math" panose="02040503050406030204"/>
                                      </a:rPr>
                                      <m:t>𝑖</m:t>
                                    </m:r>
                                  </m:sub>
                                </m:sSub>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𝑛</m:t>
                                </m:r>
                                <m:acc>
                                  <m:accPr>
                                    <m:chr m:val="̅"/>
                                    <m:ctrlPr>
                                      <a:rPr lang="en-US" altLang="zh-CN" i="1" smtClean="0">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𝑥</m:t>
                                    </m:r>
                                  </m:e>
                                </m:acc>
                              </m:e>
                            </m:nary>
                            <m:acc>
                              <m:accPr>
                                <m:chr m:val="̅"/>
                                <m:ctrlPr>
                                  <a:rPr lang="en-US" altLang="zh-CN" i="1">
                                    <a:latin typeface="Cambria Math" panose="02040503050406030204" pitchFamily="18" charset="0"/>
                                    <a:ea typeface="黑体" panose="02010609060101010101" pitchFamily="49" charset="-122"/>
                                  </a:rPr>
                                </m:ctrlPr>
                              </m:accPr>
                              <m:e>
                                <m:r>
                                  <a:rPr lang="en-US" altLang="zh-CN" i="1">
                                    <a:latin typeface="Cambria Math" panose="02040503050406030204"/>
                                    <a:ea typeface="黑体" panose="02010609060101010101" pitchFamily="49" charset="-122"/>
                                  </a:rPr>
                                  <m:t>𝑦</m:t>
                                </m:r>
                              </m:e>
                            </m:acc>
                          </m:num>
                          <m:den>
                            <m:nary>
                              <m:naryPr>
                                <m:chr m:val="∑"/>
                                <m:ctrlPr>
                                  <a:rPr lang="en-US" altLang="zh-CN" b="0" i="1" smtClean="0">
                                    <a:latin typeface="Cambria Math" panose="02040503050406030204" pitchFamily="18" charset="0"/>
                                    <a:ea typeface="Cambria Math" panose="02040503050406030204"/>
                                  </a:rPr>
                                </m:ctrlPr>
                              </m:naryPr>
                              <m:sub>
                                <m:r>
                                  <m:rPr>
                                    <m:brk m:alnAt="23"/>
                                  </m:rPr>
                                  <a:rPr lang="en-US" altLang="zh-CN" b="0" i="1" smtClean="0">
                                    <a:latin typeface="Cambria Math" panose="02040503050406030204"/>
                                    <a:ea typeface="Cambria Math" panose="02040503050406030204"/>
                                  </a:rPr>
                                  <m:t>𝑖</m:t>
                                </m:r>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1</m:t>
                                </m:r>
                              </m:sub>
                              <m:sup>
                                <m:r>
                                  <a:rPr lang="en-US" altLang="zh-CN" b="0" i="1" smtClean="0">
                                    <a:latin typeface="Cambria Math" panose="02040503050406030204"/>
                                    <a:ea typeface="Cambria Math" panose="02040503050406030204"/>
                                  </a:rPr>
                                  <m:t>𝑛</m:t>
                                </m:r>
                              </m:sup>
                              <m:e>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𝑥</m:t>
                                    </m:r>
                                  </m:e>
                                  <m:sub>
                                    <m:r>
                                      <a:rPr lang="en-US" altLang="zh-CN" b="0" i="1" smtClean="0">
                                        <a:latin typeface="Cambria Math" panose="02040503050406030204"/>
                                        <a:ea typeface="Cambria Math" panose="02040503050406030204"/>
                                      </a:rPr>
                                      <m:t>𝑖</m:t>
                                    </m:r>
                                  </m:sub>
                                </m:sSub>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𝑛</m:t>
                                </m:r>
                                <m:sSup>
                                  <m:sSupPr>
                                    <m:ctrlPr>
                                      <a:rPr lang="en-US" altLang="zh-CN" b="0" i="1" smtClean="0">
                                        <a:latin typeface="Cambria Math" panose="02040503050406030204" pitchFamily="18" charset="0"/>
                                        <a:ea typeface="Cambria Math" panose="02040503050406030204"/>
                                      </a:rPr>
                                    </m:ctrlPr>
                                  </m:sSupPr>
                                  <m:e>
                                    <m:acc>
                                      <m:accPr>
                                        <m:chr m:val="̅"/>
                                        <m:ctrlPr>
                                          <a:rPr lang="en-US" altLang="zh-CN" b="0" i="1" smtClean="0">
                                            <a:latin typeface="Cambria Math" panose="02040503050406030204" pitchFamily="18" charset="0"/>
                                            <a:ea typeface="Cambria Math" panose="02040503050406030204"/>
                                          </a:rPr>
                                        </m:ctrlPr>
                                      </m:accPr>
                                      <m:e>
                                        <m:r>
                                          <a:rPr lang="en-US" altLang="zh-CN" b="0" i="1" smtClean="0">
                                            <a:latin typeface="Cambria Math" panose="02040503050406030204"/>
                                            <a:ea typeface="Cambria Math" panose="02040503050406030204"/>
                                          </a:rPr>
                                          <m:t>𝑥</m:t>
                                        </m:r>
                                      </m:e>
                                    </m:acc>
                                  </m:e>
                                  <m:sup>
                                    <m:r>
                                      <a:rPr lang="en-US" altLang="zh-CN" b="0" i="1" smtClean="0">
                                        <a:latin typeface="Cambria Math" panose="02040503050406030204"/>
                                        <a:ea typeface="Cambria Math" panose="02040503050406030204"/>
                                      </a:rPr>
                                      <m:t>2</m:t>
                                    </m:r>
                                  </m:sup>
                                </m:sSup>
                              </m:e>
                            </m:nary>
                          </m:den>
                        </m:f>
                      </m:oMath>
                    </m:oMathPara>
                  </a14:m>
                  <a:endParaRPr lang="zh-CN" altLang="en-US" dirty="0"/>
                </a:p>
              </p:txBody>
            </p:sp>
          </mc:Choice>
          <mc:Fallback>
            <p:sp>
              <p:nvSpPr>
                <p:cNvPr id="20" name="矩形 19"/>
                <p:cNvSpPr>
                  <a:spLocks noRot="1" noChangeAspect="1" noMove="1" noResize="1" noEditPoints="1" noAdjustHandles="1" noChangeArrowheads="1" noChangeShapeType="1" noTextEdit="1"/>
                </p:cNvSpPr>
                <p:nvPr/>
              </p:nvSpPr>
              <p:spPr>
                <a:xfrm>
                  <a:off x="4817074" y="4083537"/>
                  <a:ext cx="2560150" cy="650823"/>
                </a:xfrm>
                <a:prstGeom prst="rect">
                  <a:avLst/>
                </a:prstGeom>
                <a:blipFill rotWithShape="1">
                  <a:blip r:embed="rId7"/>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2" name="矩形 21"/>
              <p:cNvSpPr/>
              <p:nvPr/>
            </p:nvSpPr>
            <p:spPr>
              <a:xfrm>
                <a:off x="1141171" y="5360467"/>
                <a:ext cx="2655021" cy="40011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m:t>
                      </m:r>
                      <m:acc>
                        <m:accPr>
                          <m:chr m:val="̅"/>
                          <m:ctrlPr>
                            <a:rPr lang="en-US" altLang="zh-CN" sz="2000" b="0" i="1" smtClean="0">
                              <a:latin typeface="Cambria Math" panose="02040503050406030204" pitchFamily="18" charset="0"/>
                              <a:ea typeface="Cambria Math" panose="02040503050406030204"/>
                            </a:rPr>
                          </m:ctrlPr>
                        </m:accPr>
                        <m:e>
                          <m:r>
                            <a:rPr lang="en-US" altLang="zh-CN" sz="2000" b="0" i="1" smtClean="0">
                              <a:latin typeface="Cambria Math" panose="02040503050406030204"/>
                              <a:ea typeface="Cambria Math" panose="02040503050406030204"/>
                            </a:rPr>
                            <m:t>𝑦</m:t>
                          </m:r>
                        </m:e>
                      </m:acc>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𝑎𝑛</m:t>
                      </m:r>
                      <m:acc>
                        <m:accPr>
                          <m:chr m:val="̅"/>
                          <m:ctrlPr>
                            <a:rPr lang="en-US" altLang="zh-CN" sz="2000" b="0" i="1" smtClean="0">
                              <a:latin typeface="Cambria Math" panose="02040503050406030204" pitchFamily="18" charset="0"/>
                              <a:ea typeface="Cambria Math" panose="02040503050406030204"/>
                            </a:rPr>
                          </m:ctrlPr>
                        </m:accPr>
                        <m:e>
                          <m:r>
                            <a:rPr lang="en-US" altLang="zh-CN" sz="2000" b="0" i="1" smtClean="0">
                              <a:latin typeface="Cambria Math" panose="02040503050406030204"/>
                              <a:ea typeface="Cambria Math" panose="02040503050406030204"/>
                            </a:rPr>
                            <m:t>𝑥</m:t>
                          </m:r>
                        </m:e>
                      </m:acc>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𝑛𝑏</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0</m:t>
                      </m:r>
                    </m:oMath>
                  </m:oMathPara>
                </a14:m>
                <a:endParaRPr lang="zh-CN" altLang="en-US" sz="2000" dirty="0"/>
              </a:p>
            </p:txBody>
          </p:sp>
        </mc:Choice>
        <mc:Fallback>
          <p:sp>
            <p:nvSpPr>
              <p:cNvPr id="22" name="矩形 21"/>
              <p:cNvSpPr>
                <a:spLocks noRot="1" noChangeAspect="1" noMove="1" noResize="1" noEditPoints="1" noAdjustHandles="1" noChangeArrowheads="1" noChangeShapeType="1" noTextEdit="1"/>
              </p:cNvSpPr>
              <p:nvPr/>
            </p:nvSpPr>
            <p:spPr>
              <a:xfrm>
                <a:off x="1141171" y="5360467"/>
                <a:ext cx="2655021" cy="400110"/>
              </a:xfrm>
              <a:prstGeom prst="rect">
                <a:avLst/>
              </a:prstGeom>
              <a:blipFill rotWithShape="1">
                <a:blip r:embed="rId8"/>
                <a:stretch>
                  <a:fillRect l="-3" t="-108" r="6" b="123"/>
                </a:stretch>
              </a:blipFill>
            </p:spPr>
            <p:txBody>
              <a:bodyPr/>
              <a:lstStyle/>
              <a:p>
                <a:r>
                  <a:rPr lang="zh-CN" altLang="en-US">
                    <a:noFill/>
                  </a:rPr>
                  <a:t> </a:t>
                </a:r>
              </a:p>
            </p:txBody>
          </p:sp>
        </mc:Fallback>
      </mc:AlternateContent>
      <p:sp>
        <p:nvSpPr>
          <p:cNvPr id="5" name="右箭头 4"/>
          <p:cNvSpPr/>
          <p:nvPr/>
        </p:nvSpPr>
        <p:spPr>
          <a:xfrm>
            <a:off x="3773865" y="5289287"/>
            <a:ext cx="437773" cy="53500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p:sp>
        <p:nvSpPr>
          <p:cNvPr id="26" name="标题 1"/>
          <p:cNvSpPr>
            <a:spLocks noGrp="1"/>
          </p:cNvSpPr>
          <p:nvPr>
            <p:ph type="title"/>
          </p:nvPr>
        </p:nvSpPr>
        <p:spPr>
          <a:xfrm>
            <a:off x="519967" y="983448"/>
            <a:ext cx="2455432" cy="657727"/>
          </a:xfrm>
        </p:spPr>
        <p:txBody>
          <a:bodyPr/>
          <a:lstStyle/>
          <a:p>
            <a:pPr marL="0" algn="l" defTabSz="914400" fontAlgn="base">
              <a:spcAft>
                <a:spcPct val="0"/>
              </a:spcAft>
              <a:defRPr/>
            </a:pPr>
            <a:r>
              <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rPr>
              <a:t>参数学习</a:t>
            </a:r>
            <a:endPar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27" name="标题 1"/>
          <p:cNvSpPr txBox="1"/>
          <p:nvPr/>
        </p:nvSpPr>
        <p:spPr>
          <a:xfrm>
            <a:off x="452224" y="104147"/>
            <a:ext cx="8304643"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线性回归</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 name="矩形 27"/>
              <p:cNvSpPr/>
              <p:nvPr/>
            </p:nvSpPr>
            <p:spPr>
              <a:xfrm>
                <a:off x="2501030" y="1128201"/>
                <a:ext cx="6123003" cy="461665"/>
              </a:xfrm>
              <a:prstGeom prst="rect">
                <a:avLst/>
              </a:prstGeom>
              <a:solidFill>
                <a:srgbClr val="FFE1E1"/>
              </a:solidFill>
            </p:spPr>
            <p:txBody>
              <a:bodyPr wrap="square">
                <a:spAutoFit/>
              </a:bodyPr>
              <a:lstStyle/>
              <a:p>
                <a:r>
                  <a:rPr lang="zh-CN" altLang="en-US" sz="2400" dirty="0">
                    <a:solidFill>
                      <a:srgbClr val="C00000"/>
                    </a:solidFill>
                    <a:latin typeface="黑体" panose="02010609060101010101" pitchFamily="49" charset="-122"/>
                    <a:ea typeface="黑体" panose="02010609060101010101" pitchFamily="49" charset="-122"/>
                  </a:rPr>
                  <a:t>回归模型参数求取：</a:t>
                </a:r>
                <a14:m>
                  <m:oMath xmlns:m="http://schemas.openxmlformats.org/officeDocument/2006/math">
                    <m:sSub>
                      <m:sSubPr>
                        <m:ctrlPr>
                          <a:rPr lang="en-US" altLang="zh-CN" sz="240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a:rPr>
                          <m:t>𝑦</m:t>
                        </m:r>
                      </m:e>
                      <m:sub>
                        <m:r>
                          <a:rPr lang="en-US" altLang="zh-CN" sz="2400" b="0" i="1" smtClean="0">
                            <a:solidFill>
                              <a:srgbClr val="C00000"/>
                            </a:solidFill>
                            <a:latin typeface="Cambria Math" panose="02040503050406030204"/>
                          </a:rPr>
                          <m:t>𝑖</m:t>
                        </m:r>
                      </m:sub>
                    </m:sSub>
                    <m:r>
                      <a:rPr lang="en-US" altLang="zh-CN" sz="2400" i="1">
                        <a:solidFill>
                          <a:srgbClr val="C00000"/>
                        </a:solidFill>
                        <a:latin typeface="Cambria Math" panose="02040503050406030204"/>
                      </a:rPr>
                      <m:t>=</m:t>
                    </m:r>
                    <m:r>
                      <a:rPr lang="en-US" altLang="zh-CN" sz="2400" i="1">
                        <a:solidFill>
                          <a:srgbClr val="C00000"/>
                        </a:solidFill>
                        <a:latin typeface="Cambria Math" panose="02040503050406030204"/>
                      </a:rPr>
                      <m:t>𝑎</m:t>
                    </m:r>
                    <m:sSub>
                      <m:sSubPr>
                        <m:ctrlPr>
                          <a:rPr lang="en-US" altLang="zh-CN" sz="240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a:rPr>
                          <m:t>𝑥</m:t>
                        </m:r>
                      </m:e>
                      <m:sub>
                        <m:r>
                          <a:rPr lang="en-US" altLang="zh-CN" sz="2400" b="0" i="1" smtClean="0">
                            <a:solidFill>
                              <a:srgbClr val="C00000"/>
                            </a:solidFill>
                            <a:latin typeface="Cambria Math" panose="02040503050406030204"/>
                          </a:rPr>
                          <m:t>𝑖</m:t>
                        </m:r>
                      </m:sub>
                    </m:sSub>
                    <m:r>
                      <a:rPr lang="en-US" altLang="zh-CN" sz="2400" i="1">
                        <a:solidFill>
                          <a:srgbClr val="C00000"/>
                        </a:solidFill>
                        <a:latin typeface="Cambria Math" panose="02040503050406030204"/>
                      </a:rPr>
                      <m:t>+</m:t>
                    </m:r>
                    <m:r>
                      <a:rPr lang="en-US" altLang="zh-CN" sz="2400" i="1">
                        <a:solidFill>
                          <a:srgbClr val="C00000"/>
                        </a:solidFill>
                        <a:latin typeface="Cambria Math" panose="02040503050406030204"/>
                      </a:rPr>
                      <m:t>𝑏</m:t>
                    </m:r>
                    <m:r>
                      <a:rPr lang="en-US" altLang="zh-CN" sz="2400" b="0" i="1" smtClean="0">
                        <a:solidFill>
                          <a:srgbClr val="C00000"/>
                        </a:solidFill>
                        <a:latin typeface="Cambria Math" panose="02040503050406030204"/>
                      </a:rPr>
                      <m:t> (</m:t>
                    </m:r>
                    <m:r>
                      <a:rPr lang="en-US" altLang="zh-CN" sz="2400" b="0" i="1" smtClean="0">
                        <a:solidFill>
                          <a:srgbClr val="C00000"/>
                        </a:solidFill>
                        <a:latin typeface="Cambria Math" panose="02040503050406030204"/>
                      </a:rPr>
                      <m:t>1</m:t>
                    </m:r>
                    <m:r>
                      <a:rPr lang="en-US" altLang="zh-CN" sz="2400" b="0" i="1" smtClean="0">
                        <a:solidFill>
                          <a:srgbClr val="C00000"/>
                        </a:solidFill>
                        <a:latin typeface="Cambria Math" panose="02040503050406030204"/>
                        <a:ea typeface="Cambria Math" panose="02040503050406030204"/>
                      </a:rPr>
                      <m:t>≤</m:t>
                    </m:r>
                    <m:r>
                      <a:rPr lang="en-US" altLang="zh-CN" sz="2400" b="0" i="1" smtClean="0">
                        <a:solidFill>
                          <a:srgbClr val="C00000"/>
                        </a:solidFill>
                        <a:latin typeface="Cambria Math" panose="02040503050406030204"/>
                        <a:ea typeface="Cambria Math" panose="02040503050406030204"/>
                      </a:rPr>
                      <m:t>𝑖</m:t>
                    </m:r>
                    <m:r>
                      <a:rPr lang="en-US" altLang="zh-CN" sz="2400" b="0" i="1" smtClean="0">
                        <a:solidFill>
                          <a:srgbClr val="C00000"/>
                        </a:solidFill>
                        <a:latin typeface="Cambria Math" panose="02040503050406030204"/>
                        <a:ea typeface="Cambria Math" panose="02040503050406030204"/>
                      </a:rPr>
                      <m:t>≤</m:t>
                    </m:r>
                    <m:r>
                      <a:rPr lang="en-US" altLang="zh-CN" sz="2400" b="0" i="1" smtClean="0">
                        <a:solidFill>
                          <a:srgbClr val="C00000"/>
                        </a:solidFill>
                        <a:latin typeface="Cambria Math" panose="02040503050406030204"/>
                        <a:ea typeface="Cambria Math" panose="02040503050406030204"/>
                      </a:rPr>
                      <m:t>𝑛</m:t>
                    </m:r>
                    <m:r>
                      <a:rPr lang="en-US" altLang="zh-CN" sz="2400" b="0" i="1" smtClean="0">
                        <a:solidFill>
                          <a:srgbClr val="C00000"/>
                        </a:solidFill>
                        <a:latin typeface="Cambria Math" panose="02040503050406030204"/>
                        <a:ea typeface="Cambria Math" panose="02040503050406030204"/>
                      </a:rPr>
                      <m:t>)</m:t>
                    </m:r>
                  </m:oMath>
                </a14:m>
                <a:endParaRPr lang="zh-CN" altLang="en-US" sz="2400" dirty="0">
                  <a:solidFill>
                    <a:srgbClr val="C00000"/>
                  </a:solidFill>
                  <a:latin typeface="黑体" panose="02010609060101010101" pitchFamily="49" charset="-122"/>
                  <a:ea typeface="黑体" panose="02010609060101010101" pitchFamily="49" charset="-122"/>
                </a:endParaRPr>
              </a:p>
            </p:txBody>
          </p:sp>
        </mc:Choice>
        <mc:Fallback>
          <p:sp>
            <p:nvSpPr>
              <p:cNvPr id="28" name="矩形 27"/>
              <p:cNvSpPr>
                <a:spLocks noRot="1" noChangeAspect="1" noMove="1" noResize="1" noEditPoints="1" noAdjustHandles="1" noChangeArrowheads="1" noChangeShapeType="1" noTextEdit="1"/>
              </p:cNvSpPr>
              <p:nvPr/>
            </p:nvSpPr>
            <p:spPr>
              <a:xfrm>
                <a:off x="2501030" y="1128201"/>
                <a:ext cx="6123003" cy="461665"/>
              </a:xfrm>
              <a:prstGeom prst="rect">
                <a:avLst/>
              </a:prstGeom>
              <a:blipFill rotWithShape="1">
                <a:blip r:embed="rId9"/>
                <a:stretch>
                  <a:fillRect l="-7" t="-96" r="2" b="10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680233" y="2571000"/>
            <a:ext cx="2475156" cy="783626"/>
            <a:chOff x="1680233" y="2571000"/>
            <a:chExt cx="2475156" cy="783626"/>
          </a:xfrm>
        </p:grpSpPr>
        <p:sp>
          <p:nvSpPr>
            <p:cNvPr id="16" name="椭圆形标注 15"/>
            <p:cNvSpPr/>
            <p:nvPr/>
          </p:nvSpPr>
          <p:spPr>
            <a:xfrm>
              <a:off x="1680233" y="2571000"/>
              <a:ext cx="2475156" cy="783626"/>
            </a:xfrm>
            <a:prstGeom prst="wedgeEllipseCallout">
              <a:avLst>
                <a:gd name="adj1" fmla="val -23452"/>
                <a:gd name="adj2" fmla="val 3332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11" name="矩形 10"/>
                <p:cNvSpPr/>
                <p:nvPr/>
              </p:nvSpPr>
              <p:spPr>
                <a:xfrm>
                  <a:off x="2067674" y="2778147"/>
                  <a:ext cx="1725529" cy="40011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a:rPr>
                          <m:t>𝑏</m:t>
                        </m:r>
                        <m:r>
                          <a:rPr lang="en-US" altLang="zh-CN" sz="2000" i="1">
                            <a:latin typeface="Cambria Math" panose="02040503050406030204"/>
                          </a:rPr>
                          <m:t>=</m:t>
                        </m:r>
                        <m:acc>
                          <m:accPr>
                            <m:chr m:val="̅"/>
                            <m:ctrlPr>
                              <a:rPr lang="zh-CN" altLang="zh-CN" sz="2000" i="1">
                                <a:latin typeface="Cambria Math" panose="02040503050406030204" pitchFamily="18" charset="0"/>
                              </a:rPr>
                            </m:ctrlPr>
                          </m:accPr>
                          <m:e>
                            <m:r>
                              <a:rPr lang="en-US" altLang="zh-CN" sz="2000" i="1">
                                <a:latin typeface="Cambria Math" panose="02040503050406030204"/>
                              </a:rPr>
                              <m:t>𝑦</m:t>
                            </m:r>
                          </m:e>
                        </m:acc>
                        <m:r>
                          <a:rPr lang="en-US" altLang="zh-CN" sz="2000" i="1">
                            <a:latin typeface="Cambria Math" panose="02040503050406030204"/>
                          </a:rPr>
                          <m:t>−</m:t>
                        </m:r>
                        <m:r>
                          <a:rPr lang="en-US" altLang="zh-CN" sz="2000" i="1">
                            <a:latin typeface="Cambria Math" panose="02040503050406030204"/>
                          </a:rPr>
                          <m:t>𝑎</m:t>
                        </m:r>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oMath>
                    </m:oMathPara>
                  </a14:m>
                  <a:endParaRPr lang="zh-CN" altLang="en-US" sz="2000" dirty="0"/>
                </a:p>
              </p:txBody>
            </p:sp>
          </mc:Choice>
          <mc:Fallback>
            <p:sp>
              <p:nvSpPr>
                <p:cNvPr id="11" name="矩形 10"/>
                <p:cNvSpPr>
                  <a:spLocks noRot="1" noChangeAspect="1" noMove="1" noResize="1" noEditPoints="1" noAdjustHandles="1" noChangeArrowheads="1" noChangeShapeType="1" noTextEdit="1"/>
                </p:cNvSpPr>
                <p:nvPr/>
              </p:nvSpPr>
              <p:spPr>
                <a:xfrm>
                  <a:off x="2067674" y="2778147"/>
                  <a:ext cx="1725529" cy="400110"/>
                </a:xfrm>
                <a:prstGeom prst="rect">
                  <a:avLst/>
                </a:prstGeom>
                <a:blipFill rotWithShape="1">
                  <a:blip r:embed="rId1"/>
                </a:blipFill>
              </p:spPr>
              <p:txBody>
                <a:bodyPr/>
                <a:lstStyle/>
                <a:p>
                  <a:r>
                    <a:rPr lang="zh-CN" altLang="en-US">
                      <a:noFill/>
                    </a:rPr>
                    <a:t> </a:t>
                  </a:r>
                </a:p>
              </p:txBody>
            </p:sp>
          </mc:Fallback>
        </mc:AlternateContent>
      </p:grpSp>
      <p:grpSp>
        <p:nvGrpSpPr>
          <p:cNvPr id="8" name="组合 7"/>
          <p:cNvGrpSpPr/>
          <p:nvPr/>
        </p:nvGrpSpPr>
        <p:grpSpPr>
          <a:xfrm>
            <a:off x="4329110" y="2419375"/>
            <a:ext cx="3173124" cy="1222308"/>
            <a:chOff x="4329110" y="2419375"/>
            <a:chExt cx="3173124" cy="1222308"/>
          </a:xfrm>
        </p:grpSpPr>
        <p:sp>
          <p:nvSpPr>
            <p:cNvPr id="19" name="椭圆形标注 18"/>
            <p:cNvSpPr/>
            <p:nvPr/>
          </p:nvSpPr>
          <p:spPr>
            <a:xfrm>
              <a:off x="4329110" y="2419375"/>
              <a:ext cx="3173124" cy="1002699"/>
            </a:xfrm>
            <a:prstGeom prst="wedgeEllipseCallout">
              <a:avLst>
                <a:gd name="adj1" fmla="val -20833"/>
                <a:gd name="adj2" fmla="val 3482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20" name="矩形 19"/>
                <p:cNvSpPr/>
                <p:nvPr/>
              </p:nvSpPr>
              <p:spPr>
                <a:xfrm>
                  <a:off x="4572212" y="2573504"/>
                  <a:ext cx="2659061" cy="106817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ea typeface="Cambria Math" panose="02040503050406030204"/>
                          </a:rPr>
                          <m:t>𝑎</m:t>
                        </m:r>
                        <m:r>
                          <a:rPr lang="en-US" altLang="zh-CN" sz="2000" b="0" i="1" smtClean="0">
                            <a:latin typeface="Cambria Math" panose="02040503050406030204"/>
                            <a:ea typeface="Cambria Math" panose="02040503050406030204"/>
                          </a:rPr>
                          <m:t>=</m:t>
                        </m:r>
                        <m:f>
                          <m:fPr>
                            <m:ctrlPr>
                              <a:rPr lang="en-US" altLang="zh-CN" sz="2000" b="0" i="1" smtClean="0">
                                <a:latin typeface="Cambria Math" panose="02040503050406030204" pitchFamily="18" charset="0"/>
                                <a:ea typeface="Cambria Math" panose="02040503050406030204"/>
                              </a:rPr>
                            </m:ctrlPr>
                          </m:fPr>
                          <m:num>
                            <m:nary>
                              <m:naryPr>
                                <m:chr m:val="∑"/>
                                <m:ctrlPr>
                                  <a:rPr lang="en-US" altLang="zh-CN" sz="2000" b="0" i="1" smtClean="0">
                                    <a:latin typeface="Cambria Math" panose="02040503050406030204" pitchFamily="18" charset="0"/>
                                    <a:ea typeface="Cambria Math" panose="02040503050406030204"/>
                                  </a:rPr>
                                </m:ctrlPr>
                              </m:naryPr>
                              <m:sub>
                                <m:r>
                                  <m:rPr>
                                    <m:brk m:alnAt="23"/>
                                  </m:rPr>
                                  <a:rPr lang="en-US" altLang="zh-CN" sz="2000" b="0" i="1" smtClean="0">
                                    <a:latin typeface="Cambria Math" panose="02040503050406030204"/>
                                    <a:ea typeface="Cambria Math" panose="02040503050406030204"/>
                                  </a:rPr>
                                  <m:t>𝑖</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0</m:t>
                                </m:r>
                              </m:sub>
                              <m:sup>
                                <m:r>
                                  <a:rPr lang="en-US" altLang="zh-CN" sz="2000" b="0" i="1" smtClean="0">
                                    <a:latin typeface="Cambria Math" panose="02040503050406030204"/>
                                    <a:ea typeface="Cambria Math" panose="02040503050406030204"/>
                                  </a:rPr>
                                  <m:t>𝑛</m:t>
                                </m:r>
                              </m:sup>
                              <m:e>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𝑦</m:t>
                                    </m:r>
                                  </m:e>
                                  <m:sub>
                                    <m:r>
                                      <a:rPr lang="en-US" altLang="zh-CN" sz="2000" b="0" i="1" smtClean="0">
                                        <a:latin typeface="Cambria Math" panose="02040503050406030204"/>
                                        <a:ea typeface="Cambria Math" panose="02040503050406030204"/>
                                      </a:rPr>
                                      <m:t>𝑖</m:t>
                                    </m:r>
                                  </m:sub>
                                </m:sSub>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m:t>
                                </m:r>
                                <m:acc>
                                  <m:accPr>
                                    <m:chr m:val="̅"/>
                                    <m:ctrlPr>
                                      <a:rPr lang="en-US" altLang="zh-CN" sz="2000" i="1" smtClean="0">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𝑥</m:t>
                                    </m:r>
                                  </m:e>
                                </m:acc>
                              </m:e>
                            </m:nary>
                            <m:acc>
                              <m:accPr>
                                <m:chr m:val="̅"/>
                                <m:ctrlPr>
                                  <a:rPr lang="en-US" altLang="zh-CN" sz="2000" i="1">
                                    <a:latin typeface="Cambria Math" panose="02040503050406030204" pitchFamily="18" charset="0"/>
                                    <a:ea typeface="黑体" panose="02010609060101010101" pitchFamily="49" charset="-122"/>
                                  </a:rPr>
                                </m:ctrlPr>
                              </m:accPr>
                              <m:e>
                                <m:r>
                                  <a:rPr lang="en-US" altLang="zh-CN" sz="2000" i="1">
                                    <a:latin typeface="Cambria Math" panose="02040503050406030204"/>
                                    <a:ea typeface="黑体" panose="02010609060101010101" pitchFamily="49" charset="-122"/>
                                  </a:rPr>
                                  <m:t>𝑦</m:t>
                                </m:r>
                              </m:e>
                            </m:acc>
                          </m:num>
                          <m:den>
                            <m:nary>
                              <m:naryPr>
                                <m:chr m:val="∑"/>
                                <m:ctrlPr>
                                  <a:rPr lang="en-US" altLang="zh-CN" sz="2000" b="0" i="1" smtClean="0">
                                    <a:latin typeface="Cambria Math" panose="02040503050406030204" pitchFamily="18" charset="0"/>
                                    <a:ea typeface="Cambria Math" panose="02040503050406030204"/>
                                  </a:rPr>
                                </m:ctrlPr>
                              </m:naryPr>
                              <m:sub>
                                <m:r>
                                  <m:rPr>
                                    <m:brk m:alnAt="23"/>
                                  </m:rPr>
                                  <a:rPr lang="en-US" altLang="zh-CN" sz="2000" b="0" i="1" smtClean="0">
                                    <a:latin typeface="Cambria Math" panose="02040503050406030204"/>
                                    <a:ea typeface="Cambria Math" panose="02040503050406030204"/>
                                  </a:rPr>
                                  <m:t>𝑖</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1</m:t>
                                </m:r>
                              </m:sub>
                              <m:sup>
                                <m:r>
                                  <a:rPr lang="en-US" altLang="zh-CN" sz="2000" b="0" i="1" smtClean="0">
                                    <a:latin typeface="Cambria Math" panose="02040503050406030204"/>
                                    <a:ea typeface="Cambria Math" panose="02040503050406030204"/>
                                  </a:rPr>
                                  <m:t>𝑛</m:t>
                                </m:r>
                              </m:sup>
                              <m:e>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𝑥</m:t>
                                    </m:r>
                                  </m:e>
                                  <m:sub>
                                    <m:r>
                                      <a:rPr lang="en-US" altLang="zh-CN" sz="2000" b="0" i="1" smtClean="0">
                                        <a:latin typeface="Cambria Math" panose="02040503050406030204"/>
                                        <a:ea typeface="Cambria Math" panose="02040503050406030204"/>
                                      </a:rPr>
                                      <m:t>𝑖</m:t>
                                    </m:r>
                                  </m:sub>
                                </m:sSub>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𝑛</m:t>
                                </m:r>
                                <m:sSup>
                                  <m:sSupPr>
                                    <m:ctrlPr>
                                      <a:rPr lang="en-US" altLang="zh-CN" sz="2000" b="0" i="1" smtClean="0">
                                        <a:latin typeface="Cambria Math" panose="02040503050406030204" pitchFamily="18" charset="0"/>
                                        <a:ea typeface="Cambria Math" panose="02040503050406030204"/>
                                      </a:rPr>
                                    </m:ctrlPr>
                                  </m:sSupPr>
                                  <m:e>
                                    <m:acc>
                                      <m:accPr>
                                        <m:chr m:val="̅"/>
                                        <m:ctrlPr>
                                          <a:rPr lang="en-US" altLang="zh-CN" sz="2000" b="0" i="1" smtClean="0">
                                            <a:latin typeface="Cambria Math" panose="02040503050406030204" pitchFamily="18" charset="0"/>
                                            <a:ea typeface="Cambria Math" panose="02040503050406030204"/>
                                          </a:rPr>
                                        </m:ctrlPr>
                                      </m:accPr>
                                      <m:e>
                                        <m:r>
                                          <a:rPr lang="en-US" altLang="zh-CN" sz="2000" b="0" i="1" smtClean="0">
                                            <a:latin typeface="Cambria Math" panose="02040503050406030204"/>
                                            <a:ea typeface="Cambria Math" panose="02040503050406030204"/>
                                          </a:rPr>
                                          <m:t>𝑥</m:t>
                                        </m:r>
                                      </m:e>
                                    </m:acc>
                                  </m:e>
                                  <m:sup>
                                    <m:r>
                                      <a:rPr lang="en-US" altLang="zh-CN" sz="2000" b="0" i="1" smtClean="0">
                                        <a:latin typeface="Cambria Math" panose="02040503050406030204"/>
                                        <a:ea typeface="Cambria Math" panose="02040503050406030204"/>
                                      </a:rPr>
                                      <m:t>2</m:t>
                                    </m:r>
                                  </m:sup>
                                </m:sSup>
                              </m:e>
                            </m:nary>
                          </m:den>
                        </m:f>
                      </m:oMath>
                    </m:oMathPara>
                  </a14:m>
                  <a:endParaRPr lang="zh-CN" altLang="en-US" sz="2000" dirty="0"/>
                </a:p>
              </p:txBody>
            </p:sp>
          </mc:Choice>
          <mc:Fallback>
            <p:sp>
              <p:nvSpPr>
                <p:cNvPr id="20" name="矩形 19"/>
                <p:cNvSpPr>
                  <a:spLocks noRot="1" noChangeAspect="1" noMove="1" noResize="1" noEditPoints="1" noAdjustHandles="1" noChangeArrowheads="1" noChangeShapeType="1" noTextEdit="1"/>
                </p:cNvSpPr>
                <p:nvPr/>
              </p:nvSpPr>
              <p:spPr>
                <a:xfrm>
                  <a:off x="4572212" y="2573504"/>
                  <a:ext cx="2659061" cy="1068179"/>
                </a:xfrm>
                <a:prstGeom prst="rect">
                  <a:avLst/>
                </a:prstGeom>
                <a:blipFill rotWithShape="1">
                  <a:blip r:embed="rId2"/>
                </a:blipFill>
              </p:spPr>
              <p:txBody>
                <a:bodyPr/>
                <a:lstStyle/>
                <a:p>
                  <a:r>
                    <a:rPr lang="zh-CN" altLang="en-US">
                      <a:noFill/>
                    </a:rPr>
                    <a:t> </a:t>
                  </a:r>
                </a:p>
              </p:txBody>
            </p:sp>
          </mc:Fallback>
        </mc:AlternateContent>
      </p:grpSp>
      <p:sp>
        <p:nvSpPr>
          <p:cNvPr id="5" name="减号 4"/>
          <p:cNvSpPr/>
          <p:nvPr/>
        </p:nvSpPr>
        <p:spPr>
          <a:xfrm>
            <a:off x="451266" y="3357985"/>
            <a:ext cx="8324603" cy="380009"/>
          </a:xfrm>
          <a:prstGeom prst="mathMinus">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anose="02010609060101010101" pitchFamily="49" charset="-122"/>
            </a:endParaRPr>
          </a:p>
        </p:txBody>
      </p:sp>
      <mc:AlternateContent xmlns:mc="http://schemas.openxmlformats.org/markup-compatibility/2006">
        <mc:Choice xmlns:a14="http://schemas.microsoft.com/office/drawing/2010/main" Requires="a14">
          <p:sp>
            <p:nvSpPr>
              <p:cNvPr id="3" name="矩形 2"/>
              <p:cNvSpPr/>
              <p:nvPr/>
            </p:nvSpPr>
            <p:spPr>
              <a:xfrm>
                <a:off x="519967" y="3744235"/>
                <a:ext cx="8255902" cy="2646174"/>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2000" i="1">
                          <a:latin typeface="Cambria Math" panose="02040503050406030204"/>
                        </a:rPr>
                        <m:t>𝑎</m:t>
                      </m:r>
                      <m:r>
                        <a:rPr lang="en-US" altLang="zh-CN" sz="2000" i="1">
                          <a:latin typeface="Cambria Math" panose="02040503050406030204"/>
                        </a:rPr>
                        <m:t>=</m:t>
                      </m:r>
                      <m:f>
                        <m:fPr>
                          <m:ctrlPr>
                            <a:rPr lang="zh-CN" altLang="zh-CN" sz="2000" i="1">
                              <a:latin typeface="Cambria Math" panose="02040503050406030204" pitchFamily="18" charset="0"/>
                            </a:rPr>
                          </m:ctrlPr>
                        </m:fPr>
                        <m:num>
                          <m:sSub>
                            <m:sSubPr>
                              <m:ctrlPr>
                                <a:rPr lang="zh-CN"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1</m:t>
                              </m:r>
                            </m:sub>
                          </m:sSub>
                          <m:sSub>
                            <m:sSubPr>
                              <m:ctrlPr>
                                <a:rPr lang="zh-CN"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1</m:t>
                              </m:r>
                            </m:sub>
                          </m:sSub>
                          <m:r>
                            <a:rPr lang="en-US" altLang="zh-CN" sz="2000" i="1">
                              <a:latin typeface="Cambria Math" panose="02040503050406030204"/>
                            </a:rPr>
                            <m:t>+</m:t>
                          </m:r>
                          <m:sSub>
                            <m:sSubPr>
                              <m:ctrlPr>
                                <a:rPr lang="zh-CN"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2</m:t>
                              </m:r>
                            </m:sub>
                          </m:sSub>
                          <m:sSub>
                            <m:sSubPr>
                              <m:ctrlPr>
                                <a:rPr lang="zh-CN"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2</m:t>
                              </m:r>
                            </m:sub>
                          </m:sSub>
                          <m:r>
                            <a:rPr lang="en-US" altLang="zh-CN" sz="2000" i="1">
                              <a:latin typeface="Cambria Math" panose="02040503050406030204"/>
                            </a:rPr>
                            <m:t>+…+</m:t>
                          </m:r>
                          <m:sSub>
                            <m:sSubPr>
                              <m:ctrlPr>
                                <a:rPr lang="zh-CN" altLang="zh-CN" sz="2000" i="1">
                                  <a:latin typeface="Cambria Math" panose="02040503050406030204" pitchFamily="18" charset="0"/>
                                </a:rPr>
                              </m:ctrlPr>
                            </m:sSubPr>
                            <m:e>
                              <m:r>
                                <a:rPr lang="en-US" altLang="zh-CN" sz="2000" i="1">
                                  <a:latin typeface="Cambria Math" panose="02040503050406030204"/>
                                </a:rPr>
                                <m:t>𝑥</m:t>
                              </m:r>
                            </m:e>
                            <m:sub>
                              <m:r>
                                <a:rPr lang="en-US" altLang="zh-CN" sz="2000" i="1">
                                  <a:latin typeface="Cambria Math" panose="02040503050406030204"/>
                                </a:rPr>
                                <m:t>8</m:t>
                              </m:r>
                            </m:sub>
                          </m:sSub>
                          <m:sSub>
                            <m:sSubPr>
                              <m:ctrlPr>
                                <a:rPr lang="zh-CN" altLang="zh-CN" sz="2000" i="1">
                                  <a:latin typeface="Cambria Math" panose="02040503050406030204" pitchFamily="18" charset="0"/>
                                </a:rPr>
                              </m:ctrlPr>
                            </m:sSubPr>
                            <m:e>
                              <m:r>
                                <a:rPr lang="en-US" altLang="zh-CN" sz="2000" i="1">
                                  <a:latin typeface="Cambria Math" panose="02040503050406030204"/>
                                </a:rPr>
                                <m:t>𝑦</m:t>
                              </m:r>
                            </m:e>
                            <m:sub>
                              <m:r>
                                <a:rPr lang="en-US" altLang="zh-CN" sz="2000" i="1">
                                  <a:latin typeface="Cambria Math" panose="02040503050406030204"/>
                                </a:rPr>
                                <m:t>8</m:t>
                              </m:r>
                            </m:sub>
                          </m:sSub>
                          <m:r>
                            <a:rPr lang="en-US" altLang="zh-CN" sz="2000" i="1">
                              <a:latin typeface="Cambria Math" panose="02040503050406030204"/>
                            </a:rPr>
                            <m:t>−</m:t>
                          </m:r>
                          <m:r>
                            <a:rPr lang="en-US" altLang="zh-CN" sz="2000" i="1">
                              <a:latin typeface="Cambria Math" panose="02040503050406030204"/>
                            </a:rPr>
                            <m:t>8</m:t>
                          </m:r>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acc>
                            <m:accPr>
                              <m:chr m:val="̅"/>
                              <m:ctrlPr>
                                <a:rPr lang="zh-CN" altLang="zh-CN" sz="2000" i="1">
                                  <a:latin typeface="Cambria Math" panose="02040503050406030204" pitchFamily="18" charset="0"/>
                                </a:rPr>
                              </m:ctrlPr>
                            </m:accPr>
                            <m:e>
                              <m:r>
                                <a:rPr lang="en-US" altLang="zh-CN" sz="2000" i="1">
                                  <a:latin typeface="Cambria Math" panose="02040503050406030204"/>
                                </a:rPr>
                                <m:t>𝑦</m:t>
                              </m:r>
                            </m:e>
                          </m:acc>
                        </m:num>
                        <m:den>
                          <m:sSubSup>
                            <m:sSubSupPr>
                              <m:ctrlPr>
                                <a:rPr lang="zh-CN" altLang="zh-CN" sz="2000" i="1">
                                  <a:latin typeface="Cambria Math" panose="02040503050406030204" pitchFamily="18" charset="0"/>
                                </a:rPr>
                              </m:ctrlPr>
                            </m:sSubSupPr>
                            <m:e>
                              <m:r>
                                <a:rPr lang="en-US" altLang="zh-CN" sz="2000" i="1">
                                  <a:latin typeface="Cambria Math" panose="02040503050406030204"/>
                                </a:rPr>
                                <m:t>𝑥</m:t>
                              </m:r>
                            </m:e>
                            <m:sub>
                              <m:r>
                                <a:rPr lang="en-US" altLang="zh-CN" sz="2000" i="1">
                                  <a:latin typeface="Cambria Math" panose="02040503050406030204"/>
                                </a:rPr>
                                <m:t>1</m:t>
                              </m:r>
                            </m:sub>
                            <m:sup>
                              <m:r>
                                <a:rPr lang="en-US" altLang="zh-CN" sz="2000" i="1">
                                  <a:latin typeface="Cambria Math" panose="02040503050406030204"/>
                                </a:rPr>
                                <m:t>2</m:t>
                              </m:r>
                            </m:sup>
                          </m:sSubSup>
                          <m:r>
                            <a:rPr lang="en-US" altLang="zh-CN" sz="2000" i="1">
                              <a:latin typeface="Cambria Math" panose="02040503050406030204"/>
                            </a:rPr>
                            <m:t>+</m:t>
                          </m:r>
                          <m:sSubSup>
                            <m:sSubSupPr>
                              <m:ctrlPr>
                                <a:rPr lang="zh-CN" altLang="zh-CN" sz="2000" i="1">
                                  <a:latin typeface="Cambria Math" panose="02040503050406030204" pitchFamily="18" charset="0"/>
                                </a:rPr>
                              </m:ctrlPr>
                            </m:sSubSupPr>
                            <m:e>
                              <m:r>
                                <a:rPr lang="en-US" altLang="zh-CN" sz="2000" i="1">
                                  <a:latin typeface="Cambria Math" panose="02040503050406030204"/>
                                </a:rPr>
                                <m:t>𝑥</m:t>
                              </m:r>
                            </m:e>
                            <m:sub>
                              <m:r>
                                <a:rPr lang="en-US" altLang="zh-CN" sz="2000" i="1">
                                  <a:latin typeface="Cambria Math" panose="02040503050406030204"/>
                                </a:rPr>
                                <m:t>2</m:t>
                              </m:r>
                            </m:sub>
                            <m:sup>
                              <m:r>
                                <a:rPr lang="en-US" altLang="zh-CN" sz="2000" i="1">
                                  <a:latin typeface="Cambria Math" panose="02040503050406030204"/>
                                </a:rPr>
                                <m:t>2</m:t>
                              </m:r>
                            </m:sup>
                          </m:sSubSup>
                          <m:r>
                            <a:rPr lang="en-US" altLang="zh-CN" sz="2000" i="1">
                              <a:latin typeface="Cambria Math" panose="02040503050406030204"/>
                            </a:rPr>
                            <m:t>+…+</m:t>
                          </m:r>
                          <m:sSubSup>
                            <m:sSubSupPr>
                              <m:ctrlPr>
                                <a:rPr lang="zh-CN" altLang="zh-CN" sz="2000" i="1">
                                  <a:latin typeface="Cambria Math" panose="02040503050406030204" pitchFamily="18" charset="0"/>
                                </a:rPr>
                              </m:ctrlPr>
                            </m:sSubSupPr>
                            <m:e>
                              <m:r>
                                <a:rPr lang="en-US" altLang="zh-CN" sz="2000" i="1">
                                  <a:latin typeface="Cambria Math" panose="02040503050406030204"/>
                                </a:rPr>
                                <m:t>𝑥</m:t>
                              </m:r>
                            </m:e>
                            <m:sub>
                              <m:r>
                                <a:rPr lang="en-US" altLang="zh-CN" sz="2000" i="1">
                                  <a:latin typeface="Cambria Math" panose="02040503050406030204"/>
                                </a:rPr>
                                <m:t>8</m:t>
                              </m:r>
                            </m:sub>
                            <m:sup>
                              <m:r>
                                <a:rPr lang="en-US" altLang="zh-CN" sz="2000" i="1">
                                  <a:latin typeface="Cambria Math" panose="02040503050406030204"/>
                                </a:rPr>
                                <m:t>2</m:t>
                              </m:r>
                            </m:sup>
                          </m:sSubSup>
                          <m:r>
                            <a:rPr lang="en-US" altLang="zh-CN" sz="2000" i="1">
                              <a:latin typeface="Cambria Math" panose="02040503050406030204"/>
                            </a:rPr>
                            <m:t>−</m:t>
                          </m:r>
                          <m:r>
                            <a:rPr lang="en-US" altLang="zh-CN" sz="2000" i="1">
                              <a:latin typeface="Cambria Math" panose="02040503050406030204"/>
                            </a:rPr>
                            <m:t>8</m:t>
                          </m:r>
                          <m:sSup>
                            <m:sSupPr>
                              <m:ctrlPr>
                                <a:rPr lang="zh-CN" altLang="zh-CN" sz="2000" i="1">
                                  <a:latin typeface="Cambria Math" panose="02040503050406030204" pitchFamily="18" charset="0"/>
                                </a:rPr>
                              </m:ctrlPr>
                            </m:sSupPr>
                            <m:e>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e>
                            <m:sup>
                              <m:r>
                                <a:rPr lang="en-US" altLang="zh-CN" sz="2000" i="1">
                                  <a:latin typeface="Cambria Math" panose="02040503050406030204"/>
                                </a:rPr>
                                <m:t>2</m:t>
                              </m:r>
                            </m:sup>
                          </m:sSup>
                        </m:den>
                      </m:f>
                      <m:r>
                        <a:rPr lang="en-US" altLang="zh-CN" sz="2000" i="1">
                          <a:latin typeface="Cambria Math" panose="02040503050406030204"/>
                        </a:rPr>
                        <m:t>=</m:t>
                      </m:r>
                      <m:r>
                        <a:rPr lang="en-US" altLang="zh-CN" sz="2000" i="1">
                          <a:latin typeface="Cambria Math" panose="02040503050406030204"/>
                        </a:rPr>
                        <m:t>1</m:t>
                      </m:r>
                      <m:r>
                        <a:rPr lang="en-US" altLang="zh-CN" sz="2000" i="1">
                          <a:latin typeface="Cambria Math" panose="02040503050406030204"/>
                        </a:rPr>
                        <m:t>.</m:t>
                      </m:r>
                      <m:r>
                        <a:rPr lang="en-US" altLang="zh-CN" sz="2000" i="1">
                          <a:latin typeface="Cambria Math" panose="02040503050406030204"/>
                        </a:rPr>
                        <m:t>428</m:t>
                      </m:r>
                    </m:oMath>
                  </m:oMathPara>
                </a14:m>
                <a:endParaRPr lang="zh-CN" altLang="zh-CN" sz="2000" dirty="0"/>
              </a:p>
              <a:p>
                <a:pPr indent="1614805" algn="just"/>
                <a:r>
                  <a:rPr lang="en-US" altLang="zh-CN" sz="2000" dirty="0"/>
                  <a:t> </a:t>
                </a:r>
                <a14:m>
                  <m:oMath xmlns:m="http://schemas.openxmlformats.org/officeDocument/2006/math">
                    <m:r>
                      <a:rPr lang="en-US" altLang="zh-CN" sz="2000" i="1">
                        <a:latin typeface="Cambria Math" panose="02040503050406030204"/>
                      </a:rPr>
                      <m:t>𝑏</m:t>
                    </m:r>
                    <m:r>
                      <a:rPr lang="en-US" altLang="zh-CN" sz="2000" i="1">
                        <a:latin typeface="Cambria Math" panose="02040503050406030204"/>
                      </a:rPr>
                      <m:t>=</m:t>
                    </m:r>
                    <m:acc>
                      <m:accPr>
                        <m:chr m:val="̅"/>
                        <m:ctrlPr>
                          <a:rPr lang="zh-CN" altLang="zh-CN" sz="2000" i="1">
                            <a:latin typeface="Cambria Math" panose="02040503050406030204" pitchFamily="18" charset="0"/>
                          </a:rPr>
                        </m:ctrlPr>
                      </m:accPr>
                      <m:e>
                        <m:r>
                          <a:rPr lang="en-US" altLang="zh-CN" sz="2000" i="1">
                            <a:latin typeface="Cambria Math" panose="02040503050406030204"/>
                          </a:rPr>
                          <m:t>𝑦</m:t>
                        </m:r>
                      </m:e>
                    </m:acc>
                    <m:r>
                      <a:rPr lang="en-US" altLang="zh-CN" sz="2000" i="1">
                        <a:latin typeface="Cambria Math" panose="02040503050406030204"/>
                      </a:rPr>
                      <m:t>−</m:t>
                    </m:r>
                    <m:r>
                      <a:rPr lang="en-US" altLang="zh-CN" sz="2000" i="1">
                        <a:latin typeface="Cambria Math" panose="02040503050406030204"/>
                      </a:rPr>
                      <m:t>𝑎</m:t>
                    </m:r>
                    <m:acc>
                      <m:accPr>
                        <m:chr m:val="̅"/>
                        <m:ctrlPr>
                          <a:rPr lang="zh-CN" altLang="zh-CN" sz="2000" i="1">
                            <a:latin typeface="Cambria Math" panose="02040503050406030204" pitchFamily="18" charset="0"/>
                          </a:rPr>
                        </m:ctrlPr>
                      </m:accPr>
                      <m:e>
                        <m:r>
                          <a:rPr lang="en-US" altLang="zh-CN" sz="2000" i="1">
                            <a:latin typeface="Cambria Math" panose="02040503050406030204"/>
                          </a:rPr>
                          <m:t>𝑥</m:t>
                        </m:r>
                      </m:e>
                    </m:acc>
                    <m:r>
                      <a:rPr lang="en-US" altLang="zh-CN" sz="2000" i="1">
                        <a:latin typeface="Cambria Math" panose="02040503050406030204"/>
                      </a:rPr>
                      <m:t>=−</m:t>
                    </m:r>
                    <m:r>
                      <a:rPr lang="en-US" altLang="zh-CN" sz="2000" i="1">
                        <a:latin typeface="Cambria Math" panose="02040503050406030204"/>
                      </a:rPr>
                      <m:t>7</m:t>
                    </m:r>
                    <m:r>
                      <a:rPr lang="en-US" altLang="zh-CN" sz="2000" i="1">
                        <a:latin typeface="Cambria Math" panose="02040503050406030204"/>
                      </a:rPr>
                      <m:t>.</m:t>
                    </m:r>
                    <m:r>
                      <a:rPr lang="en-US" altLang="zh-CN" sz="2000" i="1">
                        <a:latin typeface="Cambria Math" panose="02040503050406030204"/>
                      </a:rPr>
                      <m:t>09</m:t>
                    </m:r>
                  </m:oMath>
                </a14:m>
                <a:endParaRPr lang="zh-CN" altLang="zh-CN" sz="2000" dirty="0"/>
              </a:p>
              <a:p>
                <a:pPr marL="342900" indent="-342900" algn="just">
                  <a:lnSpc>
                    <a:spcPct val="150000"/>
                  </a:lnSpc>
                  <a:buFont typeface="Arial" panose="020B0604020202020204" pitchFamily="34" charset="0"/>
                  <a:buChar char="•"/>
                </a:pPr>
                <a:r>
                  <a:rPr lang="zh-CN" altLang="zh-CN" sz="2400" dirty="0"/>
                  <a:t>预测</a:t>
                </a:r>
                <a:r>
                  <a:rPr lang="zh-CN" altLang="en-US" sz="2400" dirty="0"/>
                  <a:t>某</a:t>
                </a:r>
                <a:r>
                  <a:rPr lang="zh-CN" altLang="zh-CN" sz="2400" dirty="0"/>
                  <a:t>地区火灾影响森林面积与温度之间的一元线性回归模型为</a:t>
                </a:r>
                <a:r>
                  <a:rPr lang="en-US" altLang="zh-CN" sz="2400" dirty="0"/>
                  <a:t>“</a:t>
                </a:r>
                <a14:m>
                  <m:oMath xmlns:m="http://schemas.openxmlformats.org/officeDocument/2006/math">
                    <m:r>
                      <a:rPr lang="zh-CN" altLang="zh-CN" sz="2400">
                        <a:latin typeface="Cambria Math" panose="02040503050406030204"/>
                      </a:rPr>
                      <m:t>火灾所影响的森林面积</m:t>
                    </m:r>
                    <m:r>
                      <a:rPr lang="en-US" altLang="zh-CN" sz="2400">
                        <a:latin typeface="Cambria Math" panose="02040503050406030204"/>
                      </a:rPr>
                      <m:t>=</m:t>
                    </m:r>
                    <m:r>
                      <a:rPr lang="en-US" altLang="zh-CN" sz="2400" i="1">
                        <a:latin typeface="Cambria Math" panose="02040503050406030204"/>
                      </a:rPr>
                      <m:t>1</m:t>
                    </m:r>
                    <m:r>
                      <a:rPr lang="en-US" altLang="zh-CN" sz="2400" i="1">
                        <a:latin typeface="Cambria Math" panose="02040503050406030204"/>
                      </a:rPr>
                      <m:t>.</m:t>
                    </m:r>
                    <m:r>
                      <a:rPr lang="en-US" altLang="zh-CN" sz="2400" i="1">
                        <a:latin typeface="Cambria Math" panose="02040503050406030204"/>
                      </a:rPr>
                      <m:t>428</m:t>
                    </m:r>
                    <m:r>
                      <a:rPr lang="en-US" altLang="zh-CN" sz="2400">
                        <a:latin typeface="Cambria Math" panose="02040503050406030204"/>
                      </a:rPr>
                      <m:t>×</m:t>
                    </m:r>
                    <m:r>
                      <a:rPr lang="zh-CN" altLang="zh-CN" sz="2400">
                        <a:latin typeface="Cambria Math" panose="02040503050406030204"/>
                      </a:rPr>
                      <m:t>气温温度</m:t>
                    </m:r>
                    <m:r>
                      <a:rPr lang="en-US" altLang="zh-CN" sz="2400" i="1">
                        <a:latin typeface="Cambria Math" panose="02040503050406030204"/>
                      </a:rPr>
                      <m:t>−</m:t>
                    </m:r>
                    <m:r>
                      <a:rPr lang="en-US" altLang="zh-CN" sz="2400" i="1">
                        <a:latin typeface="Cambria Math" panose="02040503050406030204"/>
                      </a:rPr>
                      <m:t>7</m:t>
                    </m:r>
                    <m:r>
                      <a:rPr lang="en-US" altLang="zh-CN" sz="2400" i="1">
                        <a:latin typeface="Cambria Math" panose="02040503050406030204"/>
                      </a:rPr>
                      <m:t>.</m:t>
                    </m:r>
                    <m:r>
                      <a:rPr lang="en-US" altLang="zh-CN" sz="2400" i="1">
                        <a:latin typeface="Cambria Math" panose="02040503050406030204"/>
                      </a:rPr>
                      <m:t>09</m:t>
                    </m:r>
                    <m:r>
                      <a:rPr lang="en-US" altLang="zh-CN" sz="2400" i="1">
                        <a:latin typeface="Cambria Math" panose="02040503050406030204"/>
                      </a:rPr>
                      <m:t>”</m:t>
                    </m:r>
                  </m:oMath>
                </a14:m>
                <a:r>
                  <a:rPr lang="zh-CN" altLang="zh-CN" sz="2400" dirty="0"/>
                  <a:t>，即</a:t>
                </a:r>
                <a14:m>
                  <m:oMath xmlns:m="http://schemas.openxmlformats.org/officeDocument/2006/math">
                    <m:r>
                      <a:rPr lang="en-US" altLang="zh-CN" sz="2400" i="1">
                        <a:latin typeface="Cambria Math" panose="02040503050406030204"/>
                      </a:rPr>
                      <m:t>𝑦</m:t>
                    </m:r>
                    <m:r>
                      <a:rPr lang="en-US" altLang="zh-CN" sz="2400">
                        <a:latin typeface="Cambria Math" panose="02040503050406030204"/>
                      </a:rPr>
                      <m:t>=</m:t>
                    </m:r>
                    <m:r>
                      <a:rPr lang="en-US" altLang="zh-CN" sz="2400" i="1">
                        <a:latin typeface="Cambria Math" panose="02040503050406030204"/>
                      </a:rPr>
                      <m:t>1</m:t>
                    </m:r>
                    <m:r>
                      <a:rPr lang="en-US" altLang="zh-CN" sz="2400" i="1">
                        <a:latin typeface="Cambria Math" panose="02040503050406030204"/>
                      </a:rPr>
                      <m:t>.</m:t>
                    </m:r>
                    <m:r>
                      <a:rPr lang="en-US" altLang="zh-CN" sz="2400" i="1">
                        <a:latin typeface="Cambria Math" panose="02040503050406030204"/>
                      </a:rPr>
                      <m:t>428</m:t>
                    </m:r>
                    <m:r>
                      <a:rPr lang="en-US" altLang="zh-CN" sz="2400" i="1">
                        <a:latin typeface="Cambria Math" panose="02040503050406030204"/>
                      </a:rPr>
                      <m:t>𝑥</m:t>
                    </m:r>
                    <m:r>
                      <a:rPr lang="en-US" altLang="zh-CN" sz="2400" i="1">
                        <a:latin typeface="Cambria Math" panose="02040503050406030204"/>
                      </a:rPr>
                      <m:t>−</m:t>
                    </m:r>
                    <m:r>
                      <a:rPr lang="en-US" altLang="zh-CN" sz="2400" i="1">
                        <a:latin typeface="Cambria Math" panose="02040503050406030204"/>
                      </a:rPr>
                      <m:t>7</m:t>
                    </m:r>
                    <m:r>
                      <a:rPr lang="en-US" altLang="zh-CN" sz="2400" i="1">
                        <a:latin typeface="Cambria Math" panose="02040503050406030204"/>
                      </a:rPr>
                      <m:t>.</m:t>
                    </m:r>
                    <m:r>
                      <a:rPr lang="en-US" altLang="zh-CN" sz="2400" i="1">
                        <a:latin typeface="Cambria Math" panose="02040503050406030204"/>
                      </a:rPr>
                      <m:t>09</m:t>
                    </m:r>
                  </m:oMath>
                </a14:m>
                <a:endParaRPr lang="zh-CN" altLang="zh-CN" sz="2400" dirty="0"/>
              </a:p>
            </p:txBody>
          </p:sp>
        </mc:Choice>
        <mc:Fallback>
          <p:sp>
            <p:nvSpPr>
              <p:cNvPr id="3" name="矩形 2"/>
              <p:cNvSpPr>
                <a:spLocks noRot="1" noChangeAspect="1" noMove="1" noResize="1" noEditPoints="1" noAdjustHandles="1" noChangeArrowheads="1" noChangeShapeType="1" noTextEdit="1"/>
              </p:cNvSpPr>
              <p:nvPr/>
            </p:nvSpPr>
            <p:spPr>
              <a:xfrm>
                <a:off x="519967" y="3744235"/>
                <a:ext cx="8255902" cy="2646174"/>
              </a:xfrm>
              <a:prstGeom prst="rect">
                <a:avLst/>
              </a:prstGeom>
              <a:blipFill rotWithShape="1">
                <a:blip r:embed="rId3"/>
                <a:stretch>
                  <a:fillRect l="-7" t="-10" r="2" b="-10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4232564" y="1212610"/>
                <a:ext cx="537414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panose="02040503050406030204"/>
                                  <a:ea typeface="黑体" panose="02010609060101010101" pitchFamily="49" charset="-122"/>
                                </a:rPr>
                                <m:t>min</m:t>
                              </m:r>
                            </m:e>
                            <m:lim>
                              <m:r>
                                <a:rPr lang="en-US" altLang="zh-CN" b="0" i="1" dirty="0" smtClean="0">
                                  <a:latin typeface="Cambria Math" panose="02040503050406030204"/>
                                  <a:ea typeface="黑体" panose="02010609060101010101" pitchFamily="49" charset="-122"/>
                                </a:rPr>
                                <m:t>𝑎</m:t>
                              </m:r>
                              <m:r>
                                <a:rPr lang="en-US" altLang="zh-CN" b="0" i="1" dirty="0" smtClean="0">
                                  <a:latin typeface="Cambria Math" panose="02040503050406030204"/>
                                  <a:ea typeface="黑体" panose="02010609060101010101" pitchFamily="49" charset="-122"/>
                                </a:rPr>
                                <m:t>,</m:t>
                              </m:r>
                              <m:r>
                                <a:rPr lang="en-US" altLang="zh-CN" b="0" i="1" dirty="0" smtClean="0">
                                  <a:latin typeface="Cambria Math" panose="02040503050406030204"/>
                                  <a:ea typeface="黑体" panose="02010609060101010101" pitchFamily="49" charset="-122"/>
                                </a:rPr>
                                <m:t>𝑏</m:t>
                              </m:r>
                            </m:lim>
                          </m:limLow>
                        </m:fName>
                        <m:e>
                          <m:r>
                            <a:rPr lang="en-US" altLang="zh-CN" i="1" dirty="0">
                              <a:latin typeface="Cambria Math" panose="02040503050406030204"/>
                              <a:ea typeface="黑体" panose="02010609060101010101" pitchFamily="49" charset="-122"/>
                            </a:rPr>
                            <m:t>𝐿</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𝑎</m:t>
                          </m:r>
                          <m:r>
                            <a:rPr lang="en-US" altLang="zh-CN" i="1" dirty="0">
                              <a:latin typeface="Cambria Math" panose="02040503050406030204"/>
                              <a:ea typeface="黑体" panose="02010609060101010101" pitchFamily="49" charset="-122"/>
                            </a:rPr>
                            <m:t>,</m:t>
                          </m:r>
                          <m:r>
                            <a:rPr lang="en-US" altLang="zh-CN" i="1" dirty="0">
                              <a:latin typeface="Cambria Math" panose="02040503050406030204"/>
                              <a:ea typeface="黑体" panose="02010609060101010101" pitchFamily="49" charset="-122"/>
                            </a:rPr>
                            <m:t>𝑏</m:t>
                          </m:r>
                          <m:r>
                            <a:rPr lang="en-US" altLang="zh-CN" b="0" i="1" dirty="0" smtClean="0">
                              <a:latin typeface="Cambria Math" panose="02040503050406030204" pitchFamily="18" charset="0"/>
                              <a:ea typeface="黑体" panose="02010609060101010101" pitchFamily="49" charset="-122"/>
                            </a:rPr>
                            <m:t>)</m:t>
                          </m:r>
                        </m:e>
                      </m:func>
                      <m:r>
                        <a:rPr lang="en-US" altLang="zh-CN" i="1" dirty="0">
                          <a:latin typeface="Cambria Math" panose="02040503050406030204"/>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panose="02040503050406030204"/>
                              <a:ea typeface="黑体" panose="02010609060101010101" pitchFamily="49" charset="-122"/>
                            </a:rPr>
                            <m:t>𝑖</m:t>
                          </m:r>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1</m:t>
                          </m:r>
                        </m:sub>
                        <m:sup>
                          <m:r>
                            <a:rPr lang="en-US" altLang="zh-CN" i="1">
                              <a:latin typeface="Cambria Math" panose="02040503050406030204"/>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𝑦</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𝑎</m:t>
                              </m:r>
                              <m:r>
                                <a:rPr lang="en-US" altLang="zh-CN" i="1">
                                  <a:latin typeface="Cambria Math" panose="02040503050406030204"/>
                                  <a:ea typeface="Cambria Math" panose="02040503050406030204"/>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a:ea typeface="黑体" panose="02010609060101010101" pitchFamily="49" charset="-122"/>
                                    </a:rPr>
                                    <m:t>𝑥</m:t>
                                  </m:r>
                                </m:e>
                                <m:sub>
                                  <m:r>
                                    <a:rPr lang="en-US" altLang="zh-CN" i="1">
                                      <a:latin typeface="Cambria Math" panose="02040503050406030204"/>
                                      <a:ea typeface="黑体" panose="02010609060101010101" pitchFamily="49" charset="-122"/>
                                    </a:rPr>
                                    <m:t>𝑖</m:t>
                                  </m:r>
                                </m:sub>
                              </m:sSub>
                              <m:r>
                                <a:rPr lang="en-US" altLang="zh-CN" i="1">
                                  <a:latin typeface="Cambria Math" panose="02040503050406030204"/>
                                  <a:ea typeface="黑体" panose="02010609060101010101" pitchFamily="49" charset="-122"/>
                                </a:rPr>
                                <m:t>−</m:t>
                              </m:r>
                              <m:r>
                                <a:rPr lang="en-US" altLang="zh-CN" i="1">
                                  <a:latin typeface="Cambria Math" panose="02040503050406030204"/>
                                  <a:ea typeface="黑体" panose="02010609060101010101" pitchFamily="49" charset="-122"/>
                                </a:rPr>
                                <m:t>𝑏</m:t>
                              </m:r>
                              <m:r>
                                <a:rPr lang="en-US" altLang="zh-CN" i="1">
                                  <a:latin typeface="Cambria Math" panose="02040503050406030204"/>
                                  <a:ea typeface="黑体" panose="02010609060101010101" pitchFamily="49" charset="-122"/>
                                </a:rPr>
                                <m:t> )</m:t>
                              </m:r>
                            </m:e>
                            <m:sup>
                              <m:r>
                                <a:rPr lang="en-US" altLang="zh-CN" i="1">
                                  <a:latin typeface="Cambria Math" panose="02040503050406030204"/>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p:sp>
            <p:nvSpPr>
              <p:cNvPr id="15" name="矩形 14"/>
              <p:cNvSpPr>
                <a:spLocks noRot="1" noChangeAspect="1" noMove="1" noResize="1" noEditPoints="1" noAdjustHandles="1" noChangeArrowheads="1" noChangeShapeType="1" noTextEdit="1"/>
              </p:cNvSpPr>
              <p:nvPr/>
            </p:nvSpPr>
            <p:spPr>
              <a:xfrm>
                <a:off x="4232564" y="1212610"/>
                <a:ext cx="5374145" cy="1226682"/>
              </a:xfrm>
              <a:prstGeom prst="rect">
                <a:avLst/>
              </a:prstGeom>
              <a:blipFill rotWithShape="1">
                <a:blip r:embed="rId4"/>
                <a:stretch>
                  <a:fillRect l="-5" t="-32" r="8" b="21"/>
                </a:stretch>
              </a:blipFill>
            </p:spPr>
            <p:txBody>
              <a:bodyPr/>
              <a:lstStyle/>
              <a:p>
                <a:r>
                  <a:rPr lang="zh-CN" altLang="en-US">
                    <a:noFill/>
                  </a:rPr>
                  <a:t> </a:t>
                </a:r>
              </a:p>
            </p:txBody>
          </p:sp>
        </mc:Fallback>
      </mc:AlternateContent>
      <p:sp>
        <p:nvSpPr>
          <p:cNvPr id="17" name="标题 1"/>
          <p:cNvSpPr>
            <a:spLocks noGrp="1"/>
          </p:cNvSpPr>
          <p:nvPr>
            <p:ph type="title"/>
          </p:nvPr>
        </p:nvSpPr>
        <p:spPr>
          <a:xfrm>
            <a:off x="519967" y="983448"/>
            <a:ext cx="2455432" cy="657727"/>
          </a:xfrm>
        </p:spPr>
        <p:txBody>
          <a:bodyPr/>
          <a:lstStyle/>
          <a:p>
            <a:pPr marL="0" algn="l" defTabSz="914400" fontAlgn="base">
              <a:spcAft>
                <a:spcPct val="0"/>
              </a:spcAft>
              <a:defRPr/>
            </a:pPr>
            <a:r>
              <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rPr>
              <a:t>参数学习</a:t>
            </a:r>
            <a:endParaRPr lang="zh-CN" altLang="en-US" sz="3200" kern="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21" name="标题 1"/>
          <p:cNvSpPr txBox="1"/>
          <p:nvPr/>
        </p:nvSpPr>
        <p:spPr>
          <a:xfrm>
            <a:off x="452224" y="104147"/>
            <a:ext cx="8304643"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rPr>
              <a:t>线性回归</a:t>
            </a:r>
            <a:endParaRPr kumimoji="0" lang="zh-CN" altLang="en-US" sz="4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2" name="矩形 21"/>
              <p:cNvSpPr/>
              <p:nvPr/>
            </p:nvSpPr>
            <p:spPr>
              <a:xfrm>
                <a:off x="2467454" y="1129968"/>
                <a:ext cx="6427164" cy="461665"/>
              </a:xfrm>
              <a:prstGeom prst="rect">
                <a:avLst/>
              </a:prstGeom>
              <a:solidFill>
                <a:srgbClr val="FFE1E1"/>
              </a:solidFill>
            </p:spPr>
            <p:txBody>
              <a:bodyPr wrap="square">
                <a:spAutoFit/>
              </a:bodyPr>
              <a:lstStyle/>
              <a:p>
                <a:pPr algn="ctr"/>
                <a:r>
                  <a:rPr lang="zh-CN" altLang="en-US" sz="2400" dirty="0">
                    <a:solidFill>
                      <a:srgbClr val="C00000"/>
                    </a:solidFill>
                    <a:latin typeface="黑体" panose="02010609060101010101" pitchFamily="49" charset="-122"/>
                    <a:ea typeface="黑体" panose="02010609060101010101" pitchFamily="49" charset="-122"/>
                  </a:rPr>
                  <a:t>回归模型参数求取：</a:t>
                </a:r>
                <a14:m>
                  <m:oMath xmlns:m="http://schemas.openxmlformats.org/officeDocument/2006/math">
                    <m:sSub>
                      <m:sSubPr>
                        <m:ctrlPr>
                          <a:rPr lang="en-US" altLang="zh-CN" sz="240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a:rPr>
                          <m:t>𝑦</m:t>
                        </m:r>
                      </m:e>
                      <m:sub>
                        <m:r>
                          <a:rPr lang="en-US" altLang="zh-CN" sz="2400" b="0" i="1" smtClean="0">
                            <a:solidFill>
                              <a:srgbClr val="C00000"/>
                            </a:solidFill>
                            <a:latin typeface="Cambria Math" panose="02040503050406030204"/>
                          </a:rPr>
                          <m:t>𝑖</m:t>
                        </m:r>
                      </m:sub>
                    </m:sSub>
                    <m:r>
                      <a:rPr lang="en-US" altLang="zh-CN" sz="2400" i="1">
                        <a:solidFill>
                          <a:srgbClr val="C00000"/>
                        </a:solidFill>
                        <a:latin typeface="Cambria Math" panose="02040503050406030204"/>
                      </a:rPr>
                      <m:t>=</m:t>
                    </m:r>
                    <m:r>
                      <a:rPr lang="en-US" altLang="zh-CN" sz="2400" i="1">
                        <a:solidFill>
                          <a:srgbClr val="C00000"/>
                        </a:solidFill>
                        <a:latin typeface="Cambria Math" panose="02040503050406030204"/>
                      </a:rPr>
                      <m:t>𝑎</m:t>
                    </m:r>
                    <m:sSub>
                      <m:sSubPr>
                        <m:ctrlPr>
                          <a:rPr lang="en-US" altLang="zh-CN" sz="240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a:rPr>
                          <m:t>𝑥</m:t>
                        </m:r>
                      </m:e>
                      <m:sub>
                        <m:r>
                          <a:rPr lang="en-US" altLang="zh-CN" sz="2400" b="0" i="1" smtClean="0">
                            <a:solidFill>
                              <a:srgbClr val="C00000"/>
                            </a:solidFill>
                            <a:latin typeface="Cambria Math" panose="02040503050406030204"/>
                          </a:rPr>
                          <m:t>𝑖</m:t>
                        </m:r>
                      </m:sub>
                    </m:sSub>
                    <m:r>
                      <a:rPr lang="en-US" altLang="zh-CN" sz="2400" i="1">
                        <a:solidFill>
                          <a:srgbClr val="C00000"/>
                        </a:solidFill>
                        <a:latin typeface="Cambria Math" panose="02040503050406030204"/>
                      </a:rPr>
                      <m:t>+</m:t>
                    </m:r>
                    <m:r>
                      <a:rPr lang="en-US" altLang="zh-CN" sz="2400" i="1">
                        <a:solidFill>
                          <a:srgbClr val="C00000"/>
                        </a:solidFill>
                        <a:latin typeface="Cambria Math" panose="02040503050406030204"/>
                      </a:rPr>
                      <m:t>𝑏</m:t>
                    </m:r>
                    <m:r>
                      <a:rPr lang="en-US" altLang="zh-CN" sz="2400" b="0" i="1" smtClean="0">
                        <a:solidFill>
                          <a:srgbClr val="C00000"/>
                        </a:solidFill>
                        <a:latin typeface="Cambria Math" panose="02040503050406030204"/>
                      </a:rPr>
                      <m:t> (</m:t>
                    </m:r>
                    <m:r>
                      <a:rPr lang="en-US" altLang="zh-CN" sz="2400" b="0" i="1" smtClean="0">
                        <a:solidFill>
                          <a:srgbClr val="C00000"/>
                        </a:solidFill>
                        <a:latin typeface="Cambria Math" panose="02040503050406030204"/>
                      </a:rPr>
                      <m:t>1</m:t>
                    </m:r>
                    <m:r>
                      <a:rPr lang="en-US" altLang="zh-CN" sz="2400" b="0" i="1" smtClean="0">
                        <a:solidFill>
                          <a:srgbClr val="C00000"/>
                        </a:solidFill>
                        <a:latin typeface="Cambria Math" panose="02040503050406030204"/>
                        <a:ea typeface="Cambria Math" panose="02040503050406030204"/>
                      </a:rPr>
                      <m:t>≤</m:t>
                    </m:r>
                    <m:r>
                      <a:rPr lang="en-US" altLang="zh-CN" sz="2400" b="0" i="1" smtClean="0">
                        <a:solidFill>
                          <a:srgbClr val="C00000"/>
                        </a:solidFill>
                        <a:latin typeface="Cambria Math" panose="02040503050406030204"/>
                        <a:ea typeface="Cambria Math" panose="02040503050406030204"/>
                      </a:rPr>
                      <m:t>𝑖</m:t>
                    </m:r>
                    <m:r>
                      <a:rPr lang="en-US" altLang="zh-CN" sz="2400" b="0" i="1" smtClean="0">
                        <a:solidFill>
                          <a:srgbClr val="C00000"/>
                        </a:solidFill>
                        <a:latin typeface="Cambria Math" panose="02040503050406030204"/>
                        <a:ea typeface="Cambria Math" panose="02040503050406030204"/>
                      </a:rPr>
                      <m:t>≤</m:t>
                    </m:r>
                    <m:r>
                      <a:rPr lang="en-US" altLang="zh-CN" sz="2400" b="0" i="1" smtClean="0">
                        <a:solidFill>
                          <a:srgbClr val="C00000"/>
                        </a:solidFill>
                        <a:latin typeface="Cambria Math" panose="02040503050406030204"/>
                        <a:ea typeface="Cambria Math" panose="02040503050406030204"/>
                      </a:rPr>
                      <m:t>𝑛</m:t>
                    </m:r>
                    <m:r>
                      <a:rPr lang="en-US" altLang="zh-CN" sz="2400" b="0" i="1" smtClean="0">
                        <a:solidFill>
                          <a:srgbClr val="C00000"/>
                        </a:solidFill>
                        <a:latin typeface="Cambria Math" panose="02040503050406030204"/>
                        <a:ea typeface="Cambria Math" panose="02040503050406030204"/>
                      </a:rPr>
                      <m:t>)</m:t>
                    </m:r>
                  </m:oMath>
                </a14:m>
                <a:endParaRPr lang="zh-CN" altLang="en-US" sz="2400" dirty="0">
                  <a:solidFill>
                    <a:srgbClr val="C00000"/>
                  </a:solidFill>
                  <a:latin typeface="黑体" panose="02010609060101010101" pitchFamily="49" charset="-122"/>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2467454" y="1129968"/>
                <a:ext cx="6427164" cy="461665"/>
              </a:xfrm>
              <a:prstGeom prst="rect">
                <a:avLst/>
              </a:prstGeom>
              <a:blipFill rotWithShape="1">
                <a:blip r:embed="rId5"/>
                <a:stretch>
                  <a:fillRect l="-7" t="-66" r="3" b="7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13854" y="-4287"/>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4000" b="1" dirty="0">
                <a:solidFill>
                  <a:srgbClr val="C00000"/>
                </a:solidFill>
                <a:latin typeface="+mn-lt"/>
                <a:ea typeface="微软雅黑" panose="020B0503020204020204" pitchFamily="34" charset="-122"/>
                <a:sym typeface="Times New Roman" panose="02020603050405020304" pitchFamily="18" charset="0"/>
              </a:rPr>
              <a:t>  提纲</a:t>
            </a:r>
            <a:endParaRPr lang="zh-CN" altLang="en-US" sz="4000" b="1" dirty="0">
              <a:solidFill>
                <a:srgbClr val="C00000"/>
              </a:solidFill>
              <a:latin typeface="+mn-lt"/>
              <a:ea typeface="微软雅黑" panose="020B0503020204020204" pitchFamily="34" charset="-122"/>
              <a:sym typeface="Times New Roman" panose="02020603050405020304" pitchFamily="18" charset="0"/>
            </a:endParaRPr>
          </a:p>
        </p:txBody>
      </p:sp>
      <p:sp>
        <p:nvSpPr>
          <p:cNvPr id="22" name="矩形 7"/>
          <p:cNvSpPr>
            <a:spLocks noChangeArrowheads="1"/>
          </p:cNvSpPr>
          <p:nvPr/>
        </p:nvSpPr>
        <p:spPr bwMode="auto">
          <a:xfrm>
            <a:off x="310965" y="30152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二、线性回归</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
        <p:nvSpPr>
          <p:cNvPr id="24" name="矩形 7"/>
          <p:cNvSpPr>
            <a:spLocks noChangeArrowheads="1"/>
          </p:cNvSpPr>
          <p:nvPr/>
        </p:nvSpPr>
        <p:spPr bwMode="auto">
          <a:xfrm>
            <a:off x="233846" y="171674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一、机器学习基本概念</a:t>
            </a:r>
            <a:endParaRPr kumimoji="0" lang="zh-CN" altLang="en-US" sz="2800" b="1" dirty="0">
              <a:solidFill>
                <a:srgbClr val="C00000"/>
              </a:solidFill>
              <a:latin typeface="+mn-lt"/>
              <a:ea typeface="微软雅黑" panose="020B0503020204020204" pitchFamily="34" charset="-122"/>
            </a:endParaRPr>
          </a:p>
        </p:txBody>
      </p:sp>
      <p:sp>
        <p:nvSpPr>
          <p:cNvPr id="8" name="矩形 7"/>
          <p:cNvSpPr>
            <a:spLocks noChangeArrowheads="1"/>
          </p:cNvSpPr>
          <p:nvPr/>
        </p:nvSpPr>
        <p:spPr bwMode="auto">
          <a:xfrm>
            <a:off x="310965" y="4082004"/>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a:t>
            </a:r>
            <a:r>
              <a:rPr kumimoji="0" lang="en-US" altLang="zh-CN" sz="28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800" b="1" dirty="0">
              <a:solidFill>
                <a:srgbClr val="C00000"/>
              </a:solidFill>
              <a:latin typeface="+mn-lt"/>
              <a:ea typeface="微软雅黑" panose="020B0503020204020204" pitchFamily="34" charset="-122"/>
              <a:sym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00617" y="1713758"/>
            <a:ext cx="8182096" cy="3392980"/>
          </a:xfrm>
          <a:prstGeom prst="rect">
            <a:avLst/>
          </a:prstGeom>
          <a:ln w="19050">
            <a:solidFill>
              <a:schemeClr val="tx2"/>
            </a:solidFill>
          </a:ln>
        </p:spPr>
        <p:txBody>
          <a:bodyPr wrap="square">
            <a:spAutoFit/>
          </a:bodyPr>
          <a:lstStyle/>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学习率：</a:t>
            </a:r>
            <a:r>
              <a:rPr lang="zh-CN" altLang="en-US" sz="2800" dirty="0">
                <a:ea typeface="黑体" panose="02010609060101010101" pitchFamily="49" charset="-122"/>
                <a:cs typeface="Times New Roman" panose="02020603050405020304" pitchFamily="18" charset="0"/>
              </a:rPr>
              <a:t>每一次模型参数被优化的改变系数，如</a:t>
            </a:r>
            <a:r>
              <a:rPr lang="en-US" altLang="zh-CN" sz="2800" dirty="0">
                <a:ea typeface="黑体" panose="02010609060101010101" pitchFamily="49" charset="-122"/>
                <a:cs typeface="Times New Roman" panose="02020603050405020304" pitchFamily="18" charset="0"/>
              </a:rPr>
              <a:t>0.01</a:t>
            </a:r>
            <a:r>
              <a:rPr lang="zh-CN" altLang="en-US" sz="2800" dirty="0">
                <a:ea typeface="黑体" panose="02010609060101010101" pitchFamily="49" charset="-122"/>
                <a:cs typeface="Times New Roman" panose="02020603050405020304" pitchFamily="18" charset="0"/>
              </a:rPr>
              <a:t>。</a:t>
            </a:r>
            <a:endParaRPr lang="en-US" altLang="zh-CN" sz="2800" dirty="0">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性能：</a:t>
            </a:r>
            <a:r>
              <a:rPr lang="zh-CN" altLang="en-US" sz="2800" dirty="0">
                <a:ea typeface="黑体" panose="02010609060101010101" pitchFamily="49" charset="-122"/>
                <a:cs typeface="Times New Roman" panose="02020603050405020304" pitchFamily="18" charset="0"/>
              </a:rPr>
              <a:t>评价模型好坏的指标，包括识别率、精度。</a:t>
            </a:r>
            <a:endParaRPr lang="en-US" altLang="zh-CN" sz="2800" dirty="0">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识别率：</a:t>
            </a:r>
            <a:r>
              <a:rPr lang="zh-CN" altLang="en-US" sz="2800" dirty="0">
                <a:ea typeface="黑体" panose="02010609060101010101" pitchFamily="49" charset="-122"/>
                <a:cs typeface="Times New Roman" panose="02020603050405020304" pitchFamily="18" charset="0"/>
              </a:rPr>
              <a:t>分类模型的预测准确率。</a:t>
            </a:r>
            <a:endParaRPr lang="en-US" altLang="zh-CN" sz="2800" dirty="0">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精度：</a:t>
            </a:r>
            <a:r>
              <a:rPr lang="zh-CN" altLang="en-US" sz="2800" dirty="0">
                <a:ea typeface="黑体" panose="02010609060101010101" pitchFamily="49" charset="-122"/>
                <a:cs typeface="Times New Roman" panose="02020603050405020304" pitchFamily="18" charset="0"/>
              </a:rPr>
              <a:t>拟合模型的预测性能，一般用均方根误差、相对误差等表示。</a:t>
            </a:r>
            <a:endParaRPr lang="zh-CN" altLang="en-US"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从数据中学习知识</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5" name="文本框 4"/>
          <p:cNvSpPr txBox="1"/>
          <p:nvPr/>
        </p:nvSpPr>
        <p:spPr>
          <a:xfrm>
            <a:off x="426459" y="1030485"/>
            <a:ext cx="5454795" cy="615553"/>
          </a:xfrm>
          <a:prstGeom prst="rect">
            <a:avLst/>
          </a:prstGeom>
          <a:noFill/>
        </p:spPr>
        <p:txBody>
          <a:bodyPr wrap="square" rtlCol="0">
            <a:spAutoFit/>
          </a:bodyPr>
          <a:lstStyle/>
          <a:p>
            <a:r>
              <a:rPr lang="zh-CN" altLang="en-US" sz="3400" dirty="0">
                <a:solidFill>
                  <a:srgbClr val="C00000"/>
                </a:solidFill>
                <a:ea typeface="方正姚体" panose="02010601030101010101" pitchFamily="2" charset="-122"/>
              </a:rPr>
              <a:t>机器学习的基本概念与术语</a:t>
            </a:r>
            <a:endParaRPr lang="zh-CN" altLang="en-US" sz="3400" dirty="0">
              <a:solidFill>
                <a:srgbClr val="C00000"/>
              </a:solidFill>
              <a:ea typeface="方正姚体"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75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75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75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6863" y="1125378"/>
            <a:ext cx="8070273" cy="3888500"/>
          </a:xfrm>
          <a:prstGeom prst="rect">
            <a:avLst/>
          </a:prstGeom>
        </p:spPr>
        <p:txBody>
          <a:bodyPr wrap="square">
            <a:spAutoFit/>
          </a:bodyPr>
          <a:lstStyle/>
          <a:p>
            <a:pPr marL="457200" indent="-457200" algn="just">
              <a:lnSpc>
                <a:spcPct val="150000"/>
              </a:lnSpc>
              <a:buFont typeface="Wingdings" panose="05000000000000000000" pitchFamily="2" charset="2"/>
              <a:buChar char="Ø"/>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可计算：</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什么任务是可以计算的？</a:t>
            </a:r>
            <a:r>
              <a:rPr lang="zh-CN" altLang="en-US"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图灵可停机</a:t>
            </a:r>
            <a:endParaRPr lang="en-US"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Wingdings" panose="05000000000000000000" pitchFamily="2" charset="2"/>
              <a:buChar char="Ø"/>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可学习：</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什么任务是可以被学习的、从而被学习模型来完成？</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Wingdings" panose="05000000000000000000" pitchFamily="2" charset="2"/>
              <a:buChar char="Ø"/>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Leslie Valiant (2010</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年图灵奖获得者</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和其学生</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Michael Kearns </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两位学者提出了这个问题并进行了有益探索，逐渐完善了</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计算学习理论</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a:xfrm>
            <a:off x="0" y="40901"/>
            <a:ext cx="5094038" cy="707886"/>
          </a:xfrm>
          <a:prstGeom prst="rect">
            <a:avLst/>
          </a:prstGeom>
        </p:spPr>
        <p:txBody>
          <a:bodyPr wrap="square">
            <a:spAutoFit/>
          </a:bodyPr>
          <a:lstStyle/>
          <a:p>
            <a:r>
              <a:rPr lang="zh-CN" altLang="en-US" sz="4000" dirty="0">
                <a:solidFill>
                  <a:srgbClr val="C00000"/>
                </a:solidFill>
                <a:latin typeface="方正姚体" panose="02010601030101010101" pitchFamily="2" charset="-122"/>
                <a:ea typeface="方正姚体" panose="02010601030101010101" pitchFamily="2" charset="-122"/>
              </a:rPr>
              <a:t>   计算学习理论</a:t>
            </a:r>
            <a:endParaRPr lang="zh-CN" altLang="en-US" sz="4000" dirty="0">
              <a:solidFill>
                <a:srgbClr val="C00000"/>
              </a:solidFill>
              <a:latin typeface="方正姚体" panose="02010601030101010101" pitchFamily="2" charset="-122"/>
              <a:ea typeface="方正姚体"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7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75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25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75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2618" y="1202749"/>
            <a:ext cx="4002426" cy="4167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571999" y="1161184"/>
            <a:ext cx="4059383" cy="4038734"/>
          </a:xfrm>
          <a:prstGeom prst="rect">
            <a:avLst/>
          </a:prstGeom>
          <a:ln>
            <a:solidFill>
              <a:srgbClr val="C00000"/>
            </a:solidFill>
          </a:ln>
        </p:spPr>
        <p:txBody>
          <a:bodyPr wrap="square">
            <a:spAutoFit/>
          </a:bodyPr>
          <a:lstStyle/>
          <a:p>
            <a:pPr marL="342900" indent="-342900" algn="just">
              <a:lnSpc>
                <a:spcPct val="120000"/>
              </a:lnSpc>
              <a:buFont typeface="Wingdings" panose="05000000000000000000" pitchFamily="2" charset="2"/>
              <a:buChar char="Ø"/>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一个</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复杂的分类任务</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，可将其分解为若干</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子任务</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，将若干子任务完成方法综合，最终完成该复杂任务。</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20000"/>
              </a:lnSpc>
              <a:buFont typeface="Wingdings" panose="05000000000000000000" pitchFamily="2" charset="2"/>
              <a:buChar char="Ø"/>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将若干个</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弱分类器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组合起来，形成一个</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强分类器</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20000"/>
              </a:lnSpc>
              <a:buFont typeface="Wingdings" panose="05000000000000000000" pitchFamily="2" charset="2"/>
              <a:buChar char="Ø"/>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能用众力，则无敌于天下矣；</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能用众智，则无畏于圣人矣。</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451264" y="5370600"/>
            <a:ext cx="8180118" cy="830997"/>
          </a:xfrm>
          <a:prstGeom prst="rect">
            <a:avLst/>
          </a:prstGeom>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Freund, </a:t>
            </a:r>
            <a:r>
              <a:rPr lang="en-US" altLang="zh-CN" sz="1600" dirty="0" err="1">
                <a:latin typeface="Times New Roman" panose="02020603050405020304" pitchFamily="18" charset="0"/>
                <a:cs typeface="Times New Roman" panose="02020603050405020304" pitchFamily="18" charset="0"/>
              </a:rPr>
              <a:t>Yoav</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Schapire</a:t>
            </a:r>
            <a:r>
              <a:rPr lang="en-US" altLang="zh-CN" sz="1600" dirty="0">
                <a:latin typeface="Times New Roman" panose="02020603050405020304" pitchFamily="18" charset="0"/>
                <a:cs typeface="Times New Roman" panose="02020603050405020304" pitchFamily="18" charset="0"/>
              </a:rPr>
              <a:t>, Robert E (1997), A decision-theoretic generalization of on-line learning and an application to boosting, Journal of Computer and System Sciences</a:t>
            </a:r>
            <a:endParaRPr lang="en-US" altLang="zh-CN" sz="1600" dirty="0">
              <a:latin typeface="Times New Roman" panose="02020603050405020304" pitchFamily="18" charset="0"/>
              <a:cs typeface="Times New Roman" panose="02020603050405020304" pitchFamily="18" charset="0"/>
            </a:endParaRPr>
          </a:p>
          <a:p>
            <a:pPr algn="just"/>
            <a:r>
              <a:rPr lang="en-US" altLang="zh-CN" sz="1600" dirty="0">
                <a:latin typeface="Times New Roman" panose="02020603050405020304" pitchFamily="18" charset="0"/>
                <a:cs typeface="Times New Roman" panose="02020603050405020304" pitchFamily="18" charset="0"/>
              </a:rPr>
              <a:t>(original paper of </a:t>
            </a:r>
            <a:r>
              <a:rPr lang="en-US" altLang="zh-CN" sz="1600" dirty="0" err="1">
                <a:latin typeface="Times New Roman" panose="02020603050405020304" pitchFamily="18" charset="0"/>
                <a:cs typeface="Times New Roman" panose="02020603050405020304" pitchFamily="18" charset="0"/>
              </a:rPr>
              <a:t>Yoav</a:t>
            </a:r>
            <a:r>
              <a:rPr lang="en-US" altLang="zh-CN" sz="1600" dirty="0">
                <a:latin typeface="Times New Roman" panose="02020603050405020304" pitchFamily="18" charset="0"/>
                <a:cs typeface="Times New Roman" panose="02020603050405020304" pitchFamily="18" charset="0"/>
              </a:rPr>
              <a:t> Freund and Robert </a:t>
            </a:r>
            <a:r>
              <a:rPr lang="en-US" altLang="zh-CN" sz="1600" dirty="0" err="1">
                <a:latin typeface="Times New Roman" panose="02020603050405020304" pitchFamily="18" charset="0"/>
                <a:cs typeface="Times New Roman" panose="02020603050405020304" pitchFamily="18" charset="0"/>
              </a:rPr>
              <a:t>E.Schapire</a:t>
            </a:r>
            <a:r>
              <a:rPr lang="en-US" altLang="zh-CN" sz="1600" dirty="0">
                <a:latin typeface="Times New Roman" panose="02020603050405020304" pitchFamily="18" charset="0"/>
                <a:cs typeface="Times New Roman" panose="02020603050405020304" pitchFamily="18" charset="0"/>
              </a:rPr>
              <a:t> where </a:t>
            </a:r>
            <a:r>
              <a:rPr lang="en-US" altLang="zh-CN" sz="1600" dirty="0" err="1">
                <a:latin typeface="Times New Roman" panose="02020603050405020304" pitchFamily="18" charset="0"/>
                <a:cs typeface="Times New Roman" panose="02020603050405020304" pitchFamily="18" charset="0"/>
              </a:rPr>
              <a:t>AdaBoost</a:t>
            </a:r>
            <a:r>
              <a:rPr lang="en-US" altLang="zh-CN" sz="1600" dirty="0">
                <a:latin typeface="Times New Roman" panose="02020603050405020304" pitchFamily="18" charset="0"/>
                <a:cs typeface="Times New Roman" panose="02020603050405020304" pitchFamily="18" charset="0"/>
              </a:rPr>
              <a:t> is first introduced.)</a:t>
            </a:r>
            <a:endParaRPr lang="zh-CN" altLang="en-US" sz="1600" dirty="0">
              <a:latin typeface="Times New Roman" panose="02020603050405020304" pitchFamily="18" charset="0"/>
              <a:cs typeface="Times New Roman" panose="02020603050405020304" pitchFamily="18" charset="0"/>
            </a:endParaRPr>
          </a:p>
        </p:txBody>
      </p:sp>
      <p:sp>
        <p:nvSpPr>
          <p:cNvPr id="5" name="标题 3"/>
          <p:cNvSpPr>
            <a:spLocks noGrp="1"/>
          </p:cNvSpPr>
          <p:nvPr>
            <p:ph type="title"/>
          </p:nvPr>
        </p:nvSpPr>
        <p:spPr>
          <a:xfrm>
            <a:off x="331260" y="161211"/>
            <a:ext cx="8521796" cy="657727"/>
          </a:xfrm>
        </p:spPr>
        <p:txBody>
          <a:bodyPr/>
          <a:lstStyle/>
          <a:p>
            <a:pPr marL="0" algn="l" defTabSz="914400" fontAlgn="base">
              <a:spcAft>
                <a:spcPct val="0"/>
              </a:spcAft>
              <a:defRPr/>
            </a:pPr>
            <a:r>
              <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rPr>
              <a:t>Adaptive boosting</a:t>
            </a:r>
            <a:r>
              <a:rPr lang="zh-CN" altLang="en-US" sz="4000" kern="0" dirty="0">
                <a:latin typeface="方正姚体" panose="02010601030101010101" pitchFamily="2" charset="-122"/>
                <a:ea typeface="方正姚体" panose="02010601030101010101" pitchFamily="2" charset="-122"/>
                <a:cs typeface="Times New Roman" panose="02020603050405020304" pitchFamily="18" charset="0"/>
              </a:rPr>
              <a:t>，自适应提升</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4909" y="981886"/>
            <a:ext cx="8077200" cy="4265527"/>
          </a:xfrm>
          <a:prstGeom prst="rect">
            <a:avLst/>
          </a:prstGeom>
        </p:spPr>
        <p:txBody>
          <a:bodyPr wrap="square">
            <a:spAutoFit/>
          </a:bodyPr>
          <a:lstStyle/>
          <a:p>
            <a:pPr marL="0" lvl="1" indent="360680" algn="just">
              <a:lnSpc>
                <a:spcPct val="200000"/>
              </a:lnSpc>
              <a:buFont typeface="Wingdings" panose="05000000000000000000" pitchFamily="2" charset="2"/>
              <a:buChar char="Ø"/>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学习任务：</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统计某个电视节目在全国的收视率。</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0" lvl="1" indent="360680" algn="just">
              <a:lnSpc>
                <a:spcPct val="200000"/>
              </a:lnSpc>
              <a:buFont typeface="Wingdings" panose="05000000000000000000" pitchFamily="2" charset="2"/>
              <a:buChar char="Ø"/>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方法：</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不可能去统计整个国家中每个人是否观看电视节目、进而算出收视率。只能抽样一部分人口，然后将抽样人口中观看该电视节目的比例作为该电视节目的全国收视率。</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计算学习理论：</a:t>
            </a:r>
            <a:r>
              <a:rPr lang="zh-CN" altLang="en-US" sz="4000" kern="0"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霍夫丁不等式</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484909" y="1161995"/>
                <a:ext cx="8077200" cy="3330655"/>
              </a:xfrm>
              <a:prstGeom prst="rect">
                <a:avLst/>
              </a:prstGeom>
            </p:spPr>
            <p:txBody>
              <a:bodyPr wrap="square">
                <a:spAutoFit/>
              </a:bodyPr>
              <a:lstStyle/>
              <a:p>
                <a:pPr marL="0" lvl="1" indent="360680" algn="just">
                  <a:lnSpc>
                    <a:spcPct val="150000"/>
                  </a:lnSpc>
                  <a:buFont typeface="Wingdings" panose="05000000000000000000" pitchFamily="2" charset="2"/>
                  <a:buChar char="Ø"/>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霍夫丁不等式：</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全国人口中看该电视节目的人口比例（记作</a:t>
                </a: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8" charset="0"/>
                      </a:rPr>
                      <m:t>𝑥</m:t>
                    </m:r>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）与抽样人口中观看该电视节目的人口比例（记作</a:t>
                </a: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8" charset="0"/>
                      </a:rPr>
                      <m:t>𝑦</m:t>
                    </m:r>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）满足如下关系：</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0" lvl="1" algn="just">
                  <a:lnSpc>
                    <a:spcPct val="150000"/>
                  </a:lnSpc>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800" b="0" i="1" smtClean="0">
                        <a:latin typeface="Cambria Math" panose="02040503050406030204"/>
                        <a:ea typeface="黑体" panose="02010609060101010101" pitchFamily="49" charset="-122"/>
                        <a:cs typeface="Times New Roman" panose="02020603050405020304" pitchFamily="18" charset="0"/>
                      </a:rPr>
                      <m:t>𝑃</m:t>
                    </m:r>
                    <m:d>
                      <m:dPr>
                        <m:ctrlPr>
                          <a:rPr lang="en-US" altLang="zh-CN" sz="2800" b="0" i="1" smtClean="0">
                            <a:latin typeface="Cambria Math" panose="02040503050406030204" pitchFamily="18" charset="0"/>
                            <a:ea typeface="黑体" panose="02010609060101010101" pitchFamily="49" charset="-122"/>
                            <a:cs typeface="Times New Roman" panose="02020603050405020304" pitchFamily="18" charset="0"/>
                          </a:rPr>
                        </m:ctrlPr>
                      </m:dPr>
                      <m:e>
                        <m:d>
                          <m:dPr>
                            <m:begChr m:val="|"/>
                            <m:endChr m:val="|"/>
                            <m:ctrlPr>
                              <a:rPr lang="en-US" altLang="zh-CN" sz="28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800" b="0" i="1" smtClean="0">
                                <a:latin typeface="Cambria Math" panose="02040503050406030204"/>
                                <a:ea typeface="黑体" panose="02010609060101010101" pitchFamily="49" charset="-122"/>
                                <a:cs typeface="Times New Roman" panose="02020603050405020304" pitchFamily="18" charset="0"/>
                              </a:rPr>
                              <m:t>𝑥</m:t>
                            </m:r>
                            <m:r>
                              <a:rPr lang="en-US" altLang="zh-CN" sz="2800" b="0" i="1" smtClean="0">
                                <a:latin typeface="Cambria Math" panose="02040503050406030204"/>
                                <a:ea typeface="黑体" panose="02010609060101010101" pitchFamily="49" charset="-122"/>
                                <a:cs typeface="Times New Roman" panose="02020603050405020304" pitchFamily="18" charset="0"/>
                              </a:rPr>
                              <m:t>−</m:t>
                            </m:r>
                            <m:r>
                              <a:rPr lang="en-US" altLang="zh-CN" sz="2800" b="0" i="1" smtClean="0">
                                <a:latin typeface="Cambria Math" panose="02040503050406030204"/>
                                <a:ea typeface="黑体" panose="02010609060101010101" pitchFamily="49" charset="-122"/>
                                <a:cs typeface="Times New Roman" panose="02020603050405020304" pitchFamily="18" charset="0"/>
                              </a:rPr>
                              <m:t>𝑦</m:t>
                            </m:r>
                          </m:e>
                        </m:d>
                        <m:r>
                          <a:rPr lang="en-US" altLang="zh-CN" sz="2800" b="0" i="1" smtClean="0">
                            <a:latin typeface="Cambria Math" panose="02040503050406030204"/>
                            <a:ea typeface="黑体" panose="02010609060101010101" pitchFamily="49" charset="-122"/>
                            <a:cs typeface="Times New Roman" panose="02020603050405020304" pitchFamily="18" charset="0"/>
                          </a:rPr>
                          <m:t>≥</m:t>
                        </m:r>
                        <m:r>
                          <a:rPr lang="zh-CN" altLang="en-US" sz="2800" b="0" i="1" smtClean="0">
                            <a:latin typeface="Cambria Math" panose="02040503050406030204"/>
                            <a:ea typeface="Cambria Math" panose="02040503050406030204"/>
                            <a:cs typeface="Times New Roman" panose="02020603050405020304" pitchFamily="18" charset="0"/>
                          </a:rPr>
                          <m:t>𝜖</m:t>
                        </m:r>
                      </m:e>
                    </m:d>
                    <m:r>
                      <a:rPr lang="en-US" altLang="zh-CN" sz="2800" b="0" i="1" smtClean="0">
                        <a:latin typeface="Cambria Math" panose="02040503050406030204"/>
                        <a:ea typeface="Cambria Math" panose="02040503050406030204"/>
                        <a:cs typeface="Times New Roman" panose="02020603050405020304" pitchFamily="18" charset="0"/>
                      </a:rPr>
                      <m:t>≤</m:t>
                    </m:r>
                    <m:r>
                      <a:rPr lang="en-US" altLang="zh-CN" sz="2800" b="0" i="1" smtClean="0">
                        <a:latin typeface="Cambria Math" panose="02040503050406030204"/>
                        <a:ea typeface="Cambria Math" panose="02040503050406030204"/>
                        <a:cs typeface="Times New Roman" panose="02020603050405020304" pitchFamily="18" charset="0"/>
                      </a:rPr>
                      <m:t>2</m:t>
                    </m:r>
                    <m:sSup>
                      <m:sSupPr>
                        <m:ctrlPr>
                          <a:rPr lang="en-US" altLang="zh-CN" sz="2800" b="0" i="1" smtClean="0">
                            <a:latin typeface="Cambria Math" panose="02040503050406030204" pitchFamily="18" charset="0"/>
                            <a:ea typeface="Cambria Math" panose="02040503050406030204"/>
                            <a:cs typeface="Times New Roman" panose="02020603050405020304" pitchFamily="18" charset="0"/>
                          </a:rPr>
                        </m:ctrlPr>
                      </m:sSupPr>
                      <m:e>
                        <m:r>
                          <a:rPr lang="en-US" altLang="zh-CN" sz="2800" b="0" i="1" smtClean="0">
                            <a:latin typeface="Cambria Math" panose="02040503050406030204"/>
                            <a:ea typeface="Cambria Math" panose="02040503050406030204"/>
                            <a:cs typeface="Times New Roman" panose="02020603050405020304" pitchFamily="18" charset="0"/>
                          </a:rPr>
                          <m:t>𝑒</m:t>
                        </m:r>
                      </m:e>
                      <m:sup>
                        <m:r>
                          <a:rPr lang="en-US" altLang="zh-CN" sz="2800" b="0" i="1" smtClean="0">
                            <a:latin typeface="Cambria Math" panose="02040503050406030204"/>
                            <a:ea typeface="Cambria Math" panose="02040503050406030204"/>
                            <a:cs typeface="Times New Roman" panose="02020603050405020304" pitchFamily="18" charset="0"/>
                          </a:rPr>
                          <m:t>−</m:t>
                        </m:r>
                        <m:r>
                          <a:rPr lang="en-US" altLang="zh-CN" sz="2800" b="0" i="1" smtClean="0">
                            <a:latin typeface="Cambria Math" panose="02040503050406030204"/>
                            <a:ea typeface="Cambria Math" panose="02040503050406030204"/>
                            <a:cs typeface="Times New Roman" panose="02020603050405020304" pitchFamily="18" charset="0"/>
                          </a:rPr>
                          <m:t>2</m:t>
                        </m:r>
                        <m:r>
                          <a:rPr lang="en-US" altLang="zh-CN" sz="2800" b="0" i="1" smtClean="0">
                            <a:latin typeface="Cambria Math" panose="02040503050406030204"/>
                            <a:ea typeface="Cambria Math" panose="02040503050406030204"/>
                            <a:cs typeface="Times New Roman" panose="02020603050405020304" pitchFamily="18" charset="0"/>
                          </a:rPr>
                          <m:t>𝑁</m:t>
                        </m:r>
                        <m:sSup>
                          <m:sSupPr>
                            <m:ctrlPr>
                              <a:rPr lang="en-US" altLang="zh-CN" sz="2800" b="0" i="1" smtClean="0">
                                <a:latin typeface="Cambria Math" panose="02040503050406030204" pitchFamily="18" charset="0"/>
                                <a:ea typeface="Cambria Math" panose="02040503050406030204"/>
                                <a:cs typeface="Times New Roman" panose="02020603050405020304" pitchFamily="18" charset="0"/>
                              </a:rPr>
                            </m:ctrlPr>
                          </m:sSupPr>
                          <m:e>
                            <m:r>
                              <a:rPr lang="zh-CN" altLang="en-US" sz="2800" b="0" i="1" smtClean="0">
                                <a:latin typeface="Cambria Math" panose="02040503050406030204"/>
                                <a:ea typeface="Cambria Math" panose="02040503050406030204"/>
                                <a:cs typeface="Times New Roman" panose="02020603050405020304" pitchFamily="18" charset="0"/>
                              </a:rPr>
                              <m:t>𝜖</m:t>
                            </m:r>
                          </m:e>
                          <m:sup>
                            <m:r>
                              <a:rPr lang="en-US" altLang="zh-CN" sz="2800" b="0" i="1" smtClean="0">
                                <a:latin typeface="Cambria Math" panose="02040503050406030204"/>
                                <a:ea typeface="Cambria Math" panose="02040503050406030204"/>
                                <a:cs typeface="Times New Roman" panose="02020603050405020304" pitchFamily="18" charset="0"/>
                              </a:rPr>
                              <m:t>2</m:t>
                            </m:r>
                          </m:sup>
                        </m:sSup>
                      </m:sup>
                    </m:sSup>
                  </m:oMath>
                </a14:m>
                <a:endParaRPr lang="en-US" altLang="zh-CN" sz="2800" b="0" dirty="0">
                  <a:latin typeface="Times New Roman" panose="02020603050405020304" pitchFamily="18" charset="0"/>
                  <a:ea typeface="Cambria Math" panose="02040503050406030204"/>
                  <a:cs typeface="Times New Roman" panose="02020603050405020304" pitchFamily="18" charset="0"/>
                </a:endParaRPr>
              </a:p>
              <a:p>
                <a:pPr marL="0" lvl="1" algn="just">
                  <a:lnSpc>
                    <a:spcPct val="150000"/>
                  </a:lnSpc>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800" b="0" i="1" dirty="0" smtClean="0">
                        <a:latin typeface="Cambria Math" panose="02040503050406030204"/>
                        <a:ea typeface="黑体" panose="02010609060101010101" pitchFamily="49" charset="-122"/>
                        <a:cs typeface="Times New Roman" panose="02020603050405020304" pitchFamily="18" charset="0"/>
                      </a:rPr>
                      <m:t>𝑁</m:t>
                    </m:r>
                    <m:r>
                      <a:rPr lang="en-US" altLang="zh-CN" sz="2800" b="0" i="0" dirty="0" smtClean="0">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采样人口总数</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800" b="0" i="0" smtClean="0">
                        <a:latin typeface="Cambria Math" panose="02040503050406030204" pitchFamily="18" charset="0"/>
                        <a:ea typeface="Cambria Math" panose="02040503050406030204"/>
                        <a:cs typeface="Times New Roman" panose="02020603050405020304" pitchFamily="18" charset="0"/>
                      </a:rPr>
                      <m:t>  </m:t>
                    </m:r>
                    <m:r>
                      <a:rPr lang="zh-CN" altLang="en-US" sz="2800" i="1">
                        <a:latin typeface="Cambria Math" panose="02040503050406030204"/>
                        <a:ea typeface="Cambria Math" panose="02040503050406030204"/>
                        <a:cs typeface="Times New Roman" panose="02020603050405020304" pitchFamily="18" charset="0"/>
                      </a:rPr>
                      <m:t>𝜖</m:t>
                    </m:r>
                    <m:r>
                      <a:rPr lang="zh-CN" altLang="en-US" sz="2800" i="1">
                        <a:latin typeface="Cambria Math" panose="02040503050406030204"/>
                        <a:ea typeface="黑体" panose="02010609060101010101" pitchFamily="49" charset="-122"/>
                        <a:cs typeface="Times New Roman" panose="02020603050405020304" pitchFamily="18" charset="0"/>
                      </a:rPr>
                      <m:t>∈</m:t>
                    </m:r>
                    <m:d>
                      <m:dPr>
                        <m:ctrlPr>
                          <a:rPr lang="zh-CN" altLang="en-US" sz="2800" i="1">
                            <a:latin typeface="Cambria Math" panose="02040503050406030204" pitchFamily="18" charset="0"/>
                            <a:ea typeface="黑体" panose="02010609060101010101" pitchFamily="49" charset="-122"/>
                            <a:cs typeface="Times New Roman" panose="02020603050405020304" pitchFamily="18" charset="0"/>
                          </a:rPr>
                        </m:ctrlPr>
                      </m:dPr>
                      <m:e>
                        <m:r>
                          <a:rPr lang="zh-CN" altLang="en-US" sz="2800" i="1">
                            <a:latin typeface="Cambria Math" panose="02040503050406030204"/>
                            <a:ea typeface="黑体" panose="02010609060101010101" pitchFamily="49" charset="-122"/>
                            <a:cs typeface="Times New Roman" panose="02020603050405020304" pitchFamily="18" charset="0"/>
                          </a:rPr>
                          <m:t>0</m:t>
                        </m:r>
                        <m:r>
                          <a:rPr lang="zh-CN" altLang="en-US" sz="2800" i="1">
                            <a:latin typeface="Cambria Math" panose="02040503050406030204"/>
                            <a:ea typeface="黑体" panose="02010609060101010101" pitchFamily="49" charset="-122"/>
                            <a:cs typeface="Times New Roman" panose="02020603050405020304" pitchFamily="18" charset="0"/>
                          </a:rPr>
                          <m:t>,</m:t>
                        </m:r>
                        <m:r>
                          <a:rPr lang="zh-CN" altLang="en-US" sz="2800" i="1">
                            <a:latin typeface="Cambria Math" panose="02040503050406030204"/>
                            <a:ea typeface="黑体" panose="02010609060101010101" pitchFamily="49" charset="-122"/>
                            <a:cs typeface="Times New Roman" panose="02020603050405020304" pitchFamily="18" charset="0"/>
                          </a:rPr>
                          <m:t>1</m:t>
                        </m:r>
                      </m:e>
                    </m:d>
                    <m:r>
                      <a:rPr lang="en-US" altLang="zh-CN" sz="2800" b="0" i="0" smtClean="0">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可容忍误差范围</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484909" y="1161995"/>
                <a:ext cx="8077200" cy="3330655"/>
              </a:xfrm>
              <a:prstGeom prst="rect">
                <a:avLst/>
              </a:prstGeom>
              <a:blipFill rotWithShape="1">
                <a:blip r:embed="rId1"/>
                <a:stretch>
                  <a:fillRect l="-5" t="-17" r="5" b="-1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484910" y="4662835"/>
                <a:ext cx="8077199" cy="1130246"/>
              </a:xfrm>
              <a:prstGeom prst="rect">
                <a:avLst/>
              </a:prstGeom>
              <a:solidFill>
                <a:schemeClr val="accent5">
                  <a:lumMod val="20000"/>
                  <a:lumOff val="80000"/>
                </a:schemeClr>
              </a:solidFill>
            </p:spPr>
            <p:txBody>
              <a:bodyPr wrap="square">
                <a:spAutoFit/>
              </a:bodyPr>
              <a:lstStyle/>
              <a:p>
                <a:pPr algn="just">
                  <a:lnSpc>
                    <a:spcPct val="15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当</a:t>
                </a:r>
                <a14:m>
                  <m:oMath xmlns:m="http://schemas.openxmlformats.org/officeDocument/2006/math">
                    <m:r>
                      <a:rPr lang="en-US" altLang="zh-CN" sz="2400" i="1" dirty="0">
                        <a:latin typeface="Cambria Math" panose="02040503050406030204"/>
                        <a:ea typeface="黑体" panose="02010609060101010101" pitchFamily="49" charset="-122"/>
                        <a:cs typeface="Times New Roman" panose="02020603050405020304" pitchFamily="18" charset="0"/>
                      </a:rPr>
                      <m:t>𝑁</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足够大时，“全国人口中电视节目收视率”与“样本人口中电视节目收视率”差值超过误差范围</a:t>
                </a:r>
                <a14:m>
                  <m:oMath xmlns:m="http://schemas.openxmlformats.org/officeDocument/2006/math">
                    <m:r>
                      <a:rPr lang="zh-CN" altLang="en-US" sz="2400" i="1">
                        <a:latin typeface="Cambria Math" panose="02040503050406030204"/>
                        <a:ea typeface="Cambria Math" panose="02040503050406030204"/>
                        <a:cs typeface="Times New Roman" panose="02020603050405020304" pitchFamily="18" charset="0"/>
                      </a:rPr>
                      <m:t>𝜖</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的概率非常小。</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484910" y="4662835"/>
                <a:ext cx="8077199" cy="1130246"/>
              </a:xfrm>
              <a:prstGeom prst="rect">
                <a:avLst/>
              </a:prstGeom>
              <a:blipFill rotWithShape="1">
                <a:blip r:embed="rId2"/>
                <a:stretch>
                  <a:fillRect l="-5" t="-3" r="5" b="-1126"/>
                </a:stretch>
              </a:blipFill>
            </p:spPr>
            <p:txBody>
              <a:bodyPr/>
              <a:lstStyle/>
              <a:p>
                <a:r>
                  <a:rPr lang="zh-CN" altLang="en-US">
                    <a:noFill/>
                  </a:rPr>
                  <a:t> </a:t>
                </a:r>
              </a:p>
            </p:txBody>
          </p:sp>
        </mc:Fallback>
      </mc:AlternateContent>
      <p:sp>
        <p:nvSpPr>
          <p:cNvPr id="6"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计算学习理论：</a:t>
            </a:r>
            <a:r>
              <a:rPr lang="zh-CN" altLang="en-US" sz="4000" kern="0"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霍夫丁不等式</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75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50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75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0376" y="1203559"/>
            <a:ext cx="8143298" cy="4534831"/>
          </a:xfrm>
          <a:prstGeom prst="rect">
            <a:avLst/>
          </a:prstGeom>
        </p:spPr>
        <p:txBody>
          <a:bodyPr wrap="square">
            <a:spAutoFit/>
          </a:bodyPr>
          <a:lstStyle/>
          <a:p>
            <a:pPr marL="342900" lvl="1" indent="-342900">
              <a:lnSpc>
                <a:spcPct val="150000"/>
              </a:lnSpc>
              <a:buFont typeface="Wingdings" panose="05000000000000000000" pitchFamily="2" charset="2"/>
              <a:buChar char="Ø"/>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对于统计电视节目收视率这样的任务，可以通过</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不同的采样方法（即不同模型）</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来计算收视率。</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342900" lvl="1" indent="-342900">
              <a:lnSpc>
                <a:spcPct val="150000"/>
              </a:lnSpc>
              <a:buFont typeface="Wingdings" panose="05000000000000000000" pitchFamily="2" charset="2"/>
              <a:buChar char="Ø"/>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每个模型会产生不同的误差。</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342900" lvl="1" indent="-342900">
              <a:lnSpc>
                <a:spcPct val="150000"/>
              </a:lnSpc>
              <a:buFont typeface="Wingdings" panose="05000000000000000000" pitchFamily="2" charset="2"/>
              <a:buChar char="Ø"/>
            </a:pP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问题：</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如果得到完成该任务的若干“弱模型”，是否可以将这些弱模型组合起来，形成一个“强模型”。该“强模型” 产生误差很小呢？这就是</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概率近似正确</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PAC</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）要回答的问题。</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AutoShape 2" descr="https://pic4.zhimg.com/80/v2-1ae7db2dbae44f369788b5e1086077ff_hd.jpg"/>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计算学习理论：</a:t>
            </a:r>
            <a:r>
              <a:rPr lang="zh-CN" altLang="en-US" sz="4000" kern="0"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概率近似正确</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367512" y="2197146"/>
          <a:ext cx="8431481" cy="4074796"/>
        </p:xfrm>
        <a:graphic>
          <a:graphicData uri="http://schemas.openxmlformats.org/drawingml/2006/table">
            <a:tbl>
              <a:tblPr firstRow="1" bandRow="1">
                <a:tableStyleId>{5C22544A-7EE6-4342-B048-85BDC9FD1C3A}</a:tableStyleId>
              </a:tblPr>
              <a:tblGrid>
                <a:gridCol w="2936797"/>
                <a:gridCol w="5494684"/>
              </a:tblGrid>
              <a:tr h="1150513">
                <a:tc>
                  <a:txBody>
                    <a:bodyPr/>
                    <a:lstStyle/>
                    <a:p>
                      <a:pPr marL="0" marR="0" indent="0" algn="ctr" defTabSz="685800" rtl="0" eaLnBrk="1" fontAlgn="auto" latinLnBrk="0" hangingPunct="1">
                        <a:lnSpc>
                          <a:spcPct val="150000"/>
                        </a:lnSpc>
                        <a:spcBef>
                          <a:spcPts val="0"/>
                        </a:spcBef>
                        <a:spcAft>
                          <a:spcPts val="0"/>
                        </a:spcAft>
                        <a:buClrTx/>
                        <a:buSzTx/>
                        <a:buFontTx/>
                        <a:buNone/>
                        <a:defRPr/>
                      </a:pPr>
                      <a:r>
                        <a:rPr lang="zh-CN" altLang="en-US" sz="24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强可学习</a:t>
                      </a:r>
                      <a:endParaRPr lang="zh-CN" altLang="en-US" sz="24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24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(strongly learnable)</a:t>
                      </a:r>
                      <a:endParaRPr lang="zh-CN" altLang="en-US" sz="24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defTabSz="685800" rtl="0" eaLnBrk="1" latinLnBrk="0" hangingPunct="1">
                        <a:lnSpc>
                          <a:spcPct val="150000"/>
                        </a:lnSpc>
                        <a:buFont typeface="Wingdings" panose="05000000000000000000" pitchFamily="2" charset="2"/>
                        <a:buNone/>
                      </a:pPr>
                      <a:r>
                        <a:rPr lang="zh-CN" altLang="en-US" sz="24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学习模型能够以较高精度对绝大多数样本完成识别分类任务</a:t>
                      </a:r>
                      <a:endParaRPr lang="en-US" altLang="zh-CN" sz="24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50513">
                <a:tc>
                  <a:txBody>
                    <a:bodyPr/>
                    <a:lstStyle/>
                    <a:p>
                      <a:pPr algn="ctr">
                        <a:lnSpc>
                          <a:spcPct val="150000"/>
                        </a:lnSpc>
                      </a:pPr>
                      <a:r>
                        <a:rPr lang="zh-CN" altLang="en-US" sz="24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弱可学习</a:t>
                      </a:r>
                      <a:endParaRPr lang="en-US" altLang="zh-CN" sz="24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24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(weakly learnable)</a:t>
                      </a:r>
                      <a:endParaRPr lang="zh-CN" altLang="en-US" sz="24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685800" rtl="0" eaLnBrk="1" latinLnBrk="0" hangingPunct="1">
                        <a:lnSpc>
                          <a:spcPct val="150000"/>
                        </a:lnSpc>
                      </a:pPr>
                      <a:r>
                        <a:rPr lang="zh-CN" altLang="en-US" sz="24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学习模型仅能完成若干部分样本识别与分类，其精度略高于随机猜测。</a:t>
                      </a:r>
                      <a:endParaRPr lang="zh-CN" altLang="en-US" sz="24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767840">
                <a:tc gridSpan="2">
                  <a:txBody>
                    <a:bodyPr/>
                    <a:lstStyle/>
                    <a:p>
                      <a:pPr algn="just">
                        <a:lnSpc>
                          <a:spcPct val="150000"/>
                        </a:lnSpc>
                      </a:pPr>
                      <a:r>
                        <a:rPr lang="zh-CN" altLang="en-US" sz="2200" b="0" kern="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强可学习和弱可学习是等价的</a:t>
                      </a:r>
                      <a:r>
                        <a:rPr lang="zh-CN" altLang="en-US" sz="22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，即如果已发现“弱学习算法”，可将其提升（</a:t>
                      </a:r>
                      <a:r>
                        <a:rPr lang="en-US" altLang="zh-CN" sz="22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boosting</a:t>
                      </a:r>
                      <a:r>
                        <a:rPr lang="zh-CN" altLang="en-US" sz="22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）为“强学习算法”。</a:t>
                      </a:r>
                      <a:r>
                        <a:rPr lang="en-US" altLang="zh-CN" sz="2200" b="0" kern="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Ada Boosting</a:t>
                      </a:r>
                      <a:r>
                        <a:rPr lang="zh-CN" altLang="en-US" sz="2200" b="0" kern="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算法</a:t>
                      </a:r>
                      <a:r>
                        <a:rPr lang="zh-CN" altLang="en-US" sz="22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就是这样的方法，该方法将一系列弱分类器组合起来，构成一个强分类器。</a:t>
                      </a:r>
                      <a:endParaRPr lang="zh-CN" altLang="en-US" sz="22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矩形 2"/>
          <p:cNvSpPr/>
          <p:nvPr/>
        </p:nvSpPr>
        <p:spPr>
          <a:xfrm>
            <a:off x="367512" y="1001279"/>
            <a:ext cx="8431481" cy="1133195"/>
          </a:xfrm>
          <a:prstGeom prst="rect">
            <a:avLst/>
          </a:prstGeom>
        </p:spPr>
        <p:txBody>
          <a:bodyPr wrap="square">
            <a:spAutoFit/>
          </a:bodyPr>
          <a:lstStyle/>
          <a:p>
            <a:pPr marL="342900" indent="-342900">
              <a:lnSpc>
                <a:spcPct val="130000"/>
              </a:lnSpc>
              <a:buFont typeface="Wingdings" panose="05000000000000000000" pitchFamily="2" charset="2"/>
              <a:buChar char="ü"/>
            </a:pPr>
            <a:r>
              <a:rPr lang="zh-CN" altLang="en-US" sz="2800" dirty="0">
                <a:latin typeface="黑体" panose="02010609060101010101" pitchFamily="49" charset="-122"/>
                <a:ea typeface="黑体" panose="02010609060101010101" pitchFamily="49" charset="-122"/>
              </a:rPr>
              <a:t>在概率近似正确背景下，有</a:t>
            </a:r>
            <a:r>
              <a:rPr lang="zh-CN" altLang="en-US" sz="2800" dirty="0">
                <a:solidFill>
                  <a:srgbClr val="FF0000"/>
                </a:solidFill>
                <a:latin typeface="黑体" panose="02010609060101010101" pitchFamily="49" charset="-122"/>
                <a:ea typeface="黑体" panose="02010609060101010101" pitchFamily="49" charset="-122"/>
              </a:rPr>
              <a:t>“强可学习模型”</a:t>
            </a:r>
            <a:r>
              <a:rPr lang="zh-CN" altLang="en-US" sz="2800" dirty="0">
                <a:latin typeface="黑体" panose="02010609060101010101" pitchFamily="49" charset="-122"/>
                <a:ea typeface="黑体" panose="02010609060101010101" pitchFamily="49" charset="-122"/>
              </a:rPr>
              <a:t>和</a:t>
            </a:r>
            <a:r>
              <a:rPr lang="zh-CN" altLang="en-US" sz="2800" dirty="0">
                <a:solidFill>
                  <a:srgbClr val="FF0000"/>
                </a:solidFill>
                <a:latin typeface="黑体" panose="02010609060101010101" pitchFamily="49" charset="-122"/>
                <a:ea typeface="黑体" panose="02010609060101010101" pitchFamily="49" charset="-122"/>
              </a:rPr>
              <a:t>“弱可学习模型”</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
        <p:nvSpPr>
          <p:cNvPr id="8"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计算学习理论：</a:t>
            </a:r>
            <a:r>
              <a:rPr lang="zh-CN" altLang="en-US" sz="4000" kern="0" dirty="0">
                <a:solidFill>
                  <a:srgbClr val="0070C0"/>
                </a:solidFill>
                <a:latin typeface="方正姚体" panose="02010601030101010101" pitchFamily="2" charset="-122"/>
                <a:ea typeface="方正姚体" panose="02010601030101010101" pitchFamily="2" charset="-122"/>
                <a:cs typeface="Times New Roman" panose="02020603050405020304" pitchFamily="18" charset="0"/>
              </a:rPr>
              <a:t>概率近似正确</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64128" y="996742"/>
            <a:ext cx="8188036" cy="5181162"/>
          </a:xfrm>
          <a:prstGeom prst="rect">
            <a:avLst/>
          </a:prstGeom>
        </p:spPr>
        <p:txBody>
          <a:bodyPr wrap="square">
            <a:spAutoFit/>
          </a:bodyPr>
          <a:lstStyle/>
          <a:p>
            <a:pPr lvl="1" indent="-457200" algn="just">
              <a:lnSpc>
                <a:spcPct val="150000"/>
              </a:lnSpc>
              <a:buFont typeface="Wingdings" panose="05000000000000000000" pitchFamily="2" charset="2"/>
              <a:buChar char="Ø"/>
            </a:pP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Ada Boosting</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算法中两个核心问题：</a:t>
            </a:r>
            <a:endPar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lvl="2" algn="just">
              <a:lnSpc>
                <a:spcPct val="15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）在每个弱分类器学习过程中，</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如何改变训练数据的权重：</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提高在上一轮中分类错误样本的权重。</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0" lvl="2" algn="just">
              <a:lnSpc>
                <a:spcPct val="15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如何将一系列弱分类器组合成强分类器：</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通过</a:t>
            </a:r>
            <a:r>
              <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加权多数表决</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方法来提高分类误差小的弱分类器的权重，让其在最终分类中起到更大作用。同时减少分类误差大的弱分类器的权重，让其在最终分类中仅起到较小作用。</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Ada Boosting: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思路描述</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443344" y="1002797"/>
            <a:ext cx="4322619" cy="657727"/>
          </a:xfrm>
        </p:spPr>
        <p:txBody>
          <a:bodyPr/>
          <a:lstStyle/>
          <a:p>
            <a:pPr marL="0" algn="l" defTabSz="914400" fontAlgn="base">
              <a:spcAft>
                <a:spcPct val="0"/>
              </a:spcAft>
              <a:defRPr/>
            </a:pPr>
            <a:r>
              <a:rPr lang="zh-CN" altLang="en-US" sz="280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a:t>
            </a:r>
            <a:r>
              <a:rPr lang="en-US" altLang="zh-CN" sz="280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1</a:t>
            </a:r>
            <a:r>
              <a:rPr lang="zh-CN" altLang="en-US" sz="280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a:t>
            </a:r>
            <a:r>
              <a:rPr lang="zh-CN" altLang="en-US" sz="2800" kern="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数据样本权重初始化</a:t>
            </a:r>
            <a:endParaRPr lang="en-US" altLang="zh-CN" sz="2800" kern="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443344" y="1815892"/>
                <a:ext cx="8167256" cy="4133504"/>
              </a:xfrm>
              <a:prstGeom prst="rect">
                <a:avLst/>
              </a:prstGeom>
            </p:spPr>
            <p:txBody>
              <a:bodyPr wrap="square">
                <a:spAutoFit/>
              </a:bodyPr>
              <a:lstStyle/>
              <a:p>
                <a:pPr marL="0" lvl="1" indent="360680" algn="just">
                  <a:lnSpc>
                    <a:spcPct val="150000"/>
                  </a:lnSpc>
                  <a:buFont typeface="Wingdings" panose="05000000000000000000" pitchFamily="2" charset="2"/>
                  <a:buChar char="Ø"/>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给定包含</a:t>
                </a:r>
                <a14:m>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8" charset="0"/>
                      </a:rPr>
                      <m:t>𝑁</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个标注数据的训练集合</a:t>
                </a:r>
                <a14:m>
                  <m:oMath xmlns:m="http://schemas.openxmlformats.org/officeDocument/2006/math">
                    <m:r>
                      <m:rPr>
                        <m:sty m:val="p"/>
                      </m:rPr>
                      <a:rPr lang="el-GR" altLang="zh-CN" sz="2400" i="1" smtClean="0">
                        <a:latin typeface="Cambria Math" panose="02040503050406030204"/>
                        <a:ea typeface="Cambria Math" panose="02040503050406030204"/>
                        <a:cs typeface="Times New Roman" panose="02020603050405020304" pitchFamily="18" charset="0"/>
                      </a:rPr>
                      <m:t>Γ</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0" lvl="1" algn="ctr">
                  <a:lnSpc>
                    <a:spcPct val="150000"/>
                  </a:lnSpc>
                </a:pPr>
                <a:r>
                  <a:rPr lang="el-GR" altLang="zh-CN" sz="2400" dirty="0">
                    <a:ea typeface="Cambria Math" panose="02040503050406030204"/>
                    <a:cs typeface="Times New Roman" panose="02020603050405020304" pitchFamily="18" charset="0"/>
                  </a:rPr>
                  <a:t> </a:t>
                </a:r>
                <a14:m>
                  <m:oMath xmlns:m="http://schemas.openxmlformats.org/officeDocument/2006/math">
                    <m:r>
                      <m:rPr>
                        <m:sty m:val="p"/>
                      </m:rPr>
                      <a:rPr lang="el-GR" altLang="zh-CN" sz="2400" i="1">
                        <a:latin typeface="Cambria Math" panose="02040503050406030204"/>
                        <a:ea typeface="Cambria Math" panose="02040503050406030204"/>
                        <a:cs typeface="Times New Roman" panose="02020603050405020304" pitchFamily="18" charset="0"/>
                      </a:rPr>
                      <m:t>Γ</m:t>
                    </m:r>
                    <m:r>
                      <a:rPr lang="en-US" altLang="zh-CN" sz="2400" b="0" i="1" smtClean="0">
                        <a:latin typeface="Cambria Math" panose="02040503050406030204"/>
                        <a:ea typeface="Cambria Math" panose="02040503050406030204"/>
                        <a:cs typeface="Times New Roman" panose="02020603050405020304" pitchFamily="18" charset="0"/>
                      </a:rPr>
                      <m:t>=</m:t>
                    </m:r>
                    <m:d>
                      <m:dPr>
                        <m:begChr m:val="{"/>
                        <m:endChr m:val="}"/>
                        <m:ctrlPr>
                          <a:rPr lang="en-US" altLang="zh-CN" sz="2400" b="0" i="1" smtClean="0">
                            <a:latin typeface="Cambria Math" panose="02040503050406030204" pitchFamily="18" charset="0"/>
                            <a:ea typeface="Cambria Math" panose="02040503050406030204"/>
                            <a:cs typeface="Times New Roman" panose="02020603050405020304" pitchFamily="18" charset="0"/>
                          </a:rPr>
                        </m:ctrlPr>
                      </m:dPr>
                      <m:e>
                        <m:d>
                          <m:dPr>
                            <m:ctrlPr>
                              <a:rPr lang="en-US" altLang="zh-CN" sz="2400" b="0" i="1" smtClean="0">
                                <a:latin typeface="Cambria Math" panose="02040503050406030204" pitchFamily="18" charset="0"/>
                                <a:ea typeface="Cambria Math" panose="02040503050406030204"/>
                                <a:cs typeface="Times New Roman" panose="02020603050405020304" pitchFamily="18" charset="0"/>
                              </a:rPr>
                            </m:ctrlPr>
                          </m:dPr>
                          <m:e>
                            <m:sSub>
                              <m:sSubPr>
                                <m:ctrlPr>
                                  <a:rPr lang="en-US" altLang="zh-CN" sz="2400" b="0" i="1" smtClean="0">
                                    <a:latin typeface="Cambria Math" panose="02040503050406030204" pitchFamily="18" charset="0"/>
                                    <a:ea typeface="Cambria Math" panose="02040503050406030204"/>
                                    <a:cs typeface="Times New Roman" panose="02020603050405020304" pitchFamily="18" charset="0"/>
                                  </a:rPr>
                                </m:ctrlPr>
                              </m:sSubPr>
                              <m:e>
                                <m:r>
                                  <a:rPr lang="en-US" altLang="zh-CN" sz="2400" b="0" i="1" smtClean="0">
                                    <a:latin typeface="Cambria Math" panose="02040503050406030204"/>
                                    <a:ea typeface="Cambria Math" panose="02040503050406030204"/>
                                    <a:cs typeface="Times New Roman" panose="02020603050405020304" pitchFamily="18" charset="0"/>
                                  </a:rPr>
                                  <m:t>𝑥</m:t>
                                </m:r>
                              </m:e>
                              <m:sub>
                                <m:r>
                                  <a:rPr lang="en-US" altLang="zh-CN" sz="2400" b="0" i="1" smtClean="0">
                                    <a:latin typeface="Cambria Math" panose="02040503050406030204"/>
                                    <a:ea typeface="Cambria Math" panose="02040503050406030204"/>
                                    <a:cs typeface="Times New Roman" panose="02020603050405020304" pitchFamily="18" charset="0"/>
                                  </a:rPr>
                                  <m:t>1</m:t>
                                </m:r>
                              </m:sub>
                            </m:sSub>
                            <m:r>
                              <a:rPr lang="en-US" altLang="zh-CN" sz="2400" b="0" i="1" smtClean="0">
                                <a:latin typeface="Cambria Math" panose="02040503050406030204"/>
                                <a:ea typeface="Cambria Math" panose="02040503050406030204"/>
                                <a:cs typeface="Times New Roman" panose="02020603050405020304" pitchFamily="18" charset="0"/>
                              </a:rPr>
                              <m:t>,</m:t>
                            </m:r>
                            <m:sSub>
                              <m:sSubPr>
                                <m:ctrlPr>
                                  <a:rPr lang="en-US" altLang="zh-CN" sz="2400" b="0" i="1" smtClean="0">
                                    <a:latin typeface="Cambria Math" panose="02040503050406030204" pitchFamily="18" charset="0"/>
                                    <a:ea typeface="Cambria Math" panose="02040503050406030204"/>
                                    <a:cs typeface="Times New Roman" panose="02020603050405020304" pitchFamily="18" charset="0"/>
                                  </a:rPr>
                                </m:ctrlPr>
                              </m:sSubPr>
                              <m:e>
                                <m:r>
                                  <a:rPr lang="en-US" altLang="zh-CN" sz="2400" b="0" i="1" smtClean="0">
                                    <a:latin typeface="Cambria Math" panose="02040503050406030204"/>
                                    <a:ea typeface="Cambria Math" panose="02040503050406030204"/>
                                    <a:cs typeface="Times New Roman" panose="02020603050405020304" pitchFamily="18" charset="0"/>
                                  </a:rPr>
                                  <m:t>𝑦</m:t>
                                </m:r>
                              </m:e>
                              <m:sub>
                                <m:r>
                                  <a:rPr lang="en-US" altLang="zh-CN" sz="2400" b="0" i="1" smtClean="0">
                                    <a:latin typeface="Cambria Math" panose="02040503050406030204"/>
                                    <a:ea typeface="Cambria Math" panose="02040503050406030204"/>
                                    <a:cs typeface="Times New Roman" panose="02020603050405020304" pitchFamily="18" charset="0"/>
                                  </a:rPr>
                                  <m:t>1</m:t>
                                </m:r>
                              </m:sub>
                            </m:sSub>
                          </m:e>
                        </m:d>
                        <m:r>
                          <a:rPr lang="en-US" altLang="zh-CN" sz="2400" b="0" i="1" smtClean="0">
                            <a:latin typeface="Cambria Math" panose="02040503050406030204"/>
                            <a:ea typeface="Cambria Math" panose="02040503050406030204"/>
                            <a:cs typeface="Times New Roman" panose="02020603050405020304" pitchFamily="18" charset="0"/>
                          </a:rPr>
                          <m:t>,…,</m:t>
                        </m:r>
                        <m:d>
                          <m:dPr>
                            <m:ctrlPr>
                              <a:rPr lang="en-US" altLang="zh-CN" sz="2400" i="1">
                                <a:latin typeface="Cambria Math" panose="02040503050406030204" pitchFamily="18" charset="0"/>
                                <a:ea typeface="Cambria Math" panose="02040503050406030204"/>
                                <a:cs typeface="Times New Roman" panose="02020603050405020304" pitchFamily="18" charset="0"/>
                              </a:rPr>
                            </m:ctrlPr>
                          </m:dPr>
                          <m:e>
                            <m:sSub>
                              <m:sSubPr>
                                <m:ctrlPr>
                                  <a:rPr lang="en-US" altLang="zh-CN" sz="2400" i="1">
                                    <a:latin typeface="Cambria Math" panose="02040503050406030204" pitchFamily="18" charset="0"/>
                                    <a:ea typeface="Cambria Math" panose="02040503050406030204"/>
                                    <a:cs typeface="Times New Roman" panose="02020603050405020304" pitchFamily="18" charset="0"/>
                                  </a:rPr>
                                </m:ctrlPr>
                              </m:sSubPr>
                              <m:e>
                                <m:r>
                                  <a:rPr lang="en-US" altLang="zh-CN" sz="2400" b="0" i="1" smtClean="0">
                                    <a:latin typeface="Cambria Math" panose="02040503050406030204"/>
                                    <a:ea typeface="Cambria Math" panose="02040503050406030204"/>
                                    <a:cs typeface="Times New Roman" panose="02020603050405020304" pitchFamily="18" charset="0"/>
                                  </a:rPr>
                                  <m:t>𝑥</m:t>
                                </m:r>
                              </m:e>
                              <m:sub>
                                <m:r>
                                  <a:rPr lang="en-US" altLang="zh-CN" sz="2400" b="0" i="1" smtClean="0">
                                    <a:latin typeface="Cambria Math" panose="02040503050406030204"/>
                                    <a:ea typeface="Cambria Math" panose="02040503050406030204"/>
                                    <a:cs typeface="Times New Roman" panose="02020603050405020304" pitchFamily="18" charset="0"/>
                                  </a:rPr>
                                  <m:t>𝑁</m:t>
                                </m:r>
                              </m:sub>
                            </m:sSub>
                            <m:r>
                              <a:rPr lang="en-US" altLang="zh-CN" sz="2400" i="1">
                                <a:latin typeface="Cambria Math" panose="02040503050406030204"/>
                                <a:ea typeface="Cambria Math" panose="02040503050406030204"/>
                                <a:cs typeface="Times New Roman" panose="02020603050405020304" pitchFamily="18" charset="0"/>
                              </a:rPr>
                              <m:t>,</m:t>
                            </m:r>
                            <m:sSub>
                              <m:sSubPr>
                                <m:ctrlPr>
                                  <a:rPr lang="en-US" altLang="zh-CN" sz="2400" i="1" smtClean="0">
                                    <a:latin typeface="Cambria Math" panose="02040503050406030204" pitchFamily="18" charset="0"/>
                                    <a:ea typeface="Cambria Math" panose="02040503050406030204"/>
                                    <a:cs typeface="Times New Roman" panose="02020603050405020304" pitchFamily="18" charset="0"/>
                                  </a:rPr>
                                </m:ctrlPr>
                              </m:sSubPr>
                              <m:e>
                                <m:r>
                                  <a:rPr lang="en-US" altLang="zh-CN" sz="2400" b="0" i="1" smtClean="0">
                                    <a:latin typeface="Cambria Math" panose="02040503050406030204"/>
                                    <a:ea typeface="Cambria Math" panose="02040503050406030204"/>
                                    <a:cs typeface="Times New Roman" panose="02020603050405020304" pitchFamily="18" charset="0"/>
                                  </a:rPr>
                                  <m:t>𝑦</m:t>
                                </m:r>
                              </m:e>
                              <m:sub>
                                <m:r>
                                  <a:rPr lang="en-US" altLang="zh-CN" sz="2400" b="0" i="1" smtClean="0">
                                    <a:latin typeface="Cambria Math" panose="02040503050406030204"/>
                                    <a:ea typeface="Cambria Math" panose="02040503050406030204"/>
                                    <a:cs typeface="Times New Roman" panose="02020603050405020304" pitchFamily="18" charset="0"/>
                                  </a:rPr>
                                  <m:t>𝑁</m:t>
                                </m:r>
                              </m:sub>
                            </m:sSub>
                          </m:e>
                        </m:d>
                      </m:e>
                    </m:d>
                  </m:oMath>
                </a14:m>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0" lvl="1"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dirty="0" smtClean="0">
                              <a:latin typeface="Cambria Math" panose="02040503050406030204"/>
                              <a:ea typeface="黑体" panose="02010609060101010101" pitchFamily="49" charset="-122"/>
                              <a:cs typeface="Times New Roman" panose="02020603050405020304" pitchFamily="18" charset="0"/>
                            </a:rPr>
                            <m:t>𝑥</m:t>
                          </m:r>
                        </m:e>
                        <m:sub>
                          <m:r>
                            <a:rPr lang="en-US" altLang="zh-CN" sz="2400" b="0" i="1" dirty="0" smtClean="0">
                              <a:latin typeface="Cambria Math" panose="02040503050406030204"/>
                              <a:ea typeface="黑体" panose="02010609060101010101" pitchFamily="49" charset="-122"/>
                              <a:cs typeface="Times New Roman" panose="02020603050405020304" pitchFamily="18" charset="0"/>
                            </a:rPr>
                            <m:t>𝑖</m:t>
                          </m:r>
                        </m:sub>
                      </m:sSub>
                      <m:d>
                        <m:dPr>
                          <m:ctrlPr>
                            <a:rPr lang="en-US" altLang="zh-CN" sz="2400" b="0" i="1" dirty="0"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400" b="0" i="1" dirty="0" smtClean="0">
                              <a:latin typeface="Cambria Math" panose="02040503050406030204"/>
                              <a:ea typeface="黑体" panose="02010609060101010101" pitchFamily="49" charset="-122"/>
                              <a:cs typeface="Times New Roman" panose="02020603050405020304" pitchFamily="18" charset="0"/>
                            </a:rPr>
                            <m:t>1</m:t>
                          </m:r>
                          <m:r>
                            <a:rPr lang="en-US" altLang="zh-CN" sz="2400" b="0" i="1" dirty="0" smtClean="0">
                              <a:latin typeface="Cambria Math" panose="02040503050406030204"/>
                              <a:ea typeface="Cambria Math" panose="02040503050406030204"/>
                              <a:cs typeface="Times New Roman" panose="02020603050405020304" pitchFamily="18" charset="0"/>
                            </a:rPr>
                            <m:t>≤</m:t>
                          </m:r>
                          <m:r>
                            <a:rPr lang="en-US" altLang="zh-CN" sz="2400" b="0" i="1" dirty="0" smtClean="0">
                              <a:latin typeface="Cambria Math" panose="02040503050406030204"/>
                              <a:ea typeface="Cambria Math" panose="02040503050406030204"/>
                              <a:cs typeface="Times New Roman" panose="02020603050405020304" pitchFamily="18" charset="0"/>
                            </a:rPr>
                            <m:t>𝑖</m:t>
                          </m:r>
                          <m:r>
                            <a:rPr lang="en-US" altLang="zh-CN" sz="2400" b="0" i="1" dirty="0" smtClean="0">
                              <a:latin typeface="Cambria Math" panose="02040503050406030204"/>
                              <a:ea typeface="Cambria Math" panose="02040503050406030204"/>
                              <a:cs typeface="Times New Roman" panose="02020603050405020304" pitchFamily="18" charset="0"/>
                            </a:rPr>
                            <m:t>≤</m:t>
                          </m:r>
                          <m:r>
                            <a:rPr lang="en-US" altLang="zh-CN" sz="2400" b="0" i="1" dirty="0" smtClean="0">
                              <a:latin typeface="Cambria Math" panose="02040503050406030204"/>
                              <a:ea typeface="Cambria Math" panose="02040503050406030204"/>
                              <a:cs typeface="Times New Roman" panose="02020603050405020304" pitchFamily="18" charset="0"/>
                            </a:rPr>
                            <m:t>𝑁</m:t>
                          </m:r>
                        </m:e>
                      </m:d>
                      <m:r>
                        <a:rPr lang="en-US" altLang="zh-CN" sz="2400" b="0" i="1" dirty="0" smtClean="0">
                          <a:latin typeface="Cambria Math" panose="02040503050406030204"/>
                          <a:ea typeface="Cambria Math" panose="02040503050406030204"/>
                          <a:cs typeface="Times New Roman" panose="02020603050405020304" pitchFamily="18" charset="0"/>
                        </a:rPr>
                        <m:t>∈</m:t>
                      </m:r>
                      <m:r>
                        <a:rPr lang="en-US" altLang="zh-CN" sz="2400" b="0" i="1" dirty="0" smtClean="0">
                          <a:latin typeface="Cambria Math" panose="02040503050406030204"/>
                          <a:ea typeface="Cambria Math" panose="02040503050406030204"/>
                          <a:cs typeface="Times New Roman" panose="02020603050405020304" pitchFamily="18" charset="0"/>
                        </a:rPr>
                        <m:t>𝑋</m:t>
                      </m:r>
                      <m:r>
                        <a:rPr lang="zh-CN" altLang="en-US" sz="2400" b="0" i="1" dirty="0" smtClean="0">
                          <a:latin typeface="Cambria Math" panose="02040503050406030204"/>
                          <a:ea typeface="Cambria Math" panose="02040503050406030204"/>
                          <a:cs typeface="Times New Roman" panose="02020603050405020304" pitchFamily="18" charset="0"/>
                        </a:rPr>
                        <m:t>⊆</m:t>
                      </m:r>
                      <m:sSup>
                        <m:sSupPr>
                          <m:ctrlPr>
                            <a:rPr lang="en-US" altLang="zh-CN" sz="2400" b="0" i="1" dirty="0" smtClean="0">
                              <a:latin typeface="Cambria Math" panose="02040503050406030204" pitchFamily="18" charset="0"/>
                              <a:ea typeface="Cambria Math" panose="02040503050406030204"/>
                              <a:cs typeface="Times New Roman" panose="02020603050405020304" pitchFamily="18" charset="0"/>
                            </a:rPr>
                          </m:ctrlPr>
                        </m:sSupPr>
                        <m:e>
                          <m:r>
                            <a:rPr lang="en-US" altLang="zh-CN" sz="2400" b="0" i="1" dirty="0" smtClean="0">
                              <a:latin typeface="Cambria Math" panose="02040503050406030204"/>
                              <a:ea typeface="Cambria Math" panose="02040503050406030204"/>
                              <a:cs typeface="Times New Roman" panose="02020603050405020304" pitchFamily="18" charset="0"/>
                            </a:rPr>
                            <m:t>𝑅</m:t>
                          </m:r>
                        </m:e>
                        <m:sup>
                          <m:r>
                            <a:rPr lang="en-US" altLang="zh-CN" sz="2400" b="0" i="1" dirty="0" smtClean="0">
                              <a:latin typeface="Cambria Math" panose="02040503050406030204"/>
                              <a:ea typeface="Cambria Math" panose="02040503050406030204"/>
                              <a:cs typeface="Times New Roman" panose="02020603050405020304" pitchFamily="18" charset="0"/>
                            </a:rPr>
                            <m:t>𝑛</m:t>
                          </m:r>
                        </m:sup>
                      </m:sSup>
                      <m:r>
                        <a:rPr lang="en-US" altLang="zh-CN" sz="2400" b="0" i="1" dirty="0" smtClean="0">
                          <a:latin typeface="Cambria Math" panose="02040503050406030204"/>
                          <a:ea typeface="Cambria Math" panose="02040503050406030204"/>
                          <a:cs typeface="Times New Roman" panose="02020603050405020304" pitchFamily="18" charset="0"/>
                        </a:rPr>
                        <m:t>,</m:t>
                      </m:r>
                      <m:r>
                        <a:rPr lang="en-US" altLang="zh-CN" sz="2400" b="0" i="1" dirty="0" smtClean="0">
                          <a:latin typeface="Cambria Math" panose="02040503050406030204" pitchFamily="18" charset="0"/>
                          <a:ea typeface="Cambria Math" panose="02040503050406030204"/>
                          <a:cs typeface="Times New Roman" panose="02020603050405020304" pitchFamily="18" charset="0"/>
                        </a:rPr>
                        <m:t>  </m:t>
                      </m:r>
                      <m:sSub>
                        <m:sSubPr>
                          <m:ctrlPr>
                            <a:rPr lang="en-US" altLang="zh-CN" sz="2400" b="0" i="1" dirty="0" smtClean="0">
                              <a:latin typeface="Cambria Math" panose="02040503050406030204" pitchFamily="18" charset="0"/>
                              <a:ea typeface="Cambria Math" panose="02040503050406030204"/>
                              <a:cs typeface="Times New Roman" panose="02020603050405020304" pitchFamily="18" charset="0"/>
                            </a:rPr>
                          </m:ctrlPr>
                        </m:sSubPr>
                        <m:e>
                          <m:r>
                            <a:rPr lang="en-US" altLang="zh-CN" sz="2400" b="0" i="1" dirty="0" smtClean="0">
                              <a:latin typeface="Cambria Math" panose="02040503050406030204"/>
                              <a:ea typeface="Cambria Math" panose="02040503050406030204"/>
                              <a:cs typeface="Times New Roman" panose="02020603050405020304" pitchFamily="18" charset="0"/>
                            </a:rPr>
                            <m:t>𝑦</m:t>
                          </m:r>
                        </m:e>
                        <m:sub>
                          <m:r>
                            <a:rPr lang="en-US" altLang="zh-CN" sz="2400" b="0" i="1" dirty="0" smtClean="0">
                              <a:latin typeface="Cambria Math" panose="02040503050406030204"/>
                              <a:ea typeface="Cambria Math" panose="02040503050406030204"/>
                              <a:cs typeface="Times New Roman" panose="02020603050405020304" pitchFamily="18" charset="0"/>
                            </a:rPr>
                            <m:t>𝑖</m:t>
                          </m:r>
                        </m:sub>
                      </m:sSub>
                      <m:r>
                        <a:rPr lang="en-US" altLang="zh-CN" sz="2400" b="0" i="1" dirty="0" smtClean="0">
                          <a:latin typeface="Cambria Math" panose="02040503050406030204"/>
                          <a:ea typeface="Cambria Math" panose="02040503050406030204"/>
                          <a:cs typeface="Times New Roman" panose="02020603050405020304" pitchFamily="18" charset="0"/>
                        </a:rPr>
                        <m:t>∈</m:t>
                      </m:r>
                      <m:r>
                        <a:rPr lang="en-US" altLang="zh-CN" sz="2400" b="0" i="1" dirty="0" smtClean="0">
                          <a:latin typeface="Cambria Math" panose="02040503050406030204"/>
                          <a:ea typeface="Cambria Math" panose="02040503050406030204"/>
                          <a:cs typeface="Times New Roman" panose="02020603050405020304" pitchFamily="18" charset="0"/>
                        </a:rPr>
                        <m:t>𝑌</m:t>
                      </m:r>
                      <m:r>
                        <a:rPr lang="en-US" altLang="zh-CN" sz="2400" b="0" i="1" dirty="0" smtClean="0">
                          <a:latin typeface="Cambria Math" panose="02040503050406030204"/>
                          <a:ea typeface="Cambria Math" panose="02040503050406030204"/>
                          <a:cs typeface="Times New Roman" panose="02020603050405020304" pitchFamily="18" charset="0"/>
                        </a:rPr>
                        <m:t>={−</m:t>
                      </m:r>
                      <m:r>
                        <a:rPr lang="en-US" altLang="zh-CN" sz="2400" b="0" i="1" dirty="0" smtClean="0">
                          <a:latin typeface="Cambria Math" panose="02040503050406030204"/>
                          <a:ea typeface="Cambria Math" panose="02040503050406030204"/>
                          <a:cs typeface="Times New Roman" panose="02020603050405020304" pitchFamily="18" charset="0"/>
                        </a:rPr>
                        <m:t>1</m:t>
                      </m:r>
                      <m:r>
                        <a:rPr lang="en-US" altLang="zh-CN" sz="2400" b="0" i="1" dirty="0" smtClean="0">
                          <a:latin typeface="Cambria Math" panose="02040503050406030204"/>
                          <a:ea typeface="Cambria Math" panose="02040503050406030204"/>
                          <a:cs typeface="Times New Roman" panose="02020603050405020304" pitchFamily="18" charset="0"/>
                        </a:rPr>
                        <m:t>,</m:t>
                      </m:r>
                      <m:r>
                        <a:rPr lang="en-US" altLang="zh-CN" sz="2400" b="0" i="1" dirty="0" smtClean="0">
                          <a:latin typeface="Cambria Math" panose="02040503050406030204"/>
                          <a:ea typeface="Cambria Math" panose="02040503050406030204"/>
                          <a:cs typeface="Times New Roman" panose="02020603050405020304" pitchFamily="18" charset="0"/>
                        </a:rPr>
                        <m:t>1</m:t>
                      </m:r>
                      <m:r>
                        <a:rPr lang="en-US" altLang="zh-CN" sz="2400" b="0" i="1" dirty="0" smtClean="0">
                          <a:latin typeface="Cambria Math" panose="02040503050406030204"/>
                          <a:ea typeface="Cambria Math" panose="02040503050406030204"/>
                          <a:cs typeface="Times New Roman" panose="02020603050405020304" pitchFamily="18" charset="0"/>
                        </a:rPr>
                        <m:t>}</m:t>
                      </m:r>
                    </m:oMath>
                  </m:oMathPara>
                </a14:m>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0" lvl="1" algn="just">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Ada Boosting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算法将从这些标注数据出发，训练得到一系列弱分类器，并将这些弱分类器线性组合得到一个强分类器。</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0" lvl="2" indent="360680" algn="just">
                  <a:lnSpc>
                    <a:spcPct val="150000"/>
                  </a:lnSpc>
                  <a:buFont typeface="Wingdings" panose="05000000000000000000" pitchFamily="2" charset="2"/>
                  <a:buChar char="Ø"/>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初始化每个训练样本的权重</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0" lvl="2" algn="just">
                  <a:lnSpc>
                    <a:spcPct val="150000"/>
                  </a:lnSpc>
                </a:pPr>
                <a14:m>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smtClean="0">
                            <a:latin typeface="Cambria Math" panose="02040503050406030204"/>
                            <a:ea typeface="黑体" panose="02010609060101010101" pitchFamily="49" charset="-122"/>
                            <a:cs typeface="Times New Roman" panose="02020603050405020304" pitchFamily="18" charset="0"/>
                          </a:rPr>
                          <m:t>𝐷</m:t>
                        </m:r>
                      </m:e>
                      <m:sub>
                        <m:r>
                          <a:rPr lang="en-US" altLang="zh-CN" sz="2400" b="0" i="1" smtClean="0">
                            <a:latin typeface="Cambria Math" panose="02040503050406030204"/>
                            <a:ea typeface="黑体" panose="02010609060101010101" pitchFamily="49" charset="-122"/>
                            <a:cs typeface="Times New Roman" panose="02020603050405020304" pitchFamily="18" charset="0"/>
                          </a:rPr>
                          <m:t>1</m:t>
                        </m:r>
                      </m:sub>
                    </m:sSub>
                    <m:r>
                      <a:rPr lang="en-US" altLang="zh-CN" sz="2400" i="1" smtClean="0">
                        <a:latin typeface="Cambria Math" panose="02040503050406030204"/>
                        <a:ea typeface="黑体" panose="02010609060101010101" pitchFamily="49" charset="-122"/>
                        <a:cs typeface="Times New Roman" panose="02020603050405020304" pitchFamily="18" charset="0"/>
                      </a:rPr>
                      <m:t>=</m:t>
                    </m:r>
                    <m:d>
                      <m:d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smtClean="0">
                                <a:latin typeface="Cambria Math" panose="02040503050406030204"/>
                                <a:ea typeface="黑体" panose="02010609060101010101" pitchFamily="49" charset="-122"/>
                                <a:cs typeface="Times New Roman" panose="02020603050405020304" pitchFamily="18" charset="0"/>
                              </a:rPr>
                              <m:t>𝑤</m:t>
                            </m:r>
                          </m:e>
                          <m:sub>
                            <m:r>
                              <a:rPr lang="en-US" altLang="zh-CN" sz="2400" b="0" i="1" smtClean="0">
                                <a:latin typeface="Cambria Math" panose="02040503050406030204"/>
                                <a:ea typeface="黑体" panose="02010609060101010101" pitchFamily="49" charset="-122"/>
                                <a:cs typeface="Times New Roman" panose="02020603050405020304" pitchFamily="18" charset="0"/>
                              </a:rPr>
                              <m:t>11</m:t>
                            </m:r>
                          </m:sub>
                        </m:sSub>
                        <m:r>
                          <a:rPr lang="en-US" altLang="zh-CN" sz="2400"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smtClean="0">
                                <a:latin typeface="Cambria Math" panose="02040503050406030204"/>
                                <a:ea typeface="黑体" panose="02010609060101010101" pitchFamily="49" charset="-122"/>
                                <a:cs typeface="Times New Roman" panose="02020603050405020304" pitchFamily="18" charset="0"/>
                              </a:rPr>
                              <m:t>𝑤</m:t>
                            </m:r>
                          </m:e>
                          <m:sub>
                            <m:r>
                              <a:rPr lang="en-US" altLang="zh-CN" sz="2400" b="0" i="1" smtClean="0">
                                <a:latin typeface="Cambria Math" panose="02040503050406030204"/>
                                <a:ea typeface="黑体" panose="02010609060101010101" pitchFamily="49" charset="-122"/>
                                <a:cs typeface="Times New Roman" panose="02020603050405020304" pitchFamily="18" charset="0"/>
                              </a:rPr>
                              <m:t>1</m:t>
                            </m:r>
                            <m:r>
                              <a:rPr lang="en-US" altLang="zh-CN" sz="2400" b="0" i="1" smtClean="0">
                                <a:latin typeface="Cambria Math" panose="02040503050406030204"/>
                                <a:ea typeface="黑体" panose="02010609060101010101" pitchFamily="49" charset="-122"/>
                                <a:cs typeface="Times New Roman" panose="02020603050405020304" pitchFamily="18" charset="0"/>
                              </a:rPr>
                              <m:t>𝑖</m:t>
                            </m:r>
                          </m:sub>
                        </m:sSub>
                        <m:r>
                          <a:rPr lang="en-US" altLang="zh-CN" sz="2400"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smtClean="0">
                                <a:latin typeface="Cambria Math" panose="02040503050406030204"/>
                                <a:ea typeface="黑体" panose="02010609060101010101" pitchFamily="49" charset="-122"/>
                                <a:cs typeface="Times New Roman" panose="02020603050405020304" pitchFamily="18" charset="0"/>
                              </a:rPr>
                              <m:t>𝑤</m:t>
                            </m:r>
                          </m:e>
                          <m:sub>
                            <m:r>
                              <a:rPr lang="en-US" altLang="zh-CN" sz="2400" b="0" i="1" smtClean="0">
                                <a:latin typeface="Cambria Math" panose="02040503050406030204"/>
                                <a:ea typeface="黑体" panose="02010609060101010101" pitchFamily="49" charset="-122"/>
                                <a:cs typeface="Times New Roman" panose="02020603050405020304" pitchFamily="18" charset="0"/>
                              </a:rPr>
                              <m:t>1</m:t>
                            </m:r>
                            <m:r>
                              <a:rPr lang="en-US" altLang="zh-CN" sz="2400" b="0" i="1" smtClean="0">
                                <a:latin typeface="Cambria Math" panose="02040503050406030204"/>
                                <a:ea typeface="黑体" panose="02010609060101010101" pitchFamily="49" charset="-122"/>
                                <a:cs typeface="Times New Roman" panose="02020603050405020304" pitchFamily="18" charset="0"/>
                              </a:rPr>
                              <m:t>𝑁</m:t>
                            </m:r>
                          </m:sub>
                        </m:sSub>
                      </m:e>
                    </m:d>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，其中 </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a:ea typeface="黑体" panose="02010609060101010101" pitchFamily="49" charset="-122"/>
                            <a:cs typeface="Times New Roman" panose="02020603050405020304" pitchFamily="18" charset="0"/>
                          </a:rPr>
                          <m:t>𝑤</m:t>
                        </m:r>
                      </m:e>
                      <m:sub>
                        <m:r>
                          <a:rPr lang="en-US" altLang="zh-CN" sz="2400" i="1">
                            <a:latin typeface="Cambria Math" panose="02040503050406030204"/>
                            <a:ea typeface="黑体" panose="02010609060101010101" pitchFamily="49" charset="-122"/>
                            <a:cs typeface="Times New Roman" panose="02020603050405020304" pitchFamily="18" charset="0"/>
                          </a:rPr>
                          <m:t>1</m:t>
                        </m:r>
                        <m:r>
                          <a:rPr lang="en-US" altLang="zh-CN" sz="2400" i="1">
                            <a:latin typeface="Cambria Math" panose="02040503050406030204"/>
                            <a:ea typeface="黑体" panose="02010609060101010101" pitchFamily="49" charset="-122"/>
                            <a:cs typeface="Times New Roman" panose="02020603050405020304" pitchFamily="18" charset="0"/>
                          </a:rPr>
                          <m:t>𝑖</m:t>
                        </m:r>
                      </m:sub>
                    </m:sSub>
                    <m:r>
                      <a:rPr lang="en-US" altLang="zh-CN" sz="2400" b="0" i="1" smtClean="0">
                        <a:latin typeface="Cambria Math" panose="02040503050406030204"/>
                        <a:ea typeface="黑体" panose="02010609060101010101" pitchFamily="49" charset="-122"/>
                        <a:cs typeface="Times New Roman" panose="02020603050405020304" pitchFamily="18" charset="0"/>
                      </a:rPr>
                      <m:t>=</m:t>
                    </m:r>
                    <m:f>
                      <m:f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400" b="0" i="1" smtClean="0">
                            <a:latin typeface="Cambria Math" panose="02040503050406030204"/>
                            <a:ea typeface="黑体" panose="02010609060101010101" pitchFamily="49" charset="-122"/>
                            <a:cs typeface="Times New Roman" panose="02020603050405020304" pitchFamily="18" charset="0"/>
                          </a:rPr>
                          <m:t>1</m:t>
                        </m:r>
                      </m:num>
                      <m:den>
                        <m:r>
                          <a:rPr lang="en-US" altLang="zh-CN" sz="2400" b="0" i="1" smtClean="0">
                            <a:latin typeface="Cambria Math" panose="02040503050406030204"/>
                            <a:ea typeface="黑体" panose="02010609060101010101" pitchFamily="49" charset="-122"/>
                            <a:cs typeface="Times New Roman" panose="02020603050405020304" pitchFamily="18" charset="0"/>
                          </a:rPr>
                          <m:t>𝑁</m:t>
                        </m:r>
                      </m:den>
                    </m:f>
                    <m:r>
                      <a:rPr lang="en-US" altLang="zh-CN" sz="2400" b="0" i="0" smtClean="0">
                        <a:latin typeface="Cambria Math" panose="02040503050406030204"/>
                        <a:ea typeface="黑体" panose="02010609060101010101" pitchFamily="49" charset="-122"/>
                        <a:cs typeface="Times New Roman" panose="02020603050405020304" pitchFamily="18" charset="0"/>
                      </a:rPr>
                      <m:t>(</m:t>
                    </m:r>
                    <m:r>
                      <a:rPr lang="en-US" altLang="zh-CN" sz="2400" b="0" i="0" smtClean="0">
                        <a:latin typeface="Cambria Math" panose="02040503050406030204"/>
                        <a:ea typeface="黑体" panose="02010609060101010101" pitchFamily="49" charset="-122"/>
                        <a:cs typeface="Times New Roman" panose="02020603050405020304" pitchFamily="18" charset="0"/>
                      </a:rPr>
                      <m:t>1</m:t>
                    </m:r>
                  </m:oMath>
                </a14:m>
                <a:r>
                  <a:rPr lang="en-US" altLang="zh-CN" sz="2400" dirty="0">
                    <a:ea typeface="Cambria Math" panose="02040503050406030204"/>
                    <a:cs typeface="Times New Roman" panose="02020603050405020304" pitchFamily="18" charset="0"/>
                  </a:rPr>
                  <a:t> </a:t>
                </a:r>
                <a14:m>
                  <m:oMath xmlns:m="http://schemas.openxmlformats.org/officeDocument/2006/math">
                    <m:r>
                      <a:rPr lang="en-US" altLang="zh-CN" sz="2400" i="1" dirty="0">
                        <a:latin typeface="Cambria Math" panose="02040503050406030204"/>
                        <a:ea typeface="Cambria Math" panose="02040503050406030204"/>
                        <a:cs typeface="Times New Roman" panose="02020603050405020304" pitchFamily="18" charset="0"/>
                      </a:rPr>
                      <m:t>≤</m:t>
                    </m:r>
                    <m:r>
                      <a:rPr lang="en-US" altLang="zh-CN" sz="2400" i="1" dirty="0">
                        <a:latin typeface="Cambria Math" panose="02040503050406030204"/>
                        <a:ea typeface="Cambria Math" panose="02040503050406030204"/>
                        <a:cs typeface="Times New Roman" panose="02020603050405020304" pitchFamily="18" charset="0"/>
                      </a:rPr>
                      <m:t>𝑖</m:t>
                    </m:r>
                    <m:r>
                      <a:rPr lang="en-US" altLang="zh-CN" sz="2400" i="1" dirty="0">
                        <a:latin typeface="Cambria Math" panose="02040503050406030204"/>
                        <a:ea typeface="Cambria Math" panose="02040503050406030204"/>
                        <a:cs typeface="Times New Roman" panose="02020603050405020304" pitchFamily="18" charset="0"/>
                      </a:rPr>
                      <m:t>≤</m:t>
                    </m:r>
                    <m:r>
                      <a:rPr lang="en-US" altLang="zh-CN" sz="2400" i="1" dirty="0">
                        <a:latin typeface="Cambria Math" panose="02040503050406030204"/>
                        <a:ea typeface="Cambria Math" panose="02040503050406030204"/>
                        <a:cs typeface="Times New Roman" panose="02020603050405020304" pitchFamily="18" charset="0"/>
                      </a:rPr>
                      <m:t>𝑁</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443344" y="1815892"/>
                <a:ext cx="8167256" cy="4133504"/>
              </a:xfrm>
              <a:prstGeom prst="rect">
                <a:avLst/>
              </a:prstGeom>
              <a:blipFill rotWithShape="1">
                <a:blip r:embed="rId1"/>
                <a:stretch>
                  <a:fillRect l="-1" t="-10" r="-1882" b="2"/>
                </a:stretch>
              </a:blipFill>
            </p:spPr>
            <p:txBody>
              <a:bodyPr/>
              <a:lstStyle/>
              <a:p>
                <a:r>
                  <a:rPr lang="zh-CN" altLang="en-US">
                    <a:noFill/>
                  </a:rPr>
                  <a:t> </a:t>
                </a:r>
              </a:p>
            </p:txBody>
          </p:sp>
        </mc:Fallback>
      </mc:AlternateContent>
      <p:sp>
        <p:nvSpPr>
          <p:cNvPr id="4"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Ada Boosting: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算法描述</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par>
                          <p:cTn id="15" fill="hold">
                            <p:stCondLst>
                              <p:cond delay="500"/>
                            </p:stCondLst>
                            <p:childTnLst>
                              <p:par>
                                <p:cTn id="16" presetID="10" presetClass="entr" presetSubtype="0" fill="hold" nodeType="afterEffect">
                                  <p:stCondLst>
                                    <p:cond delay="25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750"/>
                                        <p:tgtEl>
                                          <p:spTgt spid="5">
                                            <p:txEl>
                                              <p:pRg st="1" end="1"/>
                                            </p:txEl>
                                          </p:spTgt>
                                        </p:tgtEl>
                                      </p:cBhvr>
                                    </p:animEffect>
                                  </p:childTnLst>
                                </p:cTn>
                              </p:par>
                            </p:childTnLst>
                          </p:cTn>
                        </p:par>
                        <p:par>
                          <p:cTn id="19" fill="hold">
                            <p:stCondLst>
                              <p:cond delay="1750"/>
                            </p:stCondLst>
                            <p:childTnLst>
                              <p:par>
                                <p:cTn id="20" presetID="10" presetClass="entr" presetSubtype="0" fill="hold" nodeType="afterEffect">
                                  <p:stCondLst>
                                    <p:cond delay="25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75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par>
                          <p:cTn id="33" fill="hold">
                            <p:stCondLst>
                              <p:cond delay="500"/>
                            </p:stCondLst>
                            <p:childTnLst>
                              <p:par>
                                <p:cTn id="34" presetID="10" presetClass="entr" presetSubtype="0" fill="hold" nodeType="afterEffect">
                                  <p:stCondLst>
                                    <p:cond delay="50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443343" y="1697893"/>
                <a:ext cx="8222675" cy="4515210"/>
              </a:xfrm>
              <a:prstGeom prst="rect">
                <a:avLst/>
              </a:prstGeom>
            </p:spPr>
            <p:txBody>
              <a:bodyPr wrap="square">
                <a:spAutoFit/>
              </a:bodyPr>
              <a:lstStyle/>
              <a:p>
                <a:pPr marL="342900" lvl="2" indent="-342900" algn="just">
                  <a:lnSpc>
                    <a:spcPct val="150000"/>
                  </a:lnSpc>
                  <a:buFont typeface="Wingdings" panose="05000000000000000000" pitchFamily="2" charset="2"/>
                  <a:buChar char="Ø"/>
                </a:pP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使用具有分布权重</a:t>
                </a:r>
                <a14:m>
                  <m:oMath xmlns:m="http://schemas.openxmlformats.org/officeDocument/2006/math">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𝐷</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sub>
                    </m:sSub>
                  </m:oMath>
                </a14:m>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的训练数据来学习得到第</a:t>
                </a:r>
                <a14:m>
                  <m:oMath xmlns:m="http://schemas.openxmlformats.org/officeDocument/2006/math">
                    <m:r>
                      <a:rPr lang="en-US" altLang="zh-CN" sz="2100" b="0" i="1" smtClean="0">
                        <a:latin typeface="Cambria Math" panose="02040503050406030204"/>
                        <a:ea typeface="黑体" panose="02010609060101010101" pitchFamily="49" charset="-122"/>
                        <a:cs typeface="Times New Roman" panose="02020603050405020304" pitchFamily="18" charset="0"/>
                      </a:rPr>
                      <m:t>𝑚</m:t>
                    </m:r>
                  </m:oMath>
                </a14:m>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个基分类器（弱分类器）</a:t>
                </a:r>
                <a14:m>
                  <m:oMath xmlns:m="http://schemas.openxmlformats.org/officeDocument/2006/math">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𝐺</m:t>
                        </m:r>
                      </m:e>
                      <m:sub>
                        <m:r>
                          <a:rPr lang="en-US" altLang="zh-CN" sz="2100" i="1">
                            <a:latin typeface="Cambria Math" panose="02040503050406030204"/>
                            <a:ea typeface="黑体" panose="02010609060101010101" pitchFamily="49" charset="-122"/>
                            <a:cs typeface="Times New Roman" panose="02020603050405020304" pitchFamily="18" charset="0"/>
                          </a:rPr>
                          <m:t>𝑚</m:t>
                        </m:r>
                      </m:sub>
                    </m:sSub>
                  </m:oMath>
                </a14:m>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en-US" altLang="zh-CN" sz="21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𝐺</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sub>
                    </m:sSub>
                    <m:d>
                      <m:d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100" b="0" i="1" smtClean="0">
                            <a:latin typeface="Cambria Math" panose="02040503050406030204"/>
                            <a:ea typeface="黑体" panose="02010609060101010101" pitchFamily="49" charset="-122"/>
                            <a:cs typeface="Times New Roman" panose="02020603050405020304" pitchFamily="18" charset="0"/>
                          </a:rPr>
                          <m:t>𝑥</m:t>
                        </m:r>
                      </m:e>
                    </m:d>
                    <m:r>
                      <a:rPr lang="en-US" altLang="zh-CN" sz="2100" b="0" i="1" smtClean="0">
                        <a:latin typeface="Cambria Math" panose="02040503050406030204"/>
                        <a:ea typeface="黑体" panose="02010609060101010101" pitchFamily="49" charset="-122"/>
                        <a:cs typeface="Times New Roman" panose="02020603050405020304" pitchFamily="18" charset="0"/>
                      </a:rPr>
                      <m:t>:</m:t>
                    </m:r>
                    <m:r>
                      <a:rPr lang="en-US" altLang="zh-CN" sz="2100" b="0" i="1" smtClean="0">
                        <a:latin typeface="Cambria Math" panose="02040503050406030204"/>
                        <a:ea typeface="黑体" panose="02010609060101010101" pitchFamily="49" charset="-122"/>
                        <a:cs typeface="Times New Roman" panose="02020603050405020304" pitchFamily="18" charset="0"/>
                      </a:rPr>
                      <m:t>𝑋</m:t>
                    </m:r>
                    <m:r>
                      <a:rPr lang="en-US" altLang="zh-CN" sz="2100" b="0" i="1" smtClean="0">
                        <a:latin typeface="Cambria Math" panose="02040503050406030204"/>
                        <a:ea typeface="Cambria Math" panose="02040503050406030204"/>
                        <a:cs typeface="Times New Roman" panose="02020603050405020304" pitchFamily="18" charset="0"/>
                      </a:rPr>
                      <m:t>→{−</m:t>
                    </m:r>
                    <m:r>
                      <a:rPr lang="en-US" altLang="zh-CN" sz="2100" b="0" i="1" smtClean="0">
                        <a:latin typeface="Cambria Math" panose="02040503050406030204"/>
                        <a:ea typeface="Cambria Math" panose="02040503050406030204"/>
                        <a:cs typeface="Times New Roman" panose="02020603050405020304" pitchFamily="18" charset="0"/>
                      </a:rPr>
                      <m:t>1</m:t>
                    </m:r>
                    <m:r>
                      <a:rPr lang="en-US" altLang="zh-CN" sz="2100" b="0" i="1" smtClean="0">
                        <a:latin typeface="Cambria Math" panose="02040503050406030204"/>
                        <a:ea typeface="Cambria Math" panose="02040503050406030204"/>
                        <a:cs typeface="Times New Roman" panose="02020603050405020304" pitchFamily="18" charset="0"/>
                      </a:rPr>
                      <m:t>,</m:t>
                    </m:r>
                    <m:r>
                      <a:rPr lang="en-US" altLang="zh-CN" sz="2100" b="0" i="1" smtClean="0">
                        <a:latin typeface="Cambria Math" panose="02040503050406030204"/>
                        <a:ea typeface="Cambria Math" panose="02040503050406030204"/>
                        <a:cs typeface="Times New Roman" panose="02020603050405020304" pitchFamily="18" charset="0"/>
                      </a:rPr>
                      <m:t>1</m:t>
                    </m:r>
                    <m:r>
                      <a:rPr lang="en-US" altLang="zh-CN" sz="2100" b="0" i="1" smtClean="0">
                        <a:latin typeface="Cambria Math" panose="02040503050406030204"/>
                        <a:ea typeface="Cambria Math" panose="02040503050406030204"/>
                        <a:cs typeface="Times New Roman" panose="02020603050405020304" pitchFamily="18" charset="0"/>
                      </a:rPr>
                      <m:t>}</m:t>
                    </m:r>
                  </m:oMath>
                </a14:m>
                <a:endParaRPr lang="en-US" altLang="zh-CN" sz="2100" dirty="0">
                  <a:latin typeface="Times New Roman" panose="02020603050405020304" pitchFamily="18" charset="0"/>
                  <a:ea typeface="黑体" panose="02010609060101010101" pitchFamily="49" charset="-122"/>
                  <a:cs typeface="Times New Roman" panose="02020603050405020304" pitchFamily="18" charset="0"/>
                </a:endParaRPr>
              </a:p>
              <a:p>
                <a:pPr marL="342900" lvl="2" indent="-342900" algn="just">
                  <a:lnSpc>
                    <a:spcPct val="150000"/>
                  </a:lnSpc>
                  <a:buFont typeface="Wingdings" panose="05000000000000000000" pitchFamily="2" charset="2"/>
                  <a:buChar char="Ø"/>
                </a:pP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计算</a:t>
                </a:r>
                <a14:m>
                  <m:oMath xmlns:m="http://schemas.openxmlformats.org/officeDocument/2006/math">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𝐺</m:t>
                        </m:r>
                      </m:e>
                      <m:sub>
                        <m:r>
                          <a:rPr lang="en-US" altLang="zh-CN" sz="2100" i="1">
                            <a:latin typeface="Cambria Math" panose="02040503050406030204"/>
                            <a:ea typeface="黑体" panose="02010609060101010101" pitchFamily="49" charset="-122"/>
                            <a:cs typeface="Times New Roman" panose="02020603050405020304" pitchFamily="18" charset="0"/>
                          </a:rPr>
                          <m:t>𝑚</m:t>
                        </m:r>
                      </m:sub>
                    </m:sSub>
                    <m:d>
                      <m:d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100" i="1">
                            <a:latin typeface="Cambria Math" panose="02040503050406030204"/>
                            <a:ea typeface="黑体" panose="02010609060101010101" pitchFamily="49" charset="-122"/>
                            <a:cs typeface="Times New Roman" panose="02020603050405020304" pitchFamily="18" charset="0"/>
                          </a:rPr>
                          <m:t>𝑥</m:t>
                        </m:r>
                      </m:e>
                    </m:d>
                  </m:oMath>
                </a14:m>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在训练数据集上的分类误差</a:t>
                </a:r>
                <a:endParaRPr lang="en-US" altLang="zh-CN" sz="2100" dirty="0">
                  <a:latin typeface="Times New Roman" panose="02020603050405020304" pitchFamily="18" charset="0"/>
                  <a:ea typeface="黑体" panose="02010609060101010101" pitchFamily="49" charset="-122"/>
                  <a:cs typeface="Times New Roman" panose="02020603050405020304" pitchFamily="18" charset="0"/>
                </a:endParaRPr>
              </a:p>
              <a:p>
                <a:pPr marL="0" lvl="2" algn="just">
                  <a:lnSpc>
                    <a:spcPct val="150000"/>
                  </a:lnSpc>
                </a:pPr>
                <a14:m>
                  <m:oMath xmlns:m="http://schemas.openxmlformats.org/officeDocument/2006/math">
                    <m:sSub>
                      <m:sSubPr>
                        <m:ctrlPr>
                          <a:rPr lang="en-US" altLang="zh-CN" sz="21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𝑒𝑟𝑟</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sub>
                    </m:sSub>
                    <m:r>
                      <a:rPr lang="en-US" altLang="zh-CN" sz="2100" i="1" smtClean="0">
                        <a:latin typeface="Cambria Math" panose="02040503050406030204"/>
                        <a:ea typeface="黑体" panose="02010609060101010101" pitchFamily="49" charset="-122"/>
                        <a:cs typeface="Times New Roman" panose="02020603050405020304" pitchFamily="18" charset="0"/>
                      </a:rPr>
                      <m:t>=</m:t>
                    </m:r>
                    <m:nary>
                      <m:naryPr>
                        <m:chr m:val="∑"/>
                        <m:ctrlPr>
                          <a:rPr lang="en-US" altLang="zh-CN" sz="2100"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2100" b="0" i="1" smtClean="0">
                            <a:latin typeface="Cambria Math" panose="02040503050406030204"/>
                            <a:ea typeface="黑体" panose="02010609060101010101" pitchFamily="49" charset="-122"/>
                            <a:cs typeface="Times New Roman" panose="02020603050405020304" pitchFamily="18" charset="0"/>
                          </a:rPr>
                          <m:t>𝑖</m:t>
                        </m:r>
                        <m:r>
                          <a:rPr lang="en-US" altLang="zh-CN" sz="2100" b="0" i="1" smtClean="0">
                            <a:latin typeface="Cambria Math" panose="02040503050406030204"/>
                            <a:ea typeface="黑体" panose="02010609060101010101" pitchFamily="49" charset="-122"/>
                            <a:cs typeface="Times New Roman" panose="02020603050405020304" pitchFamily="18" charset="0"/>
                          </a:rPr>
                          <m:t>=</m:t>
                        </m:r>
                        <m:r>
                          <a:rPr lang="en-US" altLang="zh-CN" sz="2100" b="0" i="1" smtClean="0">
                            <a:latin typeface="Cambria Math" panose="02040503050406030204"/>
                            <a:ea typeface="黑体" panose="02010609060101010101" pitchFamily="49" charset="-122"/>
                            <a:cs typeface="Times New Roman" panose="02020603050405020304" pitchFamily="18" charset="0"/>
                          </a:rPr>
                          <m:t>1</m:t>
                        </m:r>
                      </m:sub>
                      <m:sup>
                        <m:r>
                          <a:rPr lang="en-US" altLang="zh-CN" sz="2100" b="0" i="1" smtClean="0">
                            <a:latin typeface="Cambria Math" panose="02040503050406030204"/>
                            <a:ea typeface="黑体" panose="02010609060101010101" pitchFamily="49" charset="-122"/>
                            <a:cs typeface="Times New Roman" panose="02020603050405020304" pitchFamily="18" charset="0"/>
                          </a:rPr>
                          <m:t>𝑁</m:t>
                        </m:r>
                      </m:sup>
                      <m:e>
                        <m:sSub>
                          <m:sSubPr>
                            <m:ctrlPr>
                              <a:rPr lang="en-US" altLang="zh-CN" sz="21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𝑤</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𝑚𝑖</m:t>
                            </m:r>
                          </m:sub>
                        </m:sSub>
                        <m:r>
                          <a:rPr lang="en-US" altLang="zh-CN" sz="2100" b="0" i="1" smtClean="0">
                            <a:latin typeface="Cambria Math" panose="02040503050406030204"/>
                            <a:ea typeface="黑体" panose="02010609060101010101" pitchFamily="49" charset="-122"/>
                            <a:cs typeface="Times New Roman" panose="02020603050405020304" pitchFamily="18" charset="0"/>
                          </a:rPr>
                          <m:t>𝐼</m:t>
                        </m:r>
                        <m:r>
                          <a:rPr lang="en-US" altLang="zh-CN" sz="2100"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𝐺</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sub>
                        </m:sSub>
                        <m:r>
                          <a:rPr lang="en-US" altLang="zh-CN" sz="2100"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𝑥</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𝑖</m:t>
                            </m:r>
                          </m:sub>
                        </m:sSub>
                        <m:r>
                          <a:rPr lang="en-US" altLang="zh-CN" sz="2100" b="0" i="1" smtClean="0">
                            <a:latin typeface="Cambria Math" panose="02040503050406030204"/>
                            <a:ea typeface="黑体" panose="02010609060101010101" pitchFamily="49" charset="-122"/>
                            <a:cs typeface="Times New Roman" panose="02020603050405020304" pitchFamily="18" charset="0"/>
                          </a:rPr>
                          <m:t>)</m:t>
                        </m:r>
                        <m:r>
                          <a:rPr lang="en-US" altLang="zh-CN" sz="2100" b="0" i="1" smtClean="0">
                            <a:latin typeface="Cambria Math" panose="02040503050406030204"/>
                            <a:ea typeface="Cambria Math" panose="02040503050406030204"/>
                            <a:cs typeface="Times New Roman" panose="02020603050405020304" pitchFamily="18" charset="0"/>
                          </a:rPr>
                          <m:t>≠</m:t>
                        </m:r>
                        <m:sSub>
                          <m:sSubPr>
                            <m:ctrlPr>
                              <a:rPr lang="en-US" altLang="zh-CN" sz="2100" b="0" i="1" smtClean="0">
                                <a:latin typeface="Cambria Math" panose="02040503050406030204" pitchFamily="18" charset="0"/>
                                <a:ea typeface="Cambria Math" panose="02040503050406030204"/>
                                <a:cs typeface="Times New Roman" panose="02020603050405020304" pitchFamily="18" charset="0"/>
                              </a:rPr>
                            </m:ctrlPr>
                          </m:sSubPr>
                          <m:e>
                            <m:r>
                              <a:rPr lang="en-US" altLang="zh-CN" sz="2100" b="0" i="1" smtClean="0">
                                <a:latin typeface="Cambria Math" panose="02040503050406030204"/>
                                <a:ea typeface="Cambria Math" panose="02040503050406030204"/>
                                <a:cs typeface="Times New Roman" panose="02020603050405020304" pitchFamily="18" charset="0"/>
                              </a:rPr>
                              <m:t>𝑦</m:t>
                            </m:r>
                          </m:e>
                          <m:sub>
                            <m:r>
                              <a:rPr lang="en-US" altLang="zh-CN" sz="2100" b="0" i="1" smtClean="0">
                                <a:latin typeface="Cambria Math" panose="02040503050406030204"/>
                                <a:ea typeface="Cambria Math" panose="02040503050406030204"/>
                                <a:cs typeface="Times New Roman" panose="02020603050405020304" pitchFamily="18" charset="0"/>
                              </a:rPr>
                              <m:t>𝑖</m:t>
                            </m:r>
                          </m:sub>
                        </m:sSub>
                        <m:r>
                          <a:rPr lang="en-US" altLang="zh-CN" sz="2100" b="0" i="1" smtClean="0">
                            <a:latin typeface="Cambria Math" panose="02040503050406030204"/>
                            <a:ea typeface="黑体" panose="02010609060101010101" pitchFamily="49" charset="-122"/>
                            <a:cs typeface="Times New Roman" panose="02020603050405020304" pitchFamily="18" charset="0"/>
                          </a:rPr>
                          <m:t>)</m:t>
                        </m:r>
                      </m:e>
                    </m:nary>
                  </m:oMath>
                </a14:m>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100" i="1">
                        <a:latin typeface="Cambria Math" panose="02040503050406030204"/>
                        <a:ea typeface="黑体" panose="02010609060101010101" pitchFamily="49" charset="-122"/>
                        <a:cs typeface="Times New Roman" panose="02020603050405020304" pitchFamily="18" charset="0"/>
                      </a:rPr>
                      <m:t>𝐼</m:t>
                    </m:r>
                    <m:d>
                      <m:d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100" b="0" i="1" smtClean="0">
                            <a:latin typeface="Cambria Math" panose="02040503050406030204"/>
                            <a:ea typeface="Cambria Math" panose="02040503050406030204"/>
                            <a:cs typeface="Times New Roman" panose="02020603050405020304" pitchFamily="18" charset="0"/>
                          </a:rPr>
                          <m:t>∙</m:t>
                        </m:r>
                      </m:e>
                    </m:d>
                    <m:r>
                      <a:rPr lang="en-US" altLang="zh-CN" sz="2100" b="0" i="1" smtClean="0">
                        <a:latin typeface="Cambria Math" panose="02040503050406030204"/>
                        <a:ea typeface="黑体" panose="02010609060101010101" pitchFamily="49" charset="-122"/>
                        <a:cs typeface="Times New Roman" panose="02020603050405020304" pitchFamily="18" charset="0"/>
                      </a:rPr>
                      <m:t>=</m:t>
                    </m:r>
                    <m:r>
                      <a:rPr lang="en-US" altLang="zh-CN" sz="2100" b="0" i="1" smtClean="0">
                        <a:latin typeface="Cambria Math" panose="02040503050406030204"/>
                        <a:ea typeface="黑体" panose="02010609060101010101" pitchFamily="49" charset="-122"/>
                        <a:cs typeface="Times New Roman" panose="02020603050405020304" pitchFamily="18" charset="0"/>
                      </a:rPr>
                      <m:t>1</m:t>
                    </m:r>
                  </m:oMath>
                </a14:m>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𝐺</m:t>
                        </m:r>
                      </m:e>
                      <m:sub>
                        <m:r>
                          <a:rPr lang="en-US" altLang="zh-CN" sz="2100" i="1">
                            <a:latin typeface="Cambria Math" panose="02040503050406030204"/>
                            <a:ea typeface="黑体" panose="02010609060101010101" pitchFamily="49" charset="-122"/>
                            <a:cs typeface="Times New Roman" panose="02020603050405020304" pitchFamily="18" charset="0"/>
                          </a:rPr>
                          <m:t>𝑚</m:t>
                        </m:r>
                      </m:sub>
                    </m:sSub>
                    <m:r>
                      <a:rPr lang="en-US" altLang="zh-CN" sz="2100" i="1">
                        <a:latin typeface="Cambria Math" panose="02040503050406030204"/>
                        <a:ea typeface="黑体" panose="02010609060101010101" pitchFamily="49" charset="-122"/>
                        <a:cs typeface="Times New Roman" panose="02020603050405020304" pitchFamily="18" charset="0"/>
                      </a:rPr>
                      <m:t>(</m:t>
                    </m:r>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𝑥</m:t>
                        </m:r>
                      </m:e>
                      <m:sub>
                        <m:r>
                          <a:rPr lang="en-US" altLang="zh-CN" sz="2100" i="1">
                            <a:latin typeface="Cambria Math" panose="02040503050406030204"/>
                            <a:ea typeface="黑体" panose="02010609060101010101" pitchFamily="49" charset="-122"/>
                            <a:cs typeface="Times New Roman" panose="02020603050405020304" pitchFamily="18" charset="0"/>
                          </a:rPr>
                          <m:t>𝑖</m:t>
                        </m:r>
                      </m:sub>
                    </m:sSub>
                    <m:r>
                      <a:rPr lang="en-US" altLang="zh-CN" sz="2100" i="1">
                        <a:latin typeface="Cambria Math" panose="02040503050406030204"/>
                        <a:ea typeface="黑体" panose="02010609060101010101" pitchFamily="49" charset="-122"/>
                        <a:cs typeface="Times New Roman" panose="02020603050405020304" pitchFamily="18" charset="0"/>
                      </a:rPr>
                      <m:t>)</m:t>
                    </m:r>
                    <m:r>
                      <a:rPr lang="en-US" altLang="zh-CN" sz="2100" i="1">
                        <a:latin typeface="Cambria Math" panose="02040503050406030204"/>
                        <a:ea typeface="Cambria Math" panose="02040503050406030204"/>
                        <a:cs typeface="Times New Roman" panose="02020603050405020304" pitchFamily="18" charset="0"/>
                      </a:rPr>
                      <m:t>≠</m:t>
                    </m:r>
                    <m:sSub>
                      <m:sSubPr>
                        <m:ctrlPr>
                          <a:rPr lang="en-US" altLang="zh-CN" sz="2100" i="1">
                            <a:latin typeface="Cambria Math" panose="02040503050406030204" pitchFamily="18" charset="0"/>
                            <a:ea typeface="Cambria Math" panose="02040503050406030204"/>
                            <a:cs typeface="Times New Roman" panose="02020603050405020304" pitchFamily="18" charset="0"/>
                          </a:rPr>
                        </m:ctrlPr>
                      </m:sSubPr>
                      <m:e>
                        <m:r>
                          <a:rPr lang="en-US" altLang="zh-CN" sz="2100" i="1">
                            <a:latin typeface="Cambria Math" panose="02040503050406030204"/>
                            <a:ea typeface="Cambria Math" panose="02040503050406030204"/>
                            <a:cs typeface="Times New Roman" panose="02020603050405020304" pitchFamily="18" charset="0"/>
                          </a:rPr>
                          <m:t>𝑦</m:t>
                        </m:r>
                      </m:e>
                      <m:sub>
                        <m:r>
                          <a:rPr lang="en-US" altLang="zh-CN" sz="2100" i="1">
                            <a:latin typeface="Cambria Math" panose="02040503050406030204"/>
                            <a:ea typeface="Cambria Math" panose="02040503050406030204"/>
                            <a:cs typeface="Times New Roman" panose="02020603050405020304" pitchFamily="18" charset="0"/>
                          </a:rPr>
                          <m:t>𝑖</m:t>
                        </m:r>
                      </m:sub>
                    </m:sSub>
                  </m:oMath>
                </a14:m>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；否则为</a:t>
                </a:r>
                <a:r>
                  <a:rPr lang="en-US" altLang="zh-CN" sz="2100" dirty="0">
                    <a:latin typeface="Times New Roman" panose="02020603050405020304" pitchFamily="18" charset="0"/>
                    <a:ea typeface="黑体" panose="02010609060101010101" pitchFamily="49" charset="-122"/>
                    <a:cs typeface="Times New Roman" panose="02020603050405020304" pitchFamily="18" charset="0"/>
                  </a:rPr>
                  <a:t>0</a:t>
                </a:r>
                <a:endParaRPr lang="en-US" altLang="zh-CN" sz="2100" dirty="0">
                  <a:latin typeface="Times New Roman" panose="02020603050405020304" pitchFamily="18" charset="0"/>
                  <a:ea typeface="黑体" panose="02010609060101010101" pitchFamily="49" charset="-122"/>
                  <a:cs typeface="Times New Roman" panose="02020603050405020304" pitchFamily="18" charset="0"/>
                </a:endParaRPr>
              </a:p>
              <a:p>
                <a:pPr marL="342900" lvl="2" indent="-342900" algn="just">
                  <a:lnSpc>
                    <a:spcPct val="150000"/>
                  </a:lnSpc>
                  <a:buFont typeface="Wingdings" panose="05000000000000000000" pitchFamily="2" charset="2"/>
                  <a:buChar char="Ø"/>
                </a:pP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计算弱分类器</a:t>
                </a:r>
                <a14:m>
                  <m:oMath xmlns:m="http://schemas.openxmlformats.org/officeDocument/2006/math">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𝐺</m:t>
                        </m:r>
                      </m:e>
                      <m:sub>
                        <m:r>
                          <a:rPr lang="en-US" altLang="zh-CN" sz="2100" i="1">
                            <a:latin typeface="Cambria Math" panose="02040503050406030204"/>
                            <a:ea typeface="黑体" panose="02010609060101010101" pitchFamily="49" charset="-122"/>
                            <a:cs typeface="Times New Roman" panose="02020603050405020304" pitchFamily="18" charset="0"/>
                          </a:rPr>
                          <m:t>𝑚</m:t>
                        </m:r>
                      </m:sub>
                    </m:sSub>
                    <m:d>
                      <m:d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100" i="1">
                            <a:latin typeface="Cambria Math" panose="02040503050406030204"/>
                            <a:ea typeface="黑体" panose="02010609060101010101" pitchFamily="49" charset="-122"/>
                            <a:cs typeface="Times New Roman" panose="02020603050405020304" pitchFamily="18" charset="0"/>
                          </a:rPr>
                          <m:t>𝑥</m:t>
                        </m:r>
                      </m:e>
                    </m:d>
                  </m:oMath>
                </a14:m>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的权重 ： </a:t>
                </a:r>
                <a14:m>
                  <m:oMath xmlns:m="http://schemas.openxmlformats.org/officeDocument/2006/math">
                    <m:sSub>
                      <m:sSubPr>
                        <m:ctrlPr>
                          <a:rPr lang="en-US" altLang="zh-CN" sz="2100"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100" i="1" smtClean="0">
                            <a:latin typeface="Cambria Math" panose="02040503050406030204"/>
                            <a:ea typeface="黑体" panose="02010609060101010101" pitchFamily="49" charset="-122"/>
                            <a:cs typeface="Times New Roman" panose="02020603050405020304" pitchFamily="18" charset="0"/>
                          </a:rPr>
                          <m:t>𝛼</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sub>
                    </m:sSub>
                    <m:r>
                      <a:rPr lang="en-US" altLang="zh-CN" sz="2100" i="1" smtClean="0">
                        <a:latin typeface="Cambria Math" panose="02040503050406030204"/>
                        <a:ea typeface="黑体" panose="02010609060101010101" pitchFamily="49" charset="-122"/>
                        <a:cs typeface="Times New Roman" panose="02020603050405020304" pitchFamily="18" charset="0"/>
                      </a:rPr>
                      <m:t>=</m:t>
                    </m:r>
                    <m:f>
                      <m:fPr>
                        <m:ctrlPr>
                          <a:rPr lang="en-US" altLang="zh-CN" sz="210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100" b="0" i="1" smtClean="0">
                            <a:latin typeface="Cambria Math" panose="02040503050406030204"/>
                            <a:ea typeface="黑体" panose="02010609060101010101" pitchFamily="49" charset="-122"/>
                            <a:cs typeface="Times New Roman" panose="02020603050405020304" pitchFamily="18" charset="0"/>
                          </a:rPr>
                          <m:t>1</m:t>
                        </m:r>
                      </m:num>
                      <m:den>
                        <m:r>
                          <a:rPr lang="en-US" altLang="zh-CN" sz="2100" b="0" i="1" smtClean="0">
                            <a:latin typeface="Cambria Math" panose="02040503050406030204"/>
                            <a:ea typeface="黑体" panose="02010609060101010101" pitchFamily="49" charset="-122"/>
                            <a:cs typeface="Times New Roman" panose="02020603050405020304" pitchFamily="18" charset="0"/>
                          </a:rPr>
                          <m:t>2</m:t>
                        </m:r>
                      </m:den>
                    </m:f>
                    <m:func>
                      <m:funcPr>
                        <m:ctrlPr>
                          <a:rPr lang="en-US" altLang="zh-CN" sz="2100" i="1" smtClean="0">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2100" i="0" smtClean="0">
                            <a:latin typeface="Cambria Math" panose="02040503050406030204"/>
                            <a:ea typeface="黑体" panose="02010609060101010101" pitchFamily="49" charset="-122"/>
                            <a:cs typeface="Times New Roman" panose="02020603050405020304" pitchFamily="18" charset="0"/>
                          </a:rPr>
                          <m:t>ln</m:t>
                        </m:r>
                      </m:fName>
                      <m:e>
                        <m:f>
                          <m:fPr>
                            <m:ctrlPr>
                              <a:rPr lang="en-US" altLang="zh-CN" sz="210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100" b="0" i="1" smtClean="0">
                                <a:latin typeface="Cambria Math" panose="02040503050406030204"/>
                                <a:ea typeface="黑体" panose="02010609060101010101" pitchFamily="49" charset="-122"/>
                                <a:cs typeface="Times New Roman" panose="02020603050405020304" pitchFamily="18" charset="0"/>
                              </a:rPr>
                              <m:t>1</m:t>
                            </m:r>
                            <m:r>
                              <a:rPr lang="en-US" altLang="zh-CN" sz="2100"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𝑒𝑟𝑟</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sub>
                            </m:sSub>
                          </m:num>
                          <m:den>
                            <m:sSub>
                              <m:sSubPr>
                                <m:ctrlPr>
                                  <a:rPr lang="en-US" altLang="zh-CN" sz="21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𝑒𝑟𝑟</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sub>
                            </m:sSub>
                          </m:den>
                        </m:f>
                      </m:e>
                    </m:func>
                  </m:oMath>
                </a14:m>
                <a:endParaRPr lang="en-US" altLang="zh-CN" sz="2100" dirty="0">
                  <a:latin typeface="Times New Roman" panose="02020603050405020304" pitchFamily="18" charset="0"/>
                  <a:ea typeface="黑体" panose="02010609060101010101" pitchFamily="49" charset="-122"/>
                  <a:cs typeface="Times New Roman" panose="02020603050405020304" pitchFamily="18" charset="0"/>
                </a:endParaRPr>
              </a:p>
              <a:p>
                <a:pPr marL="342900" lvl="2" indent="-342900" algn="just">
                  <a:lnSpc>
                    <a:spcPct val="150000"/>
                  </a:lnSpc>
                  <a:buFont typeface="Wingdings" panose="05000000000000000000" pitchFamily="2" charset="2"/>
                  <a:buChar char="Ø"/>
                </a:pPr>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更新训练样本数据的分布权重：</a:t>
                </a:r>
                <a:r>
                  <a:rPr lang="en-US" altLang="zh-CN" sz="21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𝐷</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r>
                          <a:rPr lang="en-US" altLang="zh-CN" sz="2100" b="0" i="1" smtClean="0">
                            <a:latin typeface="Cambria Math" panose="02040503050406030204"/>
                            <a:ea typeface="黑体" panose="02010609060101010101" pitchFamily="49" charset="-122"/>
                            <a:cs typeface="Times New Roman" panose="02020603050405020304" pitchFamily="18" charset="0"/>
                          </a:rPr>
                          <m:t>+</m:t>
                        </m:r>
                        <m:r>
                          <a:rPr lang="en-US" altLang="zh-CN" sz="2100" b="0" i="1" smtClean="0">
                            <a:latin typeface="Cambria Math" panose="02040503050406030204"/>
                            <a:ea typeface="黑体" panose="02010609060101010101" pitchFamily="49" charset="-122"/>
                            <a:cs typeface="Times New Roman" panose="02020603050405020304" pitchFamily="18" charset="0"/>
                          </a:rPr>
                          <m:t>1</m:t>
                        </m:r>
                      </m:sub>
                    </m:sSub>
                    <m:r>
                      <a:rPr lang="en-US" altLang="zh-CN" sz="2100" i="1">
                        <a:latin typeface="Cambria Math" panose="02040503050406030204"/>
                        <a:ea typeface="黑体" panose="02010609060101010101" pitchFamily="49" charset="-122"/>
                        <a:cs typeface="Times New Roman" panose="02020603050405020304" pitchFamily="18" charset="0"/>
                      </a:rPr>
                      <m:t>=</m:t>
                    </m:r>
                  </m:oMath>
                </a14:m>
                <a:r>
                  <a:rPr lang="en-US" altLang="zh-CN" sz="21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𝑤</m:t>
                        </m:r>
                      </m:e>
                      <m:sub>
                        <m:r>
                          <a:rPr lang="en-US" altLang="zh-CN" sz="2100" i="1">
                            <a:latin typeface="Cambria Math" panose="02040503050406030204"/>
                            <a:ea typeface="黑体" panose="02010609060101010101" pitchFamily="49" charset="-122"/>
                            <a:cs typeface="Times New Roman" panose="02020603050405020304" pitchFamily="18" charset="0"/>
                          </a:rPr>
                          <m:t>𝑚</m:t>
                        </m:r>
                        <m:r>
                          <a:rPr lang="en-US" altLang="zh-CN" sz="2100" i="1">
                            <a:latin typeface="Cambria Math" panose="02040503050406030204"/>
                            <a:ea typeface="黑体" panose="02010609060101010101" pitchFamily="49" charset="-122"/>
                            <a:cs typeface="Times New Roman" panose="02020603050405020304" pitchFamily="18" charset="0"/>
                          </a:rPr>
                          <m:t>+</m:t>
                        </m:r>
                        <m:r>
                          <a:rPr lang="en-US" altLang="zh-CN" sz="2100" i="1">
                            <a:latin typeface="Cambria Math" panose="02040503050406030204"/>
                            <a:ea typeface="黑体" panose="02010609060101010101" pitchFamily="49" charset="-122"/>
                            <a:cs typeface="Times New Roman" panose="02020603050405020304" pitchFamily="18" charset="0"/>
                          </a:rPr>
                          <m:t>1</m:t>
                        </m:r>
                        <m:r>
                          <a:rPr lang="en-US" altLang="zh-CN" sz="2100" i="1">
                            <a:latin typeface="Cambria Math" panose="02040503050406030204"/>
                            <a:ea typeface="黑体" panose="02010609060101010101" pitchFamily="49" charset="-122"/>
                            <a:cs typeface="Times New Roman" panose="02020603050405020304" pitchFamily="18" charset="0"/>
                          </a:rPr>
                          <m:t>,</m:t>
                        </m:r>
                        <m:r>
                          <a:rPr lang="en-US" altLang="zh-CN" sz="2100" i="1">
                            <a:latin typeface="Cambria Math" panose="02040503050406030204"/>
                            <a:ea typeface="黑体" panose="02010609060101010101" pitchFamily="49" charset="-122"/>
                            <a:cs typeface="Times New Roman" panose="02020603050405020304" pitchFamily="18" charset="0"/>
                          </a:rPr>
                          <m:t>𝑖</m:t>
                        </m:r>
                      </m:sub>
                    </m:sSub>
                    <m:r>
                      <a:rPr lang="en-US" altLang="zh-CN" sz="2100" b="0" i="1" smtClean="0">
                        <a:latin typeface="Cambria Math" panose="02040503050406030204"/>
                        <a:ea typeface="黑体" panose="02010609060101010101" pitchFamily="49" charset="-122"/>
                        <a:cs typeface="Times New Roman" panose="02020603050405020304" pitchFamily="18" charset="0"/>
                      </a:rPr>
                      <m:t>=</m:t>
                    </m:r>
                    <m:f>
                      <m:f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fPr>
                      <m:num>
                        <m:sSub>
                          <m:sSub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𝑤</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r>
                              <a:rPr lang="en-US" altLang="zh-CN" sz="2100" b="0" i="1" smtClean="0">
                                <a:latin typeface="Cambria Math" panose="02040503050406030204"/>
                                <a:ea typeface="黑体" panose="02010609060101010101" pitchFamily="49" charset="-122"/>
                                <a:cs typeface="Times New Roman" panose="02020603050405020304" pitchFamily="18" charset="0"/>
                              </a:rPr>
                              <m:t>,</m:t>
                            </m:r>
                            <m:r>
                              <a:rPr lang="en-US" altLang="zh-CN" sz="2100" b="0" i="1" smtClean="0">
                                <a:latin typeface="Cambria Math" panose="02040503050406030204"/>
                                <a:ea typeface="黑体" panose="02010609060101010101" pitchFamily="49" charset="-122"/>
                                <a:cs typeface="Times New Roman" panose="02020603050405020304" pitchFamily="18" charset="0"/>
                              </a:rPr>
                              <m:t>𝑖</m:t>
                            </m:r>
                          </m:sub>
                        </m:sSub>
                      </m:num>
                      <m:den>
                        <m:sSub>
                          <m:sSub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𝑍</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sub>
                        </m:sSub>
                      </m:den>
                    </m:f>
                    <m:sSup>
                      <m:sSup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100" b="0" i="1" smtClean="0">
                            <a:latin typeface="Cambria Math" panose="02040503050406030204"/>
                            <a:ea typeface="黑体" panose="02010609060101010101" pitchFamily="49" charset="-122"/>
                            <a:cs typeface="Times New Roman" panose="02020603050405020304" pitchFamily="18" charset="0"/>
                          </a:rPr>
                          <m:t>𝑒</m:t>
                        </m:r>
                      </m:e>
                      <m:sup>
                        <m:r>
                          <a:rPr lang="en-US" altLang="zh-CN" sz="2100"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100" b="0" i="1" smtClean="0">
                                <a:latin typeface="Cambria Math" panose="02040503050406030204"/>
                                <a:ea typeface="黑体" panose="02010609060101010101" pitchFamily="49" charset="-122"/>
                                <a:cs typeface="Times New Roman" panose="02020603050405020304" pitchFamily="18" charset="0"/>
                              </a:rPr>
                              <m:t>𝛼</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sub>
                        </m:sSub>
                        <m:sSub>
                          <m:sSub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𝑦</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𝑖</m:t>
                            </m:r>
                          </m:sub>
                        </m:sSub>
                        <m:sSub>
                          <m:sSub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𝐺</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𝑚</m:t>
                            </m:r>
                          </m:sub>
                        </m:sSub>
                        <m:r>
                          <a:rPr lang="en-US" altLang="zh-CN" sz="2100" b="0" i="1" smtClean="0">
                            <a:latin typeface="Cambria Math" panose="02040503050406030204"/>
                            <a:ea typeface="黑体" panose="02010609060101010101" pitchFamily="49" charset="-122"/>
                            <a:cs typeface="Times New Roman" panose="02020603050405020304" pitchFamily="18" charset="0"/>
                          </a:rPr>
                          <m:t>(</m:t>
                        </m:r>
                        <m:sSub>
                          <m:sSubPr>
                            <m:ctrlPr>
                              <a:rPr lang="en-US" altLang="zh-CN" sz="21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smtClean="0">
                                <a:latin typeface="Cambria Math" panose="02040503050406030204"/>
                                <a:ea typeface="黑体" panose="02010609060101010101" pitchFamily="49" charset="-122"/>
                                <a:cs typeface="Times New Roman" panose="02020603050405020304" pitchFamily="18" charset="0"/>
                              </a:rPr>
                              <m:t>𝑥</m:t>
                            </m:r>
                          </m:e>
                          <m:sub>
                            <m:r>
                              <a:rPr lang="en-US" altLang="zh-CN" sz="2100" b="0" i="1" smtClean="0">
                                <a:latin typeface="Cambria Math" panose="02040503050406030204"/>
                                <a:ea typeface="黑体" panose="02010609060101010101" pitchFamily="49" charset="-122"/>
                                <a:cs typeface="Times New Roman" panose="02020603050405020304" pitchFamily="18" charset="0"/>
                              </a:rPr>
                              <m:t>𝑖</m:t>
                            </m:r>
                          </m:sub>
                        </m:sSub>
                        <m:r>
                          <a:rPr lang="en-US" altLang="zh-CN" sz="2100" b="0" i="1" smtClean="0">
                            <a:latin typeface="Cambria Math" panose="02040503050406030204"/>
                            <a:ea typeface="黑体" panose="02010609060101010101" pitchFamily="49" charset="-122"/>
                            <a:cs typeface="Times New Roman" panose="02020603050405020304" pitchFamily="18" charset="0"/>
                          </a:rPr>
                          <m:t>)</m:t>
                        </m:r>
                      </m:sup>
                    </m:sSup>
                  </m:oMath>
                </a14:m>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sSub>
                      <m:sSubPr>
                        <m:ctrlPr>
                          <a:rPr lang="en-US" altLang="zh-CN" sz="2100"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dirty="0" smtClean="0">
                            <a:latin typeface="Cambria Math" panose="02040503050406030204"/>
                            <a:ea typeface="黑体" panose="02010609060101010101" pitchFamily="49" charset="-122"/>
                            <a:cs typeface="Times New Roman" panose="02020603050405020304" pitchFamily="18" charset="0"/>
                          </a:rPr>
                          <m:t>𝑍</m:t>
                        </m:r>
                      </m:e>
                      <m:sub>
                        <m:r>
                          <a:rPr lang="en-US" altLang="zh-CN" sz="2100" b="0" i="1" dirty="0" smtClean="0">
                            <a:latin typeface="Cambria Math" panose="02040503050406030204"/>
                            <a:ea typeface="黑体" panose="02010609060101010101" pitchFamily="49" charset="-122"/>
                            <a:cs typeface="Times New Roman" panose="02020603050405020304" pitchFamily="18" charset="0"/>
                          </a:rPr>
                          <m:t>𝑚</m:t>
                        </m:r>
                      </m:sub>
                    </m:sSub>
                  </m:oMath>
                </a14:m>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是归一化因子以使得</a:t>
                </a:r>
                <a14:m>
                  <m:oMath xmlns:m="http://schemas.openxmlformats.org/officeDocument/2006/math">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𝐷</m:t>
                        </m:r>
                      </m:e>
                      <m:sub>
                        <m:r>
                          <a:rPr lang="en-US" altLang="zh-CN" sz="2100" i="1">
                            <a:latin typeface="Cambria Math" panose="02040503050406030204"/>
                            <a:ea typeface="黑体" panose="02010609060101010101" pitchFamily="49" charset="-122"/>
                            <a:cs typeface="Times New Roman" panose="02020603050405020304" pitchFamily="18" charset="0"/>
                          </a:rPr>
                          <m:t>𝑚</m:t>
                        </m:r>
                        <m:r>
                          <a:rPr lang="en-US" altLang="zh-CN" sz="2100" i="1">
                            <a:latin typeface="Cambria Math" panose="02040503050406030204"/>
                            <a:ea typeface="黑体" panose="02010609060101010101" pitchFamily="49" charset="-122"/>
                            <a:cs typeface="Times New Roman" panose="02020603050405020304" pitchFamily="18" charset="0"/>
                          </a:rPr>
                          <m:t>+</m:t>
                        </m:r>
                        <m:r>
                          <a:rPr lang="en-US" altLang="zh-CN" sz="2100" i="1">
                            <a:latin typeface="Cambria Math" panose="02040503050406030204"/>
                            <a:ea typeface="黑体" panose="02010609060101010101" pitchFamily="49" charset="-122"/>
                            <a:cs typeface="Times New Roman" panose="02020603050405020304" pitchFamily="18" charset="0"/>
                          </a:rPr>
                          <m:t>1</m:t>
                        </m:r>
                      </m:sub>
                    </m:sSub>
                  </m:oMath>
                </a14:m>
                <a:r>
                  <a:rPr lang="zh-CN" altLang="en-US" sz="2100" dirty="0">
                    <a:latin typeface="Times New Roman" panose="02020603050405020304" pitchFamily="18" charset="0"/>
                    <a:ea typeface="黑体" panose="02010609060101010101" pitchFamily="49" charset="-122"/>
                    <a:cs typeface="Times New Roman" panose="02020603050405020304" pitchFamily="18" charset="0"/>
                  </a:rPr>
                  <a:t>为概率分布， </a:t>
                </a:r>
                <a14:m>
                  <m:oMath xmlns:m="http://schemas.openxmlformats.org/officeDocument/2006/math">
                    <m:sSub>
                      <m:sSubPr>
                        <m:ctrlPr>
                          <a:rPr lang="en-US" altLang="zh-CN" sz="2100"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b="0" i="1" dirty="0" smtClean="0">
                            <a:latin typeface="Cambria Math" panose="02040503050406030204"/>
                            <a:ea typeface="黑体" panose="02010609060101010101" pitchFamily="49" charset="-122"/>
                            <a:cs typeface="Times New Roman" panose="02020603050405020304" pitchFamily="18" charset="0"/>
                          </a:rPr>
                          <m:t>𝑍</m:t>
                        </m:r>
                      </m:e>
                      <m:sub>
                        <m:r>
                          <a:rPr lang="en-US" altLang="zh-CN" sz="2100" b="0" i="1" dirty="0" smtClean="0">
                            <a:latin typeface="Cambria Math" panose="02040503050406030204"/>
                            <a:ea typeface="黑体" panose="02010609060101010101" pitchFamily="49" charset="-122"/>
                            <a:cs typeface="Times New Roman" panose="02020603050405020304" pitchFamily="18" charset="0"/>
                          </a:rPr>
                          <m:t>𝑚</m:t>
                        </m:r>
                      </m:sub>
                    </m:sSub>
                    <m:r>
                      <a:rPr lang="en-US" altLang="zh-CN" sz="2100" b="0" i="1" dirty="0" smtClean="0">
                        <a:latin typeface="Cambria Math" panose="02040503050406030204"/>
                        <a:ea typeface="黑体" panose="02010609060101010101" pitchFamily="49" charset="-122"/>
                        <a:cs typeface="Times New Roman" panose="02020603050405020304" pitchFamily="18" charset="0"/>
                      </a:rPr>
                      <m:t>=</m:t>
                    </m:r>
                    <m:nary>
                      <m:naryPr>
                        <m:chr m:val="∑"/>
                        <m:ctrlPr>
                          <a:rPr lang="en-US" altLang="zh-CN" sz="2100" i="1" dirty="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2100" i="1" dirty="0">
                            <a:latin typeface="Cambria Math" panose="02040503050406030204"/>
                            <a:ea typeface="黑体" panose="02010609060101010101" pitchFamily="49" charset="-122"/>
                            <a:cs typeface="Times New Roman" panose="02020603050405020304" pitchFamily="18" charset="0"/>
                          </a:rPr>
                          <m:t>𝑖</m:t>
                        </m:r>
                        <m:r>
                          <a:rPr lang="en-US" altLang="zh-CN" sz="2100" i="1" dirty="0">
                            <a:latin typeface="Cambria Math" panose="02040503050406030204"/>
                            <a:ea typeface="黑体" panose="02010609060101010101" pitchFamily="49" charset="-122"/>
                            <a:cs typeface="Times New Roman" panose="02020603050405020304" pitchFamily="18" charset="0"/>
                          </a:rPr>
                          <m:t>=</m:t>
                        </m:r>
                        <m:r>
                          <a:rPr lang="en-US" altLang="zh-CN" sz="2100" i="1" dirty="0">
                            <a:latin typeface="Cambria Math" panose="02040503050406030204"/>
                            <a:ea typeface="黑体" panose="02010609060101010101" pitchFamily="49" charset="-122"/>
                            <a:cs typeface="Times New Roman" panose="02020603050405020304" pitchFamily="18" charset="0"/>
                          </a:rPr>
                          <m:t>1</m:t>
                        </m:r>
                      </m:sub>
                      <m:sup>
                        <m:r>
                          <a:rPr lang="en-US" altLang="zh-CN" sz="2100" i="1" dirty="0">
                            <a:latin typeface="Cambria Math" panose="02040503050406030204"/>
                            <a:ea typeface="黑体" panose="02010609060101010101" pitchFamily="49" charset="-122"/>
                            <a:cs typeface="Times New Roman" panose="02020603050405020304" pitchFamily="18" charset="0"/>
                          </a:rPr>
                          <m:t>𝑁</m:t>
                        </m:r>
                      </m:sup>
                      <m:e>
                        <m:sSub>
                          <m:sSubPr>
                            <m:ctrlPr>
                              <a:rPr lang="en-US" altLang="zh-CN" sz="2100"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dirty="0">
                                <a:latin typeface="Cambria Math" panose="02040503050406030204"/>
                                <a:ea typeface="黑体" panose="02010609060101010101" pitchFamily="49" charset="-122"/>
                                <a:cs typeface="Times New Roman" panose="02020603050405020304" pitchFamily="18" charset="0"/>
                              </a:rPr>
                              <m:t>𝑤</m:t>
                            </m:r>
                          </m:e>
                          <m:sub>
                            <m:r>
                              <a:rPr lang="en-US" altLang="zh-CN" sz="2100" i="1" dirty="0">
                                <a:latin typeface="Cambria Math" panose="02040503050406030204"/>
                                <a:ea typeface="黑体" panose="02010609060101010101" pitchFamily="49" charset="-122"/>
                                <a:cs typeface="Times New Roman" panose="02020603050405020304" pitchFamily="18" charset="0"/>
                              </a:rPr>
                              <m:t>𝑚</m:t>
                            </m:r>
                            <m:r>
                              <a:rPr lang="en-US" altLang="zh-CN" sz="2100" i="1" dirty="0">
                                <a:latin typeface="Cambria Math" panose="02040503050406030204"/>
                                <a:ea typeface="黑体" panose="02010609060101010101" pitchFamily="49" charset="-122"/>
                                <a:cs typeface="Times New Roman" panose="02020603050405020304" pitchFamily="18" charset="0"/>
                              </a:rPr>
                              <m:t>,</m:t>
                            </m:r>
                            <m:r>
                              <a:rPr lang="en-US" altLang="zh-CN" sz="2100" i="1" dirty="0">
                                <a:latin typeface="Cambria Math" panose="02040503050406030204"/>
                                <a:ea typeface="黑体" panose="02010609060101010101" pitchFamily="49" charset="-122"/>
                                <a:cs typeface="Times New Roman" panose="02020603050405020304" pitchFamily="18" charset="0"/>
                              </a:rPr>
                              <m:t>𝑖</m:t>
                            </m:r>
                          </m:sub>
                        </m:sSub>
                      </m:e>
                    </m:nary>
                    <m:sSup>
                      <m:sSupPr>
                        <m:ctrlPr>
                          <a:rPr lang="en-US" altLang="zh-CN" sz="210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100" i="1">
                            <a:latin typeface="Cambria Math" panose="02040503050406030204"/>
                            <a:ea typeface="黑体" panose="02010609060101010101" pitchFamily="49" charset="-122"/>
                            <a:cs typeface="Times New Roman" panose="02020603050405020304" pitchFamily="18" charset="0"/>
                          </a:rPr>
                          <m:t>𝑒</m:t>
                        </m:r>
                      </m:e>
                      <m:sup>
                        <m:r>
                          <a:rPr lang="en-US" altLang="zh-CN" sz="2100" i="1">
                            <a:latin typeface="Cambria Math" panose="02040503050406030204"/>
                            <a:ea typeface="黑体" panose="02010609060101010101" pitchFamily="49" charset="-122"/>
                            <a:cs typeface="Times New Roman" panose="02020603050405020304" pitchFamily="18" charset="0"/>
                          </a:rPr>
                          <m:t>−</m:t>
                        </m:r>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100" i="1">
                                <a:latin typeface="Cambria Math" panose="02040503050406030204"/>
                                <a:ea typeface="黑体" panose="02010609060101010101" pitchFamily="49" charset="-122"/>
                                <a:cs typeface="Times New Roman" panose="02020603050405020304" pitchFamily="18" charset="0"/>
                              </a:rPr>
                              <m:t>𝛼</m:t>
                            </m:r>
                          </m:e>
                          <m:sub>
                            <m:r>
                              <a:rPr lang="en-US" altLang="zh-CN" sz="2100" i="1">
                                <a:latin typeface="Cambria Math" panose="02040503050406030204"/>
                                <a:ea typeface="黑体" panose="02010609060101010101" pitchFamily="49" charset="-122"/>
                                <a:cs typeface="Times New Roman" panose="02020603050405020304" pitchFamily="18" charset="0"/>
                              </a:rPr>
                              <m:t>𝑚</m:t>
                            </m:r>
                          </m:sub>
                        </m:sSub>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𝑦</m:t>
                            </m:r>
                          </m:e>
                          <m:sub>
                            <m:r>
                              <a:rPr lang="en-US" altLang="zh-CN" sz="2100" i="1">
                                <a:latin typeface="Cambria Math" panose="02040503050406030204"/>
                                <a:ea typeface="黑体" panose="02010609060101010101" pitchFamily="49" charset="-122"/>
                                <a:cs typeface="Times New Roman" panose="02020603050405020304" pitchFamily="18" charset="0"/>
                              </a:rPr>
                              <m:t>𝑖</m:t>
                            </m:r>
                          </m:sub>
                        </m:sSub>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𝐺</m:t>
                            </m:r>
                          </m:e>
                          <m:sub>
                            <m:r>
                              <a:rPr lang="en-US" altLang="zh-CN" sz="2100" i="1">
                                <a:latin typeface="Cambria Math" panose="02040503050406030204"/>
                                <a:ea typeface="黑体" panose="02010609060101010101" pitchFamily="49" charset="-122"/>
                                <a:cs typeface="Times New Roman" panose="02020603050405020304" pitchFamily="18" charset="0"/>
                              </a:rPr>
                              <m:t>𝑚</m:t>
                            </m:r>
                          </m:sub>
                        </m:sSub>
                        <m:r>
                          <a:rPr lang="en-US" altLang="zh-CN" sz="2100" i="1">
                            <a:latin typeface="Cambria Math" panose="02040503050406030204"/>
                            <a:ea typeface="黑体" panose="02010609060101010101" pitchFamily="49" charset="-122"/>
                            <a:cs typeface="Times New Roman" panose="02020603050405020304" pitchFamily="18" charset="0"/>
                          </a:rPr>
                          <m:t>(</m:t>
                        </m:r>
                        <m:sSub>
                          <m:sSubPr>
                            <m:ctrlPr>
                              <a:rPr lang="en-US" altLang="zh-CN" sz="21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100" i="1">
                                <a:latin typeface="Cambria Math" panose="02040503050406030204"/>
                                <a:ea typeface="黑体" panose="02010609060101010101" pitchFamily="49" charset="-122"/>
                                <a:cs typeface="Times New Roman" panose="02020603050405020304" pitchFamily="18" charset="0"/>
                              </a:rPr>
                              <m:t>𝑥</m:t>
                            </m:r>
                          </m:e>
                          <m:sub>
                            <m:r>
                              <a:rPr lang="en-US" altLang="zh-CN" sz="2100" i="1">
                                <a:latin typeface="Cambria Math" panose="02040503050406030204"/>
                                <a:ea typeface="黑体" panose="02010609060101010101" pitchFamily="49" charset="-122"/>
                                <a:cs typeface="Times New Roman" panose="02020603050405020304" pitchFamily="18" charset="0"/>
                              </a:rPr>
                              <m:t>𝑖</m:t>
                            </m:r>
                          </m:sub>
                        </m:sSub>
                        <m:r>
                          <a:rPr lang="en-US" altLang="zh-CN" sz="2100" i="1">
                            <a:latin typeface="Cambria Math" panose="02040503050406030204"/>
                            <a:ea typeface="黑体" panose="02010609060101010101" pitchFamily="49" charset="-122"/>
                            <a:cs typeface="Times New Roman" panose="02020603050405020304" pitchFamily="18" charset="0"/>
                          </a:rPr>
                          <m:t>)</m:t>
                        </m:r>
                      </m:sup>
                    </m:sSup>
                  </m:oMath>
                </a14:m>
                <a:endParaRPr lang="en-US" altLang="zh-CN" sz="21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443343" y="1697893"/>
                <a:ext cx="8222675" cy="4515210"/>
              </a:xfrm>
              <a:prstGeom prst="rect">
                <a:avLst/>
              </a:prstGeom>
              <a:blipFill rotWithShape="1">
                <a:blip r:embed="rId1"/>
                <a:stretch>
                  <a:fillRect l="-1" t="-12" r="2" b="-1865"/>
                </a:stretch>
              </a:blipFill>
            </p:spPr>
            <p:txBody>
              <a:bodyPr/>
              <a:lstStyle/>
              <a:p>
                <a:r>
                  <a:rPr lang="zh-CN" altLang="en-US">
                    <a:noFill/>
                  </a:rPr>
                  <a:t> </a:t>
                </a:r>
              </a:p>
            </p:txBody>
          </p:sp>
        </mc:Fallback>
      </mc:AlternateContent>
      <p:sp>
        <p:nvSpPr>
          <p:cNvPr id="4" name="标题 3"/>
          <p:cNvSpPr txBox="1"/>
          <p:nvPr/>
        </p:nvSpPr>
        <p:spPr>
          <a:xfrm>
            <a:off x="443344" y="1002797"/>
            <a:ext cx="4322619"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zh-CN" altLang="en-US" sz="280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a:t>
            </a:r>
            <a:r>
              <a:rPr lang="en-US" altLang="zh-CN" sz="280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2</a:t>
            </a:r>
            <a:r>
              <a:rPr lang="zh-CN" altLang="en-US" sz="280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a:t>
            </a:r>
            <a:r>
              <a:rPr lang="zh-CN" altLang="en-US" sz="2800" kern="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第</a:t>
            </a:r>
            <a:r>
              <a:rPr lang="en-US" altLang="zh-CN" sz="2800" kern="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m</a:t>
            </a:r>
            <a:r>
              <a:rPr lang="zh-CN" altLang="en-US" sz="2800" kern="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个弱分类器训练</a:t>
            </a:r>
            <a:endParaRPr lang="en-US" altLang="zh-CN" sz="2800" kern="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7"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Ada Boosting: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算法描述</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540327" y="1816678"/>
                <a:ext cx="8028710" cy="4344972"/>
              </a:xfrm>
              <a:prstGeom prst="rect">
                <a:avLst/>
              </a:prstGeom>
            </p:spPr>
            <p:txBody>
              <a:bodyPr wrap="square">
                <a:spAutoFit/>
              </a:bodyPr>
              <a:lstStyle/>
              <a:p>
                <a:pPr marL="342900" lvl="2" indent="-342900">
                  <a:lnSpc>
                    <a:spcPct val="130000"/>
                  </a:lnSpc>
                  <a:buFont typeface="Wingdings" panose="05000000000000000000" pitchFamily="2" charset="2"/>
                  <a:buChar char="Ø"/>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以线性加权形式来组合弱分类器</a:t>
                </a:r>
                <a14:m>
                  <m:oMath xmlns:m="http://schemas.openxmlformats.org/officeDocument/2006/math">
                    <m:r>
                      <a:rPr lang="en-US" altLang="zh-CN" sz="2800" i="1">
                        <a:latin typeface="Cambria Math" panose="02040503050406030204"/>
                        <a:ea typeface="黑体" panose="02010609060101010101" pitchFamily="49" charset="-122"/>
                        <a:cs typeface="Times New Roman" panose="02020603050405020304" pitchFamily="18" charset="0"/>
                      </a:rPr>
                      <m:t>𝑓</m:t>
                    </m:r>
                    <m:d>
                      <m:dPr>
                        <m:ctrlPr>
                          <a:rPr lang="en-US" altLang="zh-CN" sz="28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800" i="1">
                            <a:latin typeface="Cambria Math" panose="02040503050406030204"/>
                            <a:ea typeface="黑体" panose="02010609060101010101" pitchFamily="49" charset="-122"/>
                            <a:cs typeface="Times New Roman" panose="02020603050405020304" pitchFamily="18" charset="0"/>
                          </a:rPr>
                          <m:t>𝑥</m:t>
                        </m:r>
                      </m:e>
                    </m:d>
                  </m:oMath>
                </a14:m>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0" lvl="2" indent="360680">
                  <a:lnSpc>
                    <a:spcPct val="130000"/>
                  </a:lnSpc>
                </a:pPr>
                <a14:m>
                  <m:oMathPara xmlns:m="http://schemas.openxmlformats.org/officeDocument/2006/math">
                    <m:oMathParaPr>
                      <m:jc m:val="center"/>
                    </m:oMathParaPr>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8" charset="0"/>
                        </a:rPr>
                        <m:t>𝑓</m:t>
                      </m:r>
                      <m:d>
                        <m:d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400" b="0" i="1" smtClean="0">
                              <a:latin typeface="Cambria Math" panose="02040503050406030204"/>
                              <a:ea typeface="黑体" panose="02010609060101010101" pitchFamily="49" charset="-122"/>
                              <a:cs typeface="Times New Roman" panose="02020603050405020304" pitchFamily="18" charset="0"/>
                            </a:rPr>
                            <m:t>𝑥</m:t>
                          </m:r>
                        </m:e>
                      </m:d>
                      <m:r>
                        <a:rPr lang="en-US" altLang="zh-CN" sz="2400" b="0" i="1" smtClean="0">
                          <a:latin typeface="Cambria Math" panose="02040503050406030204"/>
                          <a:ea typeface="黑体" panose="02010609060101010101" pitchFamily="49" charset="-122"/>
                          <a:cs typeface="Times New Roman" panose="02020603050405020304" pitchFamily="18" charset="0"/>
                        </a:rPr>
                        <m:t>=</m:t>
                      </m:r>
                      <m:nary>
                        <m:naryPr>
                          <m:chr m:val="∑"/>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2400" b="0" i="1" smtClean="0">
                              <a:latin typeface="Cambria Math" panose="02040503050406030204"/>
                              <a:ea typeface="黑体" panose="02010609060101010101" pitchFamily="49" charset="-122"/>
                              <a:cs typeface="Times New Roman" panose="02020603050405020304" pitchFamily="18" charset="0"/>
                            </a:rPr>
                            <m:t>𝑖</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1</m:t>
                          </m:r>
                        </m:sub>
                        <m:sup>
                          <m:r>
                            <a:rPr lang="en-US" altLang="zh-CN" sz="2400" b="0" i="1" smtClean="0">
                              <a:latin typeface="Cambria Math" panose="02040503050406030204"/>
                              <a:ea typeface="黑体" panose="02010609060101010101" pitchFamily="49" charset="-122"/>
                              <a:cs typeface="Times New Roman" panose="02020603050405020304" pitchFamily="18" charset="0"/>
                            </a:rPr>
                            <m:t>𝑀</m:t>
                          </m:r>
                        </m:sup>
                        <m:e>
                          <m:sSub>
                            <m:sSub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400" b="0" i="1" smtClean="0">
                                  <a:latin typeface="Cambria Math" panose="02040503050406030204"/>
                                  <a:ea typeface="黑体" panose="02010609060101010101" pitchFamily="49" charset="-122"/>
                                  <a:cs typeface="Times New Roman" panose="02020603050405020304" pitchFamily="18" charset="0"/>
                                </a:rPr>
                                <m:t>𝛼</m:t>
                              </m:r>
                            </m:e>
                            <m:sub>
                              <m:r>
                                <a:rPr lang="en-US" altLang="zh-CN" sz="2400" b="0" i="1" smtClean="0">
                                  <a:latin typeface="Cambria Math" panose="02040503050406030204"/>
                                  <a:ea typeface="黑体" panose="02010609060101010101" pitchFamily="49" charset="-122"/>
                                  <a:cs typeface="Times New Roman" panose="02020603050405020304" pitchFamily="18" charset="0"/>
                                </a:rPr>
                                <m:t>𝑚</m:t>
                              </m:r>
                            </m:sub>
                          </m:sSub>
                          <m:sSub>
                            <m:sSub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smtClean="0">
                                  <a:latin typeface="Cambria Math" panose="02040503050406030204"/>
                                  <a:ea typeface="黑体" panose="02010609060101010101" pitchFamily="49" charset="-122"/>
                                  <a:cs typeface="Times New Roman" panose="02020603050405020304" pitchFamily="18" charset="0"/>
                                </a:rPr>
                                <m:t>𝐺</m:t>
                              </m:r>
                            </m:e>
                            <m:sub>
                              <m:r>
                                <a:rPr lang="en-US" altLang="zh-CN" sz="2400" b="0" i="1" smtClean="0">
                                  <a:latin typeface="Cambria Math" panose="02040503050406030204"/>
                                  <a:ea typeface="黑体" panose="02010609060101010101" pitchFamily="49" charset="-122"/>
                                  <a:cs typeface="Times New Roman" panose="02020603050405020304" pitchFamily="18" charset="0"/>
                                </a:rPr>
                                <m:t>𝑚</m:t>
                              </m:r>
                            </m:sub>
                          </m:sSub>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𝑥</m:t>
                          </m:r>
                          <m:r>
                            <a:rPr lang="en-US" altLang="zh-CN" sz="2400" b="0" i="1" smtClean="0">
                              <a:latin typeface="Cambria Math" panose="02040503050406030204"/>
                              <a:ea typeface="黑体" panose="02010609060101010101" pitchFamily="49" charset="-122"/>
                              <a:cs typeface="Times New Roman" panose="02020603050405020304" pitchFamily="18" charset="0"/>
                            </a:rPr>
                            <m:t>)</m:t>
                          </m:r>
                        </m:e>
                      </m:nary>
                    </m:oMath>
                  </m:oMathPara>
                </a14:m>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0" lvl="2" indent="360680">
                  <a:lnSpc>
                    <a:spcPct val="130000"/>
                  </a:lnSpc>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得到强分类器</a:t>
                </a:r>
                <a14:m>
                  <m:oMath xmlns:m="http://schemas.openxmlformats.org/officeDocument/2006/math">
                    <m:r>
                      <a:rPr lang="en-US" altLang="zh-CN" sz="2800" i="1">
                        <a:latin typeface="Cambria Math" panose="02040503050406030204"/>
                        <a:ea typeface="黑体" panose="02010609060101010101" pitchFamily="49" charset="-122"/>
                        <a:cs typeface="Times New Roman" panose="02020603050405020304" pitchFamily="18" charset="0"/>
                      </a:rPr>
                      <m:t>𝐺</m:t>
                    </m:r>
                    <m:d>
                      <m:dPr>
                        <m:ctrlPr>
                          <a:rPr lang="en-US" altLang="zh-CN" sz="28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800" i="1">
                            <a:latin typeface="Cambria Math" panose="02040503050406030204"/>
                            <a:ea typeface="黑体" panose="02010609060101010101" pitchFamily="49" charset="-122"/>
                            <a:cs typeface="Times New Roman" panose="02020603050405020304" pitchFamily="18" charset="0"/>
                          </a:rPr>
                          <m:t>𝑥</m:t>
                        </m:r>
                      </m:e>
                    </m:d>
                  </m:oMath>
                </a14:m>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p>
                <a:pPr marL="0" lvl="2" indent="360680">
                  <a:lnSpc>
                    <a:spcPct val="130000"/>
                  </a:lnSpc>
                </a:pPr>
                <a14:m>
                  <m:oMathPara xmlns:m="http://schemas.openxmlformats.org/officeDocument/2006/math">
                    <m:oMathParaPr>
                      <m:jc m:val="center"/>
                    </m:oMathParaPr>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8" charset="0"/>
                        </a:rPr>
                        <m:t>𝐺</m:t>
                      </m:r>
                      <m:d>
                        <m:d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400" b="0" i="1" smtClean="0">
                              <a:latin typeface="Cambria Math" panose="02040503050406030204"/>
                              <a:ea typeface="黑体" panose="02010609060101010101" pitchFamily="49" charset="-122"/>
                              <a:cs typeface="Times New Roman" panose="02020603050405020304" pitchFamily="18" charset="0"/>
                            </a:rPr>
                            <m:t>𝑥</m:t>
                          </m:r>
                        </m:e>
                      </m:d>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𝑠𝑖𝑔𝑛</m:t>
                      </m:r>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𝑓</m:t>
                      </m:r>
                      <m:d>
                        <m:d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400" i="1">
                              <a:latin typeface="Cambria Math" panose="02040503050406030204"/>
                              <a:ea typeface="黑体" panose="02010609060101010101" pitchFamily="49" charset="-122"/>
                              <a:cs typeface="Times New Roman" panose="02020603050405020304" pitchFamily="18" charset="0"/>
                            </a:rPr>
                            <m:t>𝑥</m:t>
                          </m:r>
                        </m:e>
                      </m:d>
                      <m:r>
                        <a:rPr lang="en-US" altLang="zh-CN" sz="2400" b="0" i="1" smtClean="0">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b="0" i="1" smtClean="0">
                          <a:latin typeface="Cambria Math" panose="02040503050406030204"/>
                          <a:ea typeface="黑体" panose="02010609060101010101" pitchFamily="49" charset="-122"/>
                          <a:cs typeface="Times New Roman" panose="02020603050405020304" pitchFamily="18" charset="0"/>
                        </a:rPr>
                        <m:t>𝑠𝑖𝑔𝑛</m:t>
                      </m:r>
                      <m:r>
                        <a:rPr lang="en-US" altLang="zh-CN" sz="2400" b="0" i="1" smtClean="0">
                          <a:latin typeface="Cambria Math" panose="02040503050406030204"/>
                          <a:ea typeface="黑体" panose="02010609060101010101" pitchFamily="49" charset="-122"/>
                          <a:cs typeface="Times New Roman" panose="02020603050405020304" pitchFamily="18" charset="0"/>
                        </a:rPr>
                        <m:t>(</m:t>
                      </m:r>
                      <m:nary>
                        <m:naryPr>
                          <m:chr m:val="∑"/>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2400" i="1">
                              <a:latin typeface="Cambria Math" panose="02040503050406030204"/>
                              <a:ea typeface="黑体" panose="02010609060101010101" pitchFamily="49" charset="-122"/>
                              <a:cs typeface="Times New Roman" panose="02020603050405020304" pitchFamily="18" charset="0"/>
                            </a:rPr>
                            <m:t>𝑖</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1</m:t>
                          </m:r>
                        </m:sub>
                        <m:sup>
                          <m:r>
                            <a:rPr lang="en-US" altLang="zh-CN" sz="2400" i="1">
                              <a:latin typeface="Cambria Math" panose="02040503050406030204"/>
                              <a:ea typeface="黑体" panose="02010609060101010101" pitchFamily="49" charset="-122"/>
                              <a:cs typeface="Times New Roman" panose="02020603050405020304" pitchFamily="18" charset="0"/>
                            </a:rPr>
                            <m:t>𝑀</m:t>
                          </m:r>
                        </m:sup>
                        <m:e>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400" i="1">
                                  <a:latin typeface="Cambria Math" panose="02040503050406030204"/>
                                  <a:ea typeface="黑体" panose="02010609060101010101" pitchFamily="49" charset="-122"/>
                                  <a:cs typeface="Times New Roman" panose="02020603050405020304" pitchFamily="18" charset="0"/>
                                </a:rPr>
                                <m:t>𝛼</m:t>
                              </m:r>
                            </m:e>
                            <m:sub>
                              <m:r>
                                <a:rPr lang="en-US" altLang="zh-CN" sz="2400" i="1">
                                  <a:latin typeface="Cambria Math" panose="02040503050406030204"/>
                                  <a:ea typeface="黑体" panose="02010609060101010101" pitchFamily="49" charset="-122"/>
                                  <a:cs typeface="Times New Roman" panose="02020603050405020304" pitchFamily="18" charset="0"/>
                                </a:rPr>
                                <m:t>𝑚</m:t>
                              </m:r>
                            </m:sub>
                          </m:sSub>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a:ea typeface="黑体" panose="02010609060101010101" pitchFamily="49" charset="-122"/>
                                  <a:cs typeface="Times New Roman" panose="02020603050405020304" pitchFamily="18" charset="0"/>
                                </a:rPr>
                                <m:t>𝐺</m:t>
                              </m:r>
                            </m:e>
                            <m:sub>
                              <m:r>
                                <a:rPr lang="en-US" altLang="zh-CN" sz="2400" i="1">
                                  <a:latin typeface="Cambria Math" panose="02040503050406030204"/>
                                  <a:ea typeface="黑体" panose="02010609060101010101" pitchFamily="49" charset="-122"/>
                                  <a:cs typeface="Times New Roman" panose="02020603050405020304" pitchFamily="18" charset="0"/>
                                </a:rPr>
                                <m:t>𝑚</m:t>
                              </m:r>
                            </m:sub>
                          </m:sSub>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𝑥</m:t>
                          </m:r>
                          <m:r>
                            <a:rPr lang="en-US" altLang="zh-CN" sz="2400" i="1">
                              <a:latin typeface="Cambria Math" panose="02040503050406030204"/>
                              <a:ea typeface="黑体" panose="02010609060101010101" pitchFamily="49" charset="-122"/>
                              <a:cs typeface="Times New Roman" panose="02020603050405020304" pitchFamily="18" charset="0"/>
                            </a:rPr>
                            <m:t>))</m:t>
                          </m:r>
                        </m:e>
                      </m:nary>
                    </m:oMath>
                  </m:oMathPara>
                </a14:m>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2">
                  <a:lnSpc>
                    <a:spcPct val="130000"/>
                  </a:lnSpc>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540327" y="1816678"/>
                <a:ext cx="8028710" cy="4344972"/>
              </a:xfrm>
              <a:prstGeom prst="rect">
                <a:avLst/>
              </a:prstGeom>
              <a:blipFill rotWithShape="1">
                <a:blip r:embed="rId1"/>
                <a:stretch>
                  <a:fillRect l="-7" t="-13" r="4" b="6"/>
                </a:stretch>
              </a:blipFill>
            </p:spPr>
            <p:txBody>
              <a:bodyPr/>
              <a:lstStyle/>
              <a:p>
                <a:r>
                  <a:rPr lang="zh-CN" altLang="en-US">
                    <a:noFill/>
                  </a:rPr>
                  <a:t> </a:t>
                </a:r>
              </a:p>
            </p:txBody>
          </p:sp>
        </mc:Fallback>
      </mc:AlternateContent>
      <p:sp>
        <p:nvSpPr>
          <p:cNvPr id="4" name="标题 3"/>
          <p:cNvSpPr txBox="1"/>
          <p:nvPr/>
        </p:nvSpPr>
        <p:spPr>
          <a:xfrm>
            <a:off x="443344" y="1002797"/>
            <a:ext cx="5133111"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zh-CN" altLang="en-US" sz="280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a:t>
            </a:r>
            <a:r>
              <a:rPr lang="en-US" altLang="zh-CN" sz="280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3</a:t>
            </a:r>
            <a:r>
              <a:rPr lang="zh-CN" altLang="en-US" sz="280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a:t>
            </a:r>
            <a:r>
              <a:rPr lang="zh-CN" altLang="en-US" sz="2800" kern="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rPr>
              <a:t>弱分类器组合成强分类器</a:t>
            </a:r>
            <a:endParaRPr lang="en-US" altLang="zh-CN" sz="2800" kern="0" dirty="0">
              <a:solidFill>
                <a:schemeClr val="tx2"/>
              </a:solidFill>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6"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Ada Boosting: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算法描述</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par>
                          <p:cTn id="15" fill="hold">
                            <p:stCondLst>
                              <p:cond delay="500"/>
                            </p:stCondLst>
                            <p:childTnLst>
                              <p:par>
                                <p:cTn id="16" presetID="10" presetClass="entr" presetSubtype="0" fill="hold" nodeType="afterEffect">
                                  <p:stCondLst>
                                    <p:cond delay="50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6460" y="119328"/>
            <a:ext cx="8376356" cy="657727"/>
          </a:xfrm>
        </p:spPr>
        <p:txBody>
          <a:bodyPr/>
          <a:lstStyle/>
          <a:p>
            <a:pPr>
              <a:lnSpc>
                <a:spcPct val="100000"/>
              </a:lnSpc>
            </a:pPr>
            <a:br>
              <a:rPr lang="en-US" altLang="zh-CN" sz="4000" dirty="0">
                <a:latin typeface="黑体" panose="02010609060101010101" pitchFamily="49" charset="-122"/>
                <a:ea typeface="黑体" panose="02010609060101010101" pitchFamily="49" charset="-122"/>
                <a:cs typeface="Times New Roman" panose="02020603050405020304" pitchFamily="18" charset="0"/>
              </a:rPr>
            </a:br>
            <a:endParaRPr lang="zh-CN" altLang="en-US" sz="4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500617" y="1713758"/>
            <a:ext cx="8182096" cy="4513287"/>
          </a:xfrm>
          <a:prstGeom prst="rect">
            <a:avLst/>
          </a:prstGeom>
          <a:ln w="19050">
            <a:solidFill>
              <a:schemeClr val="tx2"/>
            </a:solidFill>
          </a:ln>
        </p:spPr>
        <p:txBody>
          <a:bodyPr wrap="square">
            <a:spAutoFit/>
          </a:bodyPr>
          <a:lstStyle/>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人工智能：</a:t>
            </a:r>
            <a:r>
              <a:rPr lang="zh-CN" altLang="en-US" sz="2800" dirty="0">
                <a:ea typeface="黑体" panose="02010609060101010101" pitchFamily="49" charset="-122"/>
                <a:cs typeface="Times New Roman" panose="02020603050405020304" pitchFamily="18" charset="0"/>
              </a:rPr>
              <a:t>通过对人的意识、思维进行模拟来探寻智能的实质，并生产出一种新的、能以与人的智能相似的方式做出反应的智能机器。</a:t>
            </a:r>
            <a:endParaRPr lang="en-US" altLang="zh-CN" sz="2800" dirty="0">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机器学习：</a:t>
            </a:r>
            <a:r>
              <a:rPr lang="zh-CN" altLang="en-US" sz="2800" dirty="0">
                <a:ea typeface="黑体" panose="02010609060101010101" pitchFamily="49" charset="-122"/>
                <a:cs typeface="Times New Roman" panose="02020603050405020304" pitchFamily="18" charset="0"/>
              </a:rPr>
              <a:t>以某些算法指导计算机利用已知数据训练出适当的模型，并利用此模型对新的数据给出判断，是人工智能的研究分支。</a:t>
            </a:r>
            <a:endParaRPr lang="en-US" altLang="zh-CN" sz="2800" dirty="0">
              <a:ea typeface="黑体" panose="02010609060101010101" pitchFamily="49"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en-US" sz="2800" dirty="0">
                <a:solidFill>
                  <a:srgbClr val="FF0000"/>
                </a:solidFill>
                <a:ea typeface="黑体" panose="02010609060101010101" pitchFamily="49" charset="-122"/>
                <a:cs typeface="Times New Roman" panose="02020603050405020304" pitchFamily="18" charset="0"/>
              </a:rPr>
              <a:t>深度学习：</a:t>
            </a:r>
            <a:r>
              <a:rPr lang="zh-CN" altLang="en-US" sz="2800" dirty="0">
                <a:ea typeface="黑体" panose="02010609060101010101" pitchFamily="49" charset="-122"/>
                <a:cs typeface="Times New Roman" panose="02020603050405020304" pitchFamily="18" charset="0"/>
              </a:rPr>
              <a:t>源于人工神经网络，通过建立能模拟人脑进行分析、学习的神经网络，解释数据。</a:t>
            </a:r>
            <a:endParaRPr lang="en-US" altLang="zh-CN" sz="2800" dirty="0">
              <a:ea typeface="黑体" panose="02010609060101010101" pitchFamily="49" charset="-122"/>
              <a:cs typeface="Times New Roman" panose="02020603050405020304" pitchFamily="18" charset="0"/>
            </a:endParaRPr>
          </a:p>
        </p:txBody>
      </p:sp>
      <p:sp>
        <p:nvSpPr>
          <p:cNvPr id="22" name="标题 1"/>
          <p:cNvSpPr txBox="1"/>
          <p:nvPr/>
        </p:nvSpPr>
        <p:spPr>
          <a:xfrm>
            <a:off x="380512" y="138783"/>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机器学习</a:t>
            </a: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从数据中学习知识</a:t>
            </a:r>
            <a:endParaRPr lang="zh-CN" altLang="en-US" sz="40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5" name="文本框 4"/>
          <p:cNvSpPr txBox="1"/>
          <p:nvPr/>
        </p:nvSpPr>
        <p:spPr>
          <a:xfrm>
            <a:off x="426459" y="1030485"/>
            <a:ext cx="7574541" cy="615553"/>
          </a:xfrm>
          <a:prstGeom prst="rect">
            <a:avLst/>
          </a:prstGeom>
          <a:noFill/>
        </p:spPr>
        <p:txBody>
          <a:bodyPr wrap="square" rtlCol="0">
            <a:spAutoFit/>
          </a:bodyPr>
          <a:lstStyle/>
          <a:p>
            <a:r>
              <a:rPr lang="zh-CN" altLang="en-US" sz="3400" dirty="0">
                <a:solidFill>
                  <a:srgbClr val="C00000"/>
                </a:solidFill>
                <a:ea typeface="方正姚体" panose="02010601030101010101" pitchFamily="2" charset="-122"/>
              </a:rPr>
              <a:t>机器学习与人工智能、深度学习的关系</a:t>
            </a:r>
            <a:endParaRPr lang="zh-CN" altLang="en-US" sz="3400" dirty="0">
              <a:solidFill>
                <a:srgbClr val="C00000"/>
              </a:solidFill>
              <a:ea typeface="方正姚体"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75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750"/>
                                        <p:tgtEl>
                                          <p:spTgt spid="11">
                                            <p:txEl>
                                              <p:pRg st="2" end="2"/>
                                            </p:txEl>
                                          </p:spTgt>
                                        </p:tgtEl>
                                      </p:cBhvr>
                                    </p:animEffect>
                                  </p:childTnLst>
                                </p:cTn>
                              </p:par>
                            </p:childTnLst>
                          </p:cTn>
                        </p:par>
                        <p:par>
                          <p:cTn id="18" fill="hold">
                            <p:stCondLst>
                              <p:cond delay="1000"/>
                            </p:stCondLst>
                            <p:childTnLst>
                              <p:par>
                                <p:cTn id="19" presetID="10" presetClass="entr" presetSubtype="0" fill="hold" grpId="0" nodeType="afterEffect">
                                  <p:stCondLst>
                                    <p:cond delay="5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498764" y="1079787"/>
                <a:ext cx="8049491" cy="2665666"/>
              </a:xfrm>
              <a:prstGeom prst="rect">
                <a:avLst/>
              </a:prstGeom>
              <a:noFill/>
              <a:ln>
                <a:noFill/>
              </a:ln>
            </p:spPr>
            <p:txBody>
              <a:bodyPr wrap="square">
                <a:spAutoFit/>
              </a:bodyPr>
              <a:lstStyle/>
              <a:p>
                <a:pPr marL="457200" lvl="2" indent="-457200" algn="just">
                  <a:lnSpc>
                    <a:spcPct val="150000"/>
                  </a:lnSpc>
                  <a:buFont typeface="Wingdings" panose="05000000000000000000" pitchFamily="2" charset="2"/>
                  <a:buChar char="Ø"/>
                </a:pPr>
                <a:r>
                  <a:rPr lang="zh-CN" altLang="en-US" sz="2800" dirty="0">
                    <a:solidFill>
                      <a:srgbClr val="FF0000"/>
                    </a:solidFill>
                    <a:latin typeface="+mn-ea"/>
                    <a:cs typeface="Times New Roman" panose="02020603050405020304" pitchFamily="18" charset="0"/>
                  </a:rPr>
                  <a:t>第</a:t>
                </a:r>
                <a14:m>
                  <m:oMath xmlns:m="http://schemas.openxmlformats.org/officeDocument/2006/math">
                    <m:r>
                      <a:rPr lang="en-US" altLang="zh-CN" sz="2800" b="0" i="1" smtClean="0">
                        <a:solidFill>
                          <a:srgbClr val="FF0000"/>
                        </a:solidFill>
                        <a:latin typeface="Cambria Math" panose="02040503050406030204" pitchFamily="18" charset="0"/>
                        <a:cs typeface="Times New Roman" panose="02020603050405020304" pitchFamily="18" charset="0"/>
                      </a:rPr>
                      <m:t>𝑚</m:t>
                    </m:r>
                  </m:oMath>
                </a14:m>
                <a:r>
                  <a:rPr lang="zh-CN" altLang="en-US" sz="2800" dirty="0">
                    <a:solidFill>
                      <a:srgbClr val="FF0000"/>
                    </a:solidFill>
                    <a:latin typeface="+mn-ea"/>
                    <a:cs typeface="Times New Roman" panose="02020603050405020304" pitchFamily="18" charset="0"/>
                  </a:rPr>
                  <a:t>个弱分类器</a:t>
                </a:r>
                <a14:m>
                  <m:oMath xmlns:m="http://schemas.openxmlformats.org/officeDocument/2006/math">
                    <m:sSub>
                      <m:sSubPr>
                        <m:ctrlPr>
                          <a:rPr lang="en-US" altLang="zh-CN" sz="2800" i="1" smtClean="0">
                            <a:solidFill>
                              <a:srgbClr val="FF0000"/>
                            </a:solidFill>
                            <a:latin typeface="Cambria Math" panose="02040503050406030204" pitchFamily="18" charset="0"/>
                            <a:cs typeface="Times New Roman" panose="02020603050405020304" pitchFamily="18" charset="0"/>
                          </a:rPr>
                        </m:ctrlPr>
                      </m:sSubPr>
                      <m:e>
                        <m:r>
                          <a:rPr lang="en-US" altLang="zh-CN" sz="2800" b="0" i="1">
                            <a:solidFill>
                              <a:srgbClr val="FF0000"/>
                            </a:solidFill>
                            <a:latin typeface="Cambria Math" panose="02040503050406030204" pitchFamily="18" charset="0"/>
                            <a:cs typeface="Times New Roman" panose="02020603050405020304" pitchFamily="18" charset="0"/>
                          </a:rPr>
                          <m:t>𝐺</m:t>
                        </m:r>
                      </m:e>
                      <m:sub>
                        <m:r>
                          <a:rPr lang="en-US" altLang="zh-CN" sz="2800" b="0" i="1">
                            <a:solidFill>
                              <a:srgbClr val="FF0000"/>
                            </a:solidFill>
                            <a:latin typeface="Cambria Math" panose="02040503050406030204" pitchFamily="18" charset="0"/>
                            <a:cs typeface="Times New Roman" panose="02020603050405020304" pitchFamily="18" charset="0"/>
                          </a:rPr>
                          <m:t>𝑚</m:t>
                        </m:r>
                      </m:sub>
                    </m:sSub>
                    <m:d>
                      <m:dPr>
                        <m:ctrlPr>
                          <a:rPr lang="en-US" altLang="zh-CN" sz="2800" i="1">
                            <a:solidFill>
                              <a:srgbClr val="FF0000"/>
                            </a:solidFill>
                            <a:latin typeface="Cambria Math" panose="02040503050406030204" pitchFamily="18" charset="0"/>
                            <a:cs typeface="Times New Roman" panose="02020603050405020304" pitchFamily="18" charset="0"/>
                          </a:rPr>
                        </m:ctrlPr>
                      </m:dPr>
                      <m:e>
                        <m:r>
                          <a:rPr lang="en-US" altLang="zh-CN" sz="2800" b="0" i="1">
                            <a:solidFill>
                              <a:srgbClr val="FF0000"/>
                            </a:solidFill>
                            <a:latin typeface="Cambria Math" panose="02040503050406030204" pitchFamily="18" charset="0"/>
                            <a:cs typeface="Times New Roman" panose="02020603050405020304" pitchFamily="18" charset="0"/>
                          </a:rPr>
                          <m:t>𝑥</m:t>
                        </m:r>
                      </m:e>
                    </m:d>
                  </m:oMath>
                </a14:m>
                <a:r>
                  <a:rPr lang="zh-CN" altLang="en-US" sz="2800" dirty="0">
                    <a:solidFill>
                      <a:srgbClr val="FF0000"/>
                    </a:solidFill>
                    <a:latin typeface="+mn-ea"/>
                    <a:cs typeface="Times New Roman" panose="02020603050405020304" pitchFamily="18" charset="0"/>
                  </a:rPr>
                  <a:t>在训练数据集上产生的分类误差</a:t>
                </a:r>
                <a:r>
                  <a:rPr lang="zh-CN" altLang="en-US" sz="2800" dirty="0">
                    <a:latin typeface="+mn-ea"/>
                    <a:cs typeface="Times New Roman" panose="02020603050405020304" pitchFamily="18" charset="0"/>
                  </a:rPr>
                  <a:t>为被错误分类的样本所具有权重的累加</a:t>
                </a:r>
                <a:endParaRPr lang="en-US" altLang="zh-CN" sz="2800" dirty="0">
                  <a:latin typeface="+mn-ea"/>
                  <a:cs typeface="Times New Roman" panose="02020603050405020304" pitchFamily="18" charset="0"/>
                </a:endParaRPr>
              </a:p>
              <a:p>
                <a:pPr marL="0" lvl="2" algn="ctr">
                  <a:lnSpc>
                    <a:spcPct val="150000"/>
                  </a:lnSpc>
                </a:pP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𝑒𝑟𝑟</m:t>
                        </m:r>
                      </m:e>
                      <m:sub>
                        <m:r>
                          <a:rPr lang="en-US" altLang="zh-CN" sz="2800" b="0" i="1">
                            <a:latin typeface="Cambria Math" panose="02040503050406030204" pitchFamily="18" charset="0"/>
                            <a:cs typeface="Times New Roman" panose="02020603050405020304" pitchFamily="18" charset="0"/>
                          </a:rPr>
                          <m:t>𝑚</m:t>
                        </m:r>
                      </m:sub>
                    </m:sSub>
                    <m:r>
                      <a:rPr lang="en-US" altLang="zh-CN" sz="2800" b="0" i="1">
                        <a:latin typeface="Cambria Math" panose="02040503050406030204" pitchFamily="18" charset="0"/>
                        <a:cs typeface="Times New Roman" panose="02020603050405020304" pitchFamily="18" charset="0"/>
                      </a:rPr>
                      <m:t>=</m:t>
                    </m:r>
                    <m:nary>
                      <m:naryPr>
                        <m:chr m:val="∑"/>
                        <m:ctrlPr>
                          <a:rPr lang="en-US" altLang="zh-CN" sz="2800" i="1">
                            <a:latin typeface="Cambria Math" panose="02040503050406030204" pitchFamily="18" charset="0"/>
                            <a:cs typeface="Times New Roman" panose="02020603050405020304" pitchFamily="18" charset="0"/>
                          </a:rPr>
                        </m:ctrlPr>
                      </m:naryPr>
                      <m:sub>
                        <m:r>
                          <m:rPr>
                            <m:brk m:alnAt="23"/>
                          </m:rPr>
                          <a:rPr lang="en-US" altLang="zh-CN" sz="2800" b="0" i="1">
                            <a:latin typeface="Cambria Math" panose="02040503050406030204" pitchFamily="18" charset="0"/>
                            <a:cs typeface="Times New Roman" panose="02020603050405020304" pitchFamily="18" charset="0"/>
                          </a:rPr>
                          <m:t>𝑖</m:t>
                        </m:r>
                        <m:r>
                          <a:rPr lang="en-US" altLang="zh-CN" sz="2800" b="0" i="1">
                            <a:latin typeface="Cambria Math" panose="02040503050406030204" pitchFamily="18" charset="0"/>
                            <a:cs typeface="Times New Roman" panose="02020603050405020304" pitchFamily="18" charset="0"/>
                          </a:rPr>
                          <m:t>=</m:t>
                        </m:r>
                        <m:r>
                          <a:rPr lang="en-US" altLang="zh-CN" sz="2800" b="0" i="1">
                            <a:latin typeface="Cambria Math" panose="02040503050406030204" pitchFamily="18" charset="0"/>
                            <a:cs typeface="Times New Roman" panose="02020603050405020304" pitchFamily="18" charset="0"/>
                          </a:rPr>
                          <m:t>1</m:t>
                        </m:r>
                      </m:sub>
                      <m:sup>
                        <m:r>
                          <a:rPr lang="en-US" altLang="zh-CN" sz="2800" b="0" i="1">
                            <a:latin typeface="Cambria Math" panose="02040503050406030204" pitchFamily="18" charset="0"/>
                            <a:cs typeface="Times New Roman" panose="02020603050405020304" pitchFamily="18" charset="0"/>
                          </a:rPr>
                          <m:t>𝑁</m:t>
                        </m:r>
                      </m:sup>
                      <m:e>
                        <m:sSub>
                          <m:sSubPr>
                            <m:ctrlPr>
                              <a:rPr lang="en-US" altLang="zh-CN" sz="280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𝑤</m:t>
                            </m:r>
                          </m:e>
                          <m:sub>
                            <m:r>
                              <a:rPr lang="en-US" altLang="zh-CN" sz="2800" b="0" i="1">
                                <a:latin typeface="Cambria Math" panose="02040503050406030204" pitchFamily="18" charset="0"/>
                                <a:cs typeface="Times New Roman" panose="02020603050405020304" pitchFamily="18" charset="0"/>
                              </a:rPr>
                              <m:t>𝑚</m:t>
                            </m:r>
                            <m:r>
                              <a:rPr lang="en-US" altLang="zh-CN" sz="2800" b="0" i="1" smtClean="0">
                                <a:latin typeface="Cambria Math" panose="02040503050406030204" pitchFamily="18" charset="0"/>
                                <a:cs typeface="Times New Roman" panose="02020603050405020304" pitchFamily="18" charset="0"/>
                              </a:rPr>
                              <m:t>,</m:t>
                            </m:r>
                            <m:r>
                              <a:rPr lang="en-US" altLang="zh-CN" sz="2800" b="0" i="1">
                                <a:latin typeface="Cambria Math" panose="02040503050406030204" pitchFamily="18" charset="0"/>
                                <a:cs typeface="Times New Roman" panose="02020603050405020304" pitchFamily="18" charset="0"/>
                              </a:rPr>
                              <m:t>𝑖</m:t>
                            </m:r>
                          </m:sub>
                        </m:sSub>
                        <m:r>
                          <a:rPr lang="en-US" altLang="zh-CN" sz="2800" b="0" i="1">
                            <a:latin typeface="Cambria Math" panose="02040503050406030204" pitchFamily="18" charset="0"/>
                            <a:cs typeface="Times New Roman" panose="02020603050405020304" pitchFamily="18" charset="0"/>
                          </a:rPr>
                          <m:t>𝐼</m:t>
                        </m:r>
                        <m:r>
                          <a:rPr lang="en-US" altLang="zh-CN" sz="2800" b="0" i="1">
                            <a:latin typeface="Cambria Math" panose="02040503050406030204" pitchFamily="18" charset="0"/>
                            <a:cs typeface="Times New Roman" panose="02020603050405020304" pitchFamily="18" charset="0"/>
                          </a:rPr>
                          <m:t>(</m:t>
                        </m:r>
                        <m:sSub>
                          <m:sSubPr>
                            <m:ctrlPr>
                              <a:rPr lang="en-US" altLang="zh-CN" sz="280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𝐺</m:t>
                            </m:r>
                          </m:e>
                          <m:sub>
                            <m:r>
                              <a:rPr lang="en-US" altLang="zh-CN" sz="2800" b="0" i="1">
                                <a:latin typeface="Cambria Math" panose="02040503050406030204" pitchFamily="18" charset="0"/>
                                <a:cs typeface="Times New Roman" panose="02020603050405020304" pitchFamily="18" charset="0"/>
                              </a:rPr>
                              <m:t>𝑚</m:t>
                            </m:r>
                          </m:sub>
                        </m:sSub>
                        <m:r>
                          <a:rPr lang="en-US" altLang="zh-CN" sz="2800" b="0" i="1">
                            <a:latin typeface="Cambria Math" panose="02040503050406030204" pitchFamily="18" charset="0"/>
                            <a:cs typeface="Times New Roman" panose="02020603050405020304" pitchFamily="18" charset="0"/>
                          </a:rPr>
                          <m:t>(</m:t>
                        </m:r>
                        <m:sSub>
                          <m:sSubPr>
                            <m:ctrlPr>
                              <a:rPr lang="en-US" altLang="zh-CN" sz="280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𝑥</m:t>
                            </m:r>
                          </m:e>
                          <m:sub>
                            <m:r>
                              <a:rPr lang="en-US" altLang="zh-CN" sz="2800" b="0" i="1">
                                <a:latin typeface="Cambria Math" panose="02040503050406030204" pitchFamily="18" charset="0"/>
                                <a:cs typeface="Times New Roman" panose="02020603050405020304" pitchFamily="18" charset="0"/>
                              </a:rPr>
                              <m:t>𝑖</m:t>
                            </m:r>
                          </m:sub>
                        </m:sSub>
                        <m:r>
                          <a:rPr lang="en-US" altLang="zh-CN" sz="2800" b="0" i="1">
                            <a:latin typeface="Cambria Math" panose="02040503050406030204" pitchFamily="18" charset="0"/>
                            <a:cs typeface="Times New Roman" panose="02020603050405020304" pitchFamily="18" charset="0"/>
                          </a:rPr>
                          <m:t>)≠</m:t>
                        </m:r>
                        <m:sSub>
                          <m:sSubPr>
                            <m:ctrlPr>
                              <a:rPr lang="en-US" altLang="zh-CN" sz="280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𝑦</m:t>
                            </m:r>
                          </m:e>
                          <m:sub>
                            <m:r>
                              <a:rPr lang="en-US" altLang="zh-CN" sz="2800" b="0" i="1">
                                <a:latin typeface="Cambria Math" panose="02040503050406030204" pitchFamily="18" charset="0"/>
                                <a:cs typeface="Times New Roman" panose="02020603050405020304" pitchFamily="18" charset="0"/>
                              </a:rPr>
                              <m:t>𝑖</m:t>
                            </m:r>
                          </m:sub>
                        </m:sSub>
                        <m:r>
                          <a:rPr lang="en-US" altLang="zh-CN" sz="2800" b="0" i="1">
                            <a:latin typeface="Cambria Math" panose="02040503050406030204" pitchFamily="18" charset="0"/>
                            <a:cs typeface="Times New Roman" panose="02020603050405020304" pitchFamily="18" charset="0"/>
                          </a:rPr>
                          <m:t>)</m:t>
                        </m:r>
                      </m:e>
                    </m:nary>
                  </m:oMath>
                </a14:m>
                <a:r>
                  <a:rPr lang="en-US" altLang="zh-CN" sz="2800" dirty="0">
                    <a:latin typeface="+mn-ea"/>
                    <a:cs typeface="Times New Roman" panose="02020603050405020304" pitchFamily="18" charset="0"/>
                  </a:rPr>
                  <a:t>   </a:t>
                </a:r>
                <a:endParaRPr lang="en-US" altLang="zh-CN" sz="2800" dirty="0">
                  <a:latin typeface="+mn-ea"/>
                  <a:cs typeface="Times New Roman" panose="02020603050405020304" pitchFamily="18" charset="0"/>
                </a:endParaRPr>
              </a:p>
              <a:p>
                <a:pPr marL="0" lvl="2" algn="just">
                  <a:lnSpc>
                    <a:spcPct val="150000"/>
                  </a:lnSpc>
                </a:pPr>
                <a:r>
                  <a:rPr lang="zh-CN" altLang="en-US" sz="2800" dirty="0">
                    <a:latin typeface="+mn-ea"/>
                    <a:cs typeface="Times New Roman" panose="02020603050405020304" pitchFamily="18" charset="0"/>
                  </a:rPr>
                  <a:t>   这里：</a:t>
                </a:r>
                <a14:m>
                  <m:oMath xmlns:m="http://schemas.openxmlformats.org/officeDocument/2006/math">
                    <m:r>
                      <a:rPr lang="en-US" altLang="zh-CN" sz="2800" b="0" i="1">
                        <a:latin typeface="Cambria Math" panose="02040503050406030204" pitchFamily="18" charset="0"/>
                        <a:cs typeface="Times New Roman" panose="02020603050405020304" pitchFamily="18" charset="0"/>
                      </a:rPr>
                      <m:t>𝐼</m:t>
                    </m:r>
                    <m:d>
                      <m:dPr>
                        <m:ctrlPr>
                          <a:rPr lang="en-US" altLang="zh-CN" sz="2800" i="1">
                            <a:latin typeface="Cambria Math" panose="02040503050406030204" pitchFamily="18" charset="0"/>
                            <a:cs typeface="Times New Roman" panose="02020603050405020304" pitchFamily="18" charset="0"/>
                          </a:rPr>
                        </m:ctrlPr>
                      </m:dPr>
                      <m:e>
                        <m:r>
                          <a:rPr lang="en-US" altLang="zh-CN" sz="2800" b="0" i="1">
                            <a:latin typeface="Cambria Math" panose="02040503050406030204" pitchFamily="18" charset="0"/>
                            <a:cs typeface="Times New Roman" panose="02020603050405020304" pitchFamily="18" charset="0"/>
                          </a:rPr>
                          <m:t>∙</m:t>
                        </m:r>
                      </m:e>
                    </m:d>
                    <m:r>
                      <a:rPr lang="en-US" altLang="zh-CN" sz="2800" b="0" i="1">
                        <a:latin typeface="Cambria Math" panose="02040503050406030204" pitchFamily="18" charset="0"/>
                        <a:cs typeface="Times New Roman" panose="02020603050405020304" pitchFamily="18" charset="0"/>
                      </a:rPr>
                      <m:t>=</m:t>
                    </m:r>
                    <m:r>
                      <a:rPr lang="en-US" altLang="zh-CN" sz="2800" b="0" i="1">
                        <a:latin typeface="Cambria Math" panose="02040503050406030204" pitchFamily="18" charset="0"/>
                        <a:cs typeface="Times New Roman" panose="02020603050405020304" pitchFamily="18" charset="0"/>
                      </a:rPr>
                      <m:t>1</m:t>
                    </m:r>
                  </m:oMath>
                </a14:m>
                <a:r>
                  <a:rPr lang="zh-CN" altLang="en-US" sz="2800" dirty="0">
                    <a:latin typeface="+mn-ea"/>
                    <a:cs typeface="Times New Roman" panose="02020603050405020304" pitchFamily="18" charset="0"/>
                  </a:rPr>
                  <a:t>，如果</a:t>
                </a:r>
                <a14:m>
                  <m:oMath xmlns:m="http://schemas.openxmlformats.org/officeDocument/2006/math">
                    <m:sSub>
                      <m:sSubPr>
                        <m:ctrlPr>
                          <a:rPr lang="en-US" altLang="zh-CN" sz="280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𝐺</m:t>
                        </m:r>
                      </m:e>
                      <m:sub>
                        <m:r>
                          <a:rPr lang="en-US" altLang="zh-CN" sz="2800" b="0" i="1">
                            <a:latin typeface="Cambria Math" panose="02040503050406030204" pitchFamily="18" charset="0"/>
                            <a:cs typeface="Times New Roman" panose="02020603050405020304" pitchFamily="18" charset="0"/>
                          </a:rPr>
                          <m:t>𝑚</m:t>
                        </m:r>
                      </m:sub>
                    </m:sSub>
                    <m:r>
                      <a:rPr lang="en-US" altLang="zh-CN" sz="2800" b="0" i="1">
                        <a:latin typeface="Cambria Math" panose="02040503050406030204" pitchFamily="18" charset="0"/>
                        <a:cs typeface="Times New Roman" panose="02020603050405020304" pitchFamily="18" charset="0"/>
                      </a:rPr>
                      <m:t>(</m:t>
                    </m:r>
                    <m:sSub>
                      <m:sSubPr>
                        <m:ctrlPr>
                          <a:rPr lang="en-US" altLang="zh-CN" sz="280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𝑥</m:t>
                        </m:r>
                      </m:e>
                      <m:sub>
                        <m:r>
                          <a:rPr lang="en-US" altLang="zh-CN" sz="2800" b="0" i="1">
                            <a:latin typeface="Cambria Math" panose="02040503050406030204" pitchFamily="18" charset="0"/>
                            <a:cs typeface="Times New Roman" panose="02020603050405020304" pitchFamily="18" charset="0"/>
                          </a:rPr>
                          <m:t>𝑖</m:t>
                        </m:r>
                      </m:sub>
                    </m:sSub>
                    <m:r>
                      <a:rPr lang="en-US" altLang="zh-CN" sz="2800" b="0" i="1">
                        <a:latin typeface="Cambria Math" panose="02040503050406030204" pitchFamily="18" charset="0"/>
                        <a:cs typeface="Times New Roman" panose="02020603050405020304" pitchFamily="18" charset="0"/>
                      </a:rPr>
                      <m:t>)≠</m:t>
                    </m:r>
                    <m:sSub>
                      <m:sSubPr>
                        <m:ctrlPr>
                          <a:rPr lang="en-US" altLang="zh-CN" sz="280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𝑦</m:t>
                        </m:r>
                      </m:e>
                      <m:sub>
                        <m:r>
                          <a:rPr lang="en-US" altLang="zh-CN" sz="2800" b="0" i="1">
                            <a:latin typeface="Cambria Math" panose="02040503050406030204" pitchFamily="18" charset="0"/>
                            <a:cs typeface="Times New Roman" panose="02020603050405020304" pitchFamily="18" charset="0"/>
                          </a:rPr>
                          <m:t>𝑖</m:t>
                        </m:r>
                      </m:sub>
                    </m:sSub>
                  </m:oMath>
                </a14:m>
                <a:r>
                  <a:rPr lang="zh-CN" altLang="en-US" sz="2800" dirty="0">
                    <a:latin typeface="+mn-ea"/>
                    <a:cs typeface="Times New Roman" panose="02020603050405020304" pitchFamily="18" charset="0"/>
                  </a:rPr>
                  <a:t>；否则为</a:t>
                </a:r>
                <a:r>
                  <a:rPr lang="en-US" altLang="zh-CN" sz="2800" dirty="0">
                    <a:latin typeface="+mn-ea"/>
                    <a:cs typeface="Times New Roman" panose="02020603050405020304" pitchFamily="18" charset="0"/>
                  </a:rPr>
                  <a:t>0</a:t>
                </a:r>
                <a:endParaRPr lang="en-US" altLang="zh-CN" sz="2800" dirty="0">
                  <a:latin typeface="+mn-ea"/>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498764" y="1079787"/>
                <a:ext cx="8049491" cy="2665666"/>
              </a:xfrm>
              <a:prstGeom prst="rect">
                <a:avLst/>
              </a:prstGeom>
              <a:blipFill rotWithShape="1">
                <a:blip r:embed="rId1"/>
                <a:stretch>
                  <a:fillRect l="-4" t="-11" r="6" b="-2779"/>
                </a:stretch>
              </a:blipFill>
              <a:ln>
                <a:noFill/>
              </a:ln>
            </p:spPr>
            <p:txBody>
              <a:bodyPr/>
              <a:lstStyle/>
              <a:p>
                <a:r>
                  <a:rPr lang="zh-CN" altLang="en-US">
                    <a:noFill/>
                  </a:rPr>
                  <a:t> </a:t>
                </a:r>
              </a:p>
            </p:txBody>
          </p:sp>
        </mc:Fallback>
      </mc:AlternateContent>
      <p:sp>
        <p:nvSpPr>
          <p:cNvPr id="5"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Ada Boosting: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算法解释</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50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1000"/>
                                        <p:tgtEl>
                                          <p:spTgt spid="2">
                                            <p:txEl>
                                              <p:pRg st="1" end="1"/>
                                            </p:txEl>
                                          </p:spTgt>
                                        </p:tgtEl>
                                      </p:cBhvr>
                                    </p:animEffect>
                                    <p:anim calcmode="lin" valueType="num">
                                      <p:cBhvr>
                                        <p:cTn id="1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1000"/>
                                        <p:tgtEl>
                                          <p:spTgt spid="2">
                                            <p:txEl>
                                              <p:pRg st="2" end="2"/>
                                            </p:txEl>
                                          </p:spTgt>
                                        </p:tgtEl>
                                      </p:cBhvr>
                                    </p:animEffect>
                                    <p:anim calcmode="lin" valueType="num">
                                      <p:cBhvr>
                                        <p:cTn id="1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矩形 5"/>
              <p:cNvSpPr/>
              <p:nvPr/>
            </p:nvSpPr>
            <p:spPr>
              <a:xfrm>
                <a:off x="453734" y="832788"/>
                <a:ext cx="8253848" cy="5626605"/>
              </a:xfrm>
              <a:prstGeom prst="rect">
                <a:avLst/>
              </a:prstGeom>
              <a:ln>
                <a:noFill/>
              </a:ln>
            </p:spPr>
            <p:txBody>
              <a:bodyPr wrap="square">
                <a:spAutoFit/>
              </a:bodyPr>
              <a:lstStyle/>
              <a:p>
                <a:pPr marL="0" lvl="2" indent="-342900" algn="just">
                  <a:lnSpc>
                    <a:spcPct val="120000"/>
                  </a:lnSpc>
                  <a:buFont typeface="Wingdings" panose="05000000000000000000" pitchFamily="2" charset="2"/>
                  <a:buChar char="Ø"/>
                </a:pPr>
                <a:r>
                  <a:rPr lang="zh-CN" altLang="en-US" sz="24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计算第</a:t>
                </a:r>
                <a14:m>
                  <m:oMath xmlns:m="http://schemas.openxmlformats.org/officeDocument/2006/math">
                    <m:r>
                      <a:rPr lang="en-US" altLang="zh-CN" sz="2400" b="0" i="1" smtClean="0">
                        <a:solidFill>
                          <a:srgbClr val="FF0000"/>
                        </a:solidFill>
                        <a:latin typeface="Cambria Math" panose="02040503050406030204" pitchFamily="18" charset="0"/>
                        <a:cs typeface="Times New Roman" panose="02020603050405020304" pitchFamily="18" charset="0"/>
                      </a:rPr>
                      <m:t>𝑚</m:t>
                    </m:r>
                  </m:oMath>
                </a14:m>
                <a:r>
                  <a:rPr lang="zh-CN" altLang="en-US" sz="24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个弱分类器</a:t>
                </a:r>
                <a14:m>
                  <m:oMath xmlns:m="http://schemas.openxmlformats.org/officeDocument/2006/math">
                    <m:sSub>
                      <m:sSubPr>
                        <m:ctrlPr>
                          <a:rPr lang="en-US" altLang="zh-CN" sz="2400" i="1" smtClean="0">
                            <a:solidFill>
                              <a:srgbClr val="FF0000"/>
                            </a:solidFill>
                            <a:latin typeface="Cambria Math" panose="02040503050406030204" pitchFamily="18" charset="0"/>
                            <a:cs typeface="Times New Roman" panose="02020603050405020304" pitchFamily="18" charset="0"/>
                          </a:rPr>
                        </m:ctrlPr>
                      </m:sSubPr>
                      <m:e>
                        <m:r>
                          <a:rPr lang="en-US" altLang="zh-CN" sz="2400" b="0" i="1">
                            <a:solidFill>
                              <a:srgbClr val="FF0000"/>
                            </a:solidFill>
                            <a:latin typeface="Cambria Math" panose="02040503050406030204" pitchFamily="18" charset="0"/>
                            <a:cs typeface="Times New Roman" panose="02020603050405020304" pitchFamily="18" charset="0"/>
                          </a:rPr>
                          <m:t>𝐺</m:t>
                        </m:r>
                      </m:e>
                      <m:sub>
                        <m:r>
                          <a:rPr lang="en-US" altLang="zh-CN" sz="2400" b="0" i="1">
                            <a:solidFill>
                              <a:srgbClr val="FF0000"/>
                            </a:solidFill>
                            <a:latin typeface="Cambria Math" panose="02040503050406030204" pitchFamily="18" charset="0"/>
                            <a:cs typeface="Times New Roman" panose="02020603050405020304" pitchFamily="18" charset="0"/>
                          </a:rPr>
                          <m:t>𝑚</m:t>
                        </m:r>
                      </m:sub>
                    </m:sSub>
                    <m:d>
                      <m:dPr>
                        <m:ctrlPr>
                          <a:rPr lang="en-US" altLang="zh-CN" sz="2400" i="1">
                            <a:solidFill>
                              <a:srgbClr val="FF0000"/>
                            </a:solidFill>
                            <a:latin typeface="Cambria Math" panose="02040503050406030204" pitchFamily="18" charset="0"/>
                            <a:cs typeface="Times New Roman" panose="02020603050405020304" pitchFamily="18" charset="0"/>
                          </a:rPr>
                        </m:ctrlPr>
                      </m:dPr>
                      <m:e>
                        <m:r>
                          <a:rPr lang="en-US" altLang="zh-CN" sz="2400" b="0" i="1">
                            <a:solidFill>
                              <a:srgbClr val="FF0000"/>
                            </a:solidFill>
                            <a:latin typeface="Cambria Math" panose="02040503050406030204" pitchFamily="18" charset="0"/>
                            <a:cs typeface="Times New Roman" panose="02020603050405020304" pitchFamily="18" charset="0"/>
                          </a:rPr>
                          <m:t>𝑥</m:t>
                        </m:r>
                      </m:e>
                    </m:d>
                  </m:oMath>
                </a14:m>
                <a:r>
                  <a:rPr lang="zh-CN" altLang="en-US" sz="24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的权重</a:t>
                </a:r>
                <a14:m>
                  <m:oMath xmlns:m="http://schemas.openxmlformats.org/officeDocument/2006/math">
                    <m:sSub>
                      <m:sSubPr>
                        <m:ctrlPr>
                          <a:rPr lang="en-US" altLang="zh-CN" sz="2400" i="1">
                            <a:solidFill>
                              <a:srgbClr val="FF0000"/>
                            </a:solidFill>
                            <a:latin typeface="Cambria Math" panose="02040503050406030204" pitchFamily="18" charset="0"/>
                            <a:cs typeface="Times New Roman" panose="02020603050405020304" pitchFamily="18" charset="0"/>
                          </a:rPr>
                        </m:ctrlPr>
                      </m:sSubPr>
                      <m:e>
                        <m:r>
                          <m:rPr>
                            <m:sty m:val="p"/>
                          </m:rPr>
                          <a:rPr lang="zh-CN" altLang="en-US" sz="2400" b="0" i="1">
                            <a:solidFill>
                              <a:srgbClr val="FF0000"/>
                            </a:solidFill>
                            <a:latin typeface="Cambria Math" panose="02040503050406030204" pitchFamily="18" charset="0"/>
                            <a:cs typeface="Times New Roman" panose="02020603050405020304" pitchFamily="18" charset="0"/>
                          </a:rPr>
                          <m:t>α</m:t>
                        </m:r>
                      </m:e>
                      <m:sub>
                        <m:r>
                          <m:rPr>
                            <m:sty m:val="p"/>
                          </m:rPr>
                          <a:rPr lang="en-US" altLang="zh-CN" sz="2400" b="0" i="1">
                            <a:solidFill>
                              <a:srgbClr val="FF0000"/>
                            </a:solidFill>
                            <a:latin typeface="Cambria Math" panose="02040503050406030204" pitchFamily="18" charset="0"/>
                            <a:cs typeface="Times New Roman" panose="02020603050405020304" pitchFamily="18" charset="0"/>
                          </a:rPr>
                          <m:t>m</m:t>
                        </m:r>
                      </m:sub>
                    </m:sSub>
                  </m:oMath>
                </a14:m>
                <a:r>
                  <a:rPr lang="zh-CN" altLang="en-US" sz="24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rPr>
                  <a:t>： </a:t>
                </a:r>
                <a14:m>
                  <m:oMath xmlns:m="http://schemas.openxmlformats.org/officeDocument/2006/math">
                    <m:sSub>
                      <m:sSubPr>
                        <m:ctrlPr>
                          <a:rPr lang="en-US" altLang="zh-CN" sz="2400" i="1" smtClean="0">
                            <a:solidFill>
                              <a:srgbClr val="FF0000"/>
                            </a:solidFill>
                            <a:latin typeface="Cambria Math" panose="02040503050406030204" pitchFamily="18" charset="0"/>
                            <a:cs typeface="Times New Roman" panose="02020603050405020304" pitchFamily="18" charset="0"/>
                          </a:rPr>
                        </m:ctrlPr>
                      </m:sSubPr>
                      <m:e>
                        <m:r>
                          <a:rPr lang="zh-CN" altLang="en-US" sz="2400" b="0" i="1">
                            <a:solidFill>
                              <a:srgbClr val="FF0000"/>
                            </a:solidFill>
                            <a:latin typeface="Cambria Math" panose="02040503050406030204" pitchFamily="18" charset="0"/>
                            <a:cs typeface="Times New Roman" panose="02020603050405020304" pitchFamily="18" charset="0"/>
                          </a:rPr>
                          <m:t>𝛼</m:t>
                        </m:r>
                      </m:e>
                      <m:sub>
                        <m:r>
                          <a:rPr lang="en-US" altLang="zh-CN" sz="2400" b="0" i="1">
                            <a:solidFill>
                              <a:srgbClr val="FF0000"/>
                            </a:solidFill>
                            <a:latin typeface="Cambria Math" panose="02040503050406030204" pitchFamily="18" charset="0"/>
                            <a:cs typeface="Times New Roman" panose="02020603050405020304" pitchFamily="18" charset="0"/>
                          </a:rPr>
                          <m:t>𝑚</m:t>
                        </m:r>
                      </m:sub>
                    </m:sSub>
                    <m:r>
                      <a:rPr lang="en-US" altLang="zh-CN" sz="2400" b="0" i="1">
                        <a:solidFill>
                          <a:srgbClr val="FF0000"/>
                        </a:solidFill>
                        <a:latin typeface="Cambria Math" panose="02040503050406030204" pitchFamily="18" charset="0"/>
                        <a:cs typeface="Times New Roman" panose="02020603050405020304" pitchFamily="18" charset="0"/>
                      </a:rPr>
                      <m:t>=</m:t>
                    </m:r>
                    <m:f>
                      <m:fPr>
                        <m:ctrlPr>
                          <a:rPr lang="en-US" altLang="zh-CN" sz="2400" i="1">
                            <a:solidFill>
                              <a:srgbClr val="FF0000"/>
                            </a:solidFill>
                            <a:latin typeface="Cambria Math" panose="02040503050406030204" pitchFamily="18" charset="0"/>
                            <a:cs typeface="Times New Roman" panose="02020603050405020304" pitchFamily="18" charset="0"/>
                          </a:rPr>
                        </m:ctrlPr>
                      </m:fPr>
                      <m:num>
                        <m:r>
                          <a:rPr lang="en-US" altLang="zh-CN" sz="2400" b="0" i="1">
                            <a:solidFill>
                              <a:srgbClr val="FF0000"/>
                            </a:solidFill>
                            <a:latin typeface="Cambria Math" panose="02040503050406030204" pitchFamily="18" charset="0"/>
                            <a:cs typeface="Times New Roman" panose="02020603050405020304" pitchFamily="18" charset="0"/>
                          </a:rPr>
                          <m:t>1</m:t>
                        </m:r>
                      </m:num>
                      <m:den>
                        <m:r>
                          <a:rPr lang="en-US" altLang="zh-CN" sz="2400" b="0" i="1">
                            <a:solidFill>
                              <a:srgbClr val="FF0000"/>
                            </a:solidFill>
                            <a:latin typeface="Cambria Math" panose="02040503050406030204" pitchFamily="18" charset="0"/>
                            <a:cs typeface="Times New Roman" panose="02020603050405020304" pitchFamily="18" charset="0"/>
                          </a:rPr>
                          <m:t>2</m:t>
                        </m:r>
                      </m:den>
                    </m:f>
                    <m:func>
                      <m:funcPr>
                        <m:ctrlPr>
                          <a:rPr lang="en-US" altLang="zh-CN" sz="2400" i="1">
                            <a:solidFill>
                              <a:srgbClr val="FF0000"/>
                            </a:solidFill>
                            <a:latin typeface="Cambria Math" panose="02040503050406030204" pitchFamily="18" charset="0"/>
                            <a:cs typeface="Times New Roman" panose="02020603050405020304" pitchFamily="18" charset="0"/>
                          </a:rPr>
                        </m:ctrlPr>
                      </m:funcPr>
                      <m:fName>
                        <m:r>
                          <m:rPr>
                            <m:sty m:val="p"/>
                          </m:rPr>
                          <a:rPr lang="en-US" altLang="zh-CN" sz="2400" b="0">
                            <a:solidFill>
                              <a:srgbClr val="FF0000"/>
                            </a:solidFill>
                            <a:latin typeface="Cambria Math" panose="02040503050406030204" pitchFamily="18" charset="0"/>
                            <a:cs typeface="Times New Roman" panose="02020603050405020304" pitchFamily="18" charset="0"/>
                          </a:rPr>
                          <m:t>ln</m:t>
                        </m:r>
                      </m:fName>
                      <m:e>
                        <m:f>
                          <m:fPr>
                            <m:ctrlPr>
                              <a:rPr lang="en-US" altLang="zh-CN" sz="2400" i="1">
                                <a:solidFill>
                                  <a:srgbClr val="FF0000"/>
                                </a:solidFill>
                                <a:latin typeface="Cambria Math" panose="02040503050406030204" pitchFamily="18" charset="0"/>
                                <a:cs typeface="Times New Roman" panose="02020603050405020304" pitchFamily="18" charset="0"/>
                              </a:rPr>
                            </m:ctrlPr>
                          </m:fPr>
                          <m:num>
                            <m:r>
                              <a:rPr lang="en-US" altLang="zh-CN" sz="2400" b="0" i="1">
                                <a:solidFill>
                                  <a:srgbClr val="FF0000"/>
                                </a:solidFill>
                                <a:latin typeface="Cambria Math" panose="02040503050406030204" pitchFamily="18" charset="0"/>
                                <a:cs typeface="Times New Roman" panose="02020603050405020304" pitchFamily="18" charset="0"/>
                              </a:rPr>
                              <m:t>1</m:t>
                            </m:r>
                            <m:r>
                              <a:rPr lang="en-US" altLang="zh-CN" sz="2400" b="0" i="1">
                                <a:solidFill>
                                  <a:srgbClr val="FF0000"/>
                                </a:solidFill>
                                <a:latin typeface="Cambria Math" panose="02040503050406030204" pitchFamily="18" charset="0"/>
                                <a:cs typeface="Times New Roman" panose="02020603050405020304" pitchFamily="18" charset="0"/>
                              </a:rPr>
                              <m:t>−</m:t>
                            </m:r>
                            <m:sSub>
                              <m:sSubPr>
                                <m:ctrlPr>
                                  <a:rPr lang="en-US" altLang="zh-CN" sz="2400" i="1">
                                    <a:solidFill>
                                      <a:srgbClr val="FF0000"/>
                                    </a:solidFill>
                                    <a:latin typeface="Cambria Math" panose="02040503050406030204" pitchFamily="18" charset="0"/>
                                    <a:cs typeface="Times New Roman" panose="02020603050405020304" pitchFamily="18" charset="0"/>
                                  </a:rPr>
                                </m:ctrlPr>
                              </m:sSubPr>
                              <m:e>
                                <m:r>
                                  <a:rPr lang="en-US" altLang="zh-CN" sz="2400" b="0" i="1">
                                    <a:solidFill>
                                      <a:srgbClr val="FF0000"/>
                                    </a:solidFill>
                                    <a:latin typeface="Cambria Math" panose="02040503050406030204" pitchFamily="18" charset="0"/>
                                    <a:cs typeface="Times New Roman" panose="02020603050405020304" pitchFamily="18" charset="0"/>
                                  </a:rPr>
                                  <m:t>𝑒𝑟𝑟</m:t>
                                </m:r>
                              </m:e>
                              <m:sub>
                                <m:r>
                                  <a:rPr lang="en-US" altLang="zh-CN" sz="2400" b="0" i="1">
                                    <a:solidFill>
                                      <a:srgbClr val="FF0000"/>
                                    </a:solidFill>
                                    <a:latin typeface="Cambria Math" panose="02040503050406030204" pitchFamily="18" charset="0"/>
                                    <a:cs typeface="Times New Roman" panose="02020603050405020304" pitchFamily="18" charset="0"/>
                                  </a:rPr>
                                  <m:t>𝑚</m:t>
                                </m:r>
                              </m:sub>
                            </m:sSub>
                          </m:num>
                          <m:den>
                            <m:sSub>
                              <m:sSubPr>
                                <m:ctrlPr>
                                  <a:rPr lang="en-US" altLang="zh-CN" sz="2400" i="1">
                                    <a:solidFill>
                                      <a:srgbClr val="FF0000"/>
                                    </a:solidFill>
                                    <a:latin typeface="Cambria Math" panose="02040503050406030204" pitchFamily="18" charset="0"/>
                                    <a:cs typeface="Times New Roman" panose="02020603050405020304" pitchFamily="18" charset="0"/>
                                  </a:rPr>
                                </m:ctrlPr>
                              </m:sSubPr>
                              <m:e>
                                <m:r>
                                  <a:rPr lang="en-US" altLang="zh-CN" sz="2400" b="0" i="1">
                                    <a:solidFill>
                                      <a:srgbClr val="FF0000"/>
                                    </a:solidFill>
                                    <a:latin typeface="Cambria Math" panose="02040503050406030204" pitchFamily="18" charset="0"/>
                                    <a:cs typeface="Times New Roman" panose="02020603050405020304" pitchFamily="18" charset="0"/>
                                  </a:rPr>
                                  <m:t>𝑒𝑟𝑟</m:t>
                                </m:r>
                              </m:e>
                              <m:sub>
                                <m:r>
                                  <a:rPr lang="en-US" altLang="zh-CN" sz="2400" b="0" i="1">
                                    <a:solidFill>
                                      <a:srgbClr val="FF0000"/>
                                    </a:solidFill>
                                    <a:latin typeface="Cambria Math" panose="02040503050406030204" pitchFamily="18" charset="0"/>
                                    <a:cs typeface="Times New Roman" panose="02020603050405020304" pitchFamily="18" charset="0"/>
                                  </a:rPr>
                                  <m:t>𝑚</m:t>
                                </m:r>
                              </m:sub>
                            </m:sSub>
                          </m:den>
                        </m:f>
                      </m:e>
                    </m:func>
                  </m:oMath>
                </a14:m>
                <a:endParaRPr lang="en-US" altLang="zh-CN" sz="2400" dirty="0">
                  <a:solidFill>
                    <a:srgbClr val="FF0000"/>
                  </a:solidFill>
                  <a:latin typeface="方正姚体" panose="02010601030101010101" pitchFamily="2" charset="-122"/>
                  <a:ea typeface="方正姚体" panose="02010601030101010101" pitchFamily="2" charset="-122"/>
                  <a:cs typeface="Times New Roman" panose="02020603050405020304" pitchFamily="18" charset="0"/>
                </a:endParaRPr>
              </a:p>
              <a:p>
                <a:pPr marL="0" lvl="2" indent="360680" algn="just">
                  <a:lnSpc>
                    <a:spcPct val="120000"/>
                  </a:lnSpc>
                  <a:buAutoNum type="alphaLcParenBoth"/>
                </a:pPr>
                <a:r>
                  <a:rPr lang="zh-CN" altLang="en-US" sz="2400" dirty="0">
                    <a:cs typeface="Times New Roman" panose="02020603050405020304" pitchFamily="18" charset="0"/>
                  </a:rPr>
                  <a:t>当第</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𝑚</m:t>
                    </m:r>
                  </m:oMath>
                </a14:m>
                <a:r>
                  <a:rPr lang="zh-CN" altLang="en-US" sz="2400" dirty="0">
                    <a:cs typeface="Times New Roman" panose="02020603050405020304" pitchFamily="18" charset="0"/>
                  </a:rPr>
                  <a:t>个弱分类器</a:t>
                </a:r>
                <a14:m>
                  <m:oMath xmlns:m="http://schemas.openxmlformats.org/officeDocument/2006/math">
                    <m:sSub>
                      <m:sSubPr>
                        <m:ctrlPr>
                          <a:rPr lang="en-US" altLang="zh-CN" sz="2400" i="1" dirty="0" smtClean="0">
                            <a:latin typeface="Cambria Math" panose="02040503050406030204" pitchFamily="18" charset="0"/>
                            <a:cs typeface="Times New Roman" panose="02020603050405020304" pitchFamily="18" charset="0"/>
                          </a:rPr>
                        </m:ctrlPr>
                      </m:sSubPr>
                      <m:e>
                        <m:r>
                          <a:rPr lang="en-US" altLang="zh-CN" sz="2400" b="0" i="1" dirty="0" smtClean="0">
                            <a:latin typeface="Cambria Math" panose="02040503050406030204" pitchFamily="18" charset="0"/>
                            <a:cs typeface="Times New Roman" panose="02020603050405020304" pitchFamily="18" charset="0"/>
                          </a:rPr>
                          <m:t>𝐺</m:t>
                        </m:r>
                      </m:e>
                      <m:sub>
                        <m:r>
                          <a:rPr lang="en-US" altLang="zh-CN" sz="2400" b="0" i="1" dirty="0" smtClean="0">
                            <a:latin typeface="Cambria Math" panose="02040503050406030204" pitchFamily="18" charset="0"/>
                            <a:cs typeface="Times New Roman" panose="02020603050405020304" pitchFamily="18" charset="0"/>
                          </a:rPr>
                          <m:t>𝑚</m:t>
                        </m:r>
                      </m:sub>
                    </m:sSub>
                    <m:r>
                      <a:rPr lang="en-US" altLang="zh-CN" sz="2400" b="0" i="1" dirty="0" smtClean="0">
                        <a:latin typeface="Cambria Math" panose="02040503050406030204" pitchFamily="18" charset="0"/>
                        <a:cs typeface="Times New Roman" panose="02020603050405020304" pitchFamily="18" charset="0"/>
                      </a:rPr>
                      <m:t>(</m:t>
                    </m:r>
                    <m:r>
                      <a:rPr lang="en-US" altLang="zh-CN" sz="2400" b="0" i="1" dirty="0" smtClean="0">
                        <a:latin typeface="Cambria Math" panose="02040503050406030204" pitchFamily="18" charset="0"/>
                        <a:cs typeface="Times New Roman" panose="02020603050405020304" pitchFamily="18" charset="0"/>
                      </a:rPr>
                      <m:t>𝑥</m:t>
                    </m:r>
                    <m:r>
                      <a:rPr lang="en-US" altLang="zh-CN" sz="2400" b="0" i="1" dirty="0" smtClean="0">
                        <a:latin typeface="Cambria Math" panose="02040503050406030204" pitchFamily="18" charset="0"/>
                        <a:cs typeface="Times New Roman" panose="02020603050405020304" pitchFamily="18" charset="0"/>
                      </a:rPr>
                      <m:t>) </m:t>
                    </m:r>
                  </m:oMath>
                </a14:m>
                <a:r>
                  <a:rPr lang="zh-CN" altLang="en-US" sz="2400" dirty="0">
                    <a:cs typeface="Times New Roman" panose="02020603050405020304" pitchFamily="18" charset="0"/>
                  </a:rPr>
                  <a:t>错误率为</a:t>
                </a:r>
                <a:r>
                  <a:rPr lang="en-US" altLang="zh-CN" sz="2400" dirty="0">
                    <a:cs typeface="Times New Roman" panose="02020603050405020304" pitchFamily="18" charset="0"/>
                  </a:rPr>
                  <a:t>1</a:t>
                </a:r>
                <a:r>
                  <a:rPr lang="zh-CN" altLang="en-US" sz="2400" dirty="0">
                    <a:cs typeface="Times New Roman" panose="02020603050405020304" pitchFamily="18" charset="0"/>
                  </a:rPr>
                  <a:t>，即</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m:rPr>
                            <m:sty m:val="p"/>
                          </m:rPr>
                          <a:rPr lang="en-US" altLang="zh-CN" sz="2400" b="0" i="1">
                            <a:latin typeface="Cambria Math" panose="02040503050406030204" pitchFamily="18" charset="0"/>
                            <a:cs typeface="Times New Roman" panose="02020603050405020304" pitchFamily="18" charset="0"/>
                          </a:rPr>
                          <m:t>err</m:t>
                        </m:r>
                      </m:e>
                      <m:sub>
                        <m:r>
                          <m:rPr>
                            <m:sty m:val="p"/>
                          </m:rPr>
                          <a:rPr lang="en-US" altLang="zh-CN" sz="2400" b="0" i="1">
                            <a:latin typeface="Cambria Math" panose="02040503050406030204" pitchFamily="18" charset="0"/>
                            <a:cs typeface="Times New Roman" panose="02020603050405020304" pitchFamily="18" charset="0"/>
                          </a:rPr>
                          <m:t>m</m:t>
                        </m:r>
                      </m:sub>
                    </m:sSub>
                    <m:r>
                      <a:rPr lang="en-US" altLang="zh-CN" sz="2400" b="0">
                        <a:latin typeface="Cambria Math" panose="02040503050406030204" pitchFamily="18" charset="0"/>
                        <a:cs typeface="Times New Roman" panose="02020603050405020304" pitchFamily="18" charset="0"/>
                      </a:rPr>
                      <m:t>=</m:t>
                    </m:r>
                    <m:r>
                      <a:rPr lang="en-US" altLang="zh-CN" sz="2400" b="0">
                        <a:latin typeface="Cambria Math" panose="02040503050406030204" pitchFamily="18" charset="0"/>
                        <a:cs typeface="Times New Roman" panose="02020603050405020304" pitchFamily="18" charset="0"/>
                      </a:rPr>
                      <m:t>1</m:t>
                    </m:r>
                  </m:oMath>
                </a14:m>
                <a:r>
                  <a:rPr lang="en-US" altLang="zh-CN" sz="2400" dirty="0">
                    <a:cs typeface="Times New Roman" panose="02020603050405020304" pitchFamily="18" charset="0"/>
                  </a:rPr>
                  <a:t>, </a:t>
                </a:r>
                <a:r>
                  <a:rPr lang="zh-CN" altLang="en-US" sz="2400" dirty="0">
                    <a:cs typeface="Times New Roman" panose="02020603050405020304" pitchFamily="18" charset="0"/>
                  </a:rPr>
                  <a:t>意味每个样本分类出错，则</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zh-CN" altLang="en-US" sz="2400" b="0" i="1">
                            <a:latin typeface="Cambria Math" panose="02040503050406030204" pitchFamily="18" charset="0"/>
                            <a:cs typeface="Times New Roman" panose="02020603050405020304" pitchFamily="18" charset="0"/>
                          </a:rPr>
                          <m:t>𝛼</m:t>
                        </m:r>
                      </m:e>
                      <m:sub>
                        <m:r>
                          <a:rPr lang="en-US" altLang="zh-CN" sz="2400" b="0" i="1">
                            <a:latin typeface="Cambria Math" panose="02040503050406030204" pitchFamily="18" charset="0"/>
                            <a:cs typeface="Times New Roman" panose="02020603050405020304" pitchFamily="18" charset="0"/>
                          </a:rPr>
                          <m:t>𝑚</m:t>
                        </m:r>
                      </m:sub>
                    </m:sSub>
                    <m:r>
                      <a:rPr lang="en-US" altLang="zh-CN" sz="2400" b="0" i="1">
                        <a:latin typeface="Cambria Math" panose="02040503050406030204" pitchFamily="18" charset="0"/>
                        <a:cs typeface="Times New Roman" panose="02020603050405020304" pitchFamily="18" charset="0"/>
                      </a:rPr>
                      <m:t>=</m:t>
                    </m:r>
                    <m:f>
                      <m:fPr>
                        <m:ctrlPr>
                          <a:rPr lang="en-US" altLang="zh-CN" sz="2400" i="1">
                            <a:latin typeface="Cambria Math" panose="02040503050406030204" pitchFamily="18" charset="0"/>
                            <a:cs typeface="Times New Roman" panose="02020603050405020304" pitchFamily="18" charset="0"/>
                          </a:rPr>
                        </m:ctrlPr>
                      </m:fPr>
                      <m:num>
                        <m:r>
                          <a:rPr lang="en-US" altLang="zh-CN" sz="2400" b="0" i="1">
                            <a:latin typeface="Cambria Math" panose="02040503050406030204" pitchFamily="18" charset="0"/>
                            <a:cs typeface="Times New Roman" panose="02020603050405020304" pitchFamily="18" charset="0"/>
                          </a:rPr>
                          <m:t>1</m:t>
                        </m:r>
                      </m:num>
                      <m:den>
                        <m:r>
                          <a:rPr lang="en-US" altLang="zh-CN" sz="2400" b="0" i="1">
                            <a:latin typeface="Cambria Math" panose="02040503050406030204" pitchFamily="18" charset="0"/>
                            <a:cs typeface="Times New Roman" panose="02020603050405020304" pitchFamily="18" charset="0"/>
                          </a:rPr>
                          <m:t>2</m:t>
                        </m:r>
                      </m:den>
                    </m:f>
                    <m:func>
                      <m:funcPr>
                        <m:ctrlPr>
                          <a:rPr lang="en-US" altLang="zh-CN" sz="2400" i="1">
                            <a:latin typeface="Cambria Math" panose="02040503050406030204" pitchFamily="18" charset="0"/>
                            <a:cs typeface="Times New Roman" panose="02020603050405020304" pitchFamily="18" charset="0"/>
                          </a:rPr>
                        </m:ctrlPr>
                      </m:funcPr>
                      <m:fName>
                        <m:r>
                          <m:rPr>
                            <m:sty m:val="p"/>
                          </m:rPr>
                          <a:rPr lang="en-US" altLang="zh-CN" sz="2400" b="0">
                            <a:latin typeface="Cambria Math" panose="02040503050406030204" pitchFamily="18" charset="0"/>
                            <a:cs typeface="Times New Roman" panose="02020603050405020304" pitchFamily="18" charset="0"/>
                          </a:rPr>
                          <m:t>ln</m:t>
                        </m:r>
                      </m:fName>
                      <m:e>
                        <m:f>
                          <m:fPr>
                            <m:ctrlPr>
                              <a:rPr lang="en-US" altLang="zh-CN" sz="2400" i="1">
                                <a:latin typeface="Cambria Math" panose="02040503050406030204" pitchFamily="18" charset="0"/>
                                <a:cs typeface="Times New Roman" panose="02020603050405020304" pitchFamily="18" charset="0"/>
                              </a:rPr>
                            </m:ctrlPr>
                          </m:fPr>
                          <m:num>
                            <m:r>
                              <a:rPr lang="en-US" altLang="zh-CN" sz="2400" b="0" i="1">
                                <a:latin typeface="Cambria Math" panose="02040503050406030204" pitchFamily="18" charset="0"/>
                                <a:cs typeface="Times New Roman" panose="02020603050405020304" pitchFamily="18" charset="0"/>
                              </a:rPr>
                              <m:t>1</m:t>
                            </m:r>
                            <m:r>
                              <a:rPr lang="en-US" altLang="zh-CN" sz="2400" b="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𝑒𝑟𝑟</m:t>
                                </m:r>
                              </m:e>
                              <m:sub>
                                <m:r>
                                  <a:rPr lang="en-US" altLang="zh-CN" sz="2400" b="0" i="1">
                                    <a:latin typeface="Cambria Math" panose="02040503050406030204" pitchFamily="18" charset="0"/>
                                    <a:cs typeface="Times New Roman" panose="02020603050405020304" pitchFamily="18" charset="0"/>
                                  </a:rPr>
                                  <m:t>𝑚</m:t>
                                </m:r>
                              </m:sub>
                            </m:sSub>
                          </m:num>
                          <m:den>
                            <m:sSub>
                              <m:sSubPr>
                                <m:ctrlPr>
                                  <a:rPr lang="en-US" altLang="zh-CN" sz="240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𝑒𝑟𝑟</m:t>
                                </m:r>
                              </m:e>
                              <m:sub>
                                <m:r>
                                  <a:rPr lang="en-US" altLang="zh-CN" sz="2400" b="0" i="1">
                                    <a:latin typeface="Cambria Math" panose="02040503050406030204" pitchFamily="18" charset="0"/>
                                    <a:cs typeface="Times New Roman" panose="02020603050405020304" pitchFamily="18" charset="0"/>
                                  </a:rPr>
                                  <m:t>𝑚</m:t>
                                </m:r>
                              </m:sub>
                            </m:sSub>
                          </m:den>
                        </m:f>
                      </m:e>
                    </m:func>
                    <m:r>
                      <a:rPr lang="en-US" altLang="zh-CN" sz="2400" b="0" i="1" smtClean="0">
                        <a:latin typeface="Cambria Math" panose="02040503050406030204" pitchFamily="18" charset="0"/>
                        <a:cs typeface="Times New Roman" panose="02020603050405020304" pitchFamily="18" charset="0"/>
                      </a:rPr>
                      <m:t>→−∞</m:t>
                    </m:r>
                  </m:oMath>
                </a14:m>
                <a:r>
                  <a:rPr lang="zh-CN" altLang="en-US" sz="2400" dirty="0">
                    <a:cs typeface="Times New Roman" panose="02020603050405020304" pitchFamily="18" charset="0"/>
                  </a:rPr>
                  <a:t>，给予第</a:t>
                </a:r>
                <a14:m>
                  <m:oMath xmlns:m="http://schemas.openxmlformats.org/officeDocument/2006/math">
                    <m:r>
                      <a:rPr lang="en-US" altLang="zh-CN" sz="2400" b="0" i="1">
                        <a:latin typeface="Cambria Math" panose="02040503050406030204" pitchFamily="18" charset="0"/>
                        <a:cs typeface="Times New Roman" panose="02020603050405020304" pitchFamily="18" charset="0"/>
                      </a:rPr>
                      <m:t>𝑚</m:t>
                    </m:r>
                  </m:oMath>
                </a14:m>
                <a:r>
                  <a:rPr lang="zh-CN" altLang="en-US" sz="2400" dirty="0">
                    <a:cs typeface="Times New Roman" panose="02020603050405020304" pitchFamily="18" charset="0"/>
                  </a:rPr>
                  <a:t>个弱分类器</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b="0" i="1" dirty="0">
                            <a:latin typeface="Cambria Math" panose="02040503050406030204" pitchFamily="18" charset="0"/>
                            <a:cs typeface="Times New Roman" panose="02020603050405020304" pitchFamily="18" charset="0"/>
                          </a:rPr>
                          <m:t>𝐺</m:t>
                        </m:r>
                      </m:e>
                      <m:sub>
                        <m:r>
                          <a:rPr lang="en-US" altLang="zh-CN" sz="2400" b="0" i="1" dirty="0">
                            <a:latin typeface="Cambria Math" panose="02040503050406030204" pitchFamily="18" charset="0"/>
                            <a:cs typeface="Times New Roman" panose="02020603050405020304" pitchFamily="18" charset="0"/>
                          </a:rPr>
                          <m:t>𝑚</m:t>
                        </m:r>
                      </m:sub>
                    </m:sSub>
                    <m:r>
                      <a:rPr lang="en-US" altLang="zh-CN" sz="2400" b="0" i="1" dirty="0">
                        <a:latin typeface="Cambria Math" panose="02040503050406030204" pitchFamily="18" charset="0"/>
                        <a:cs typeface="Times New Roman" panose="02020603050405020304" pitchFamily="18" charset="0"/>
                      </a:rPr>
                      <m:t>(</m:t>
                    </m:r>
                    <m:r>
                      <a:rPr lang="en-US" altLang="zh-CN" sz="2400" b="0" i="1" dirty="0">
                        <a:latin typeface="Cambria Math" panose="02040503050406030204" pitchFamily="18" charset="0"/>
                        <a:cs typeface="Times New Roman" panose="02020603050405020304" pitchFamily="18" charset="0"/>
                      </a:rPr>
                      <m:t>𝑥</m:t>
                    </m:r>
                    <m:r>
                      <a:rPr lang="en-US" altLang="zh-CN" sz="2400" b="0" i="1" dirty="0">
                        <a:latin typeface="Cambria Math" panose="02040503050406030204" pitchFamily="18" charset="0"/>
                        <a:cs typeface="Times New Roman" panose="02020603050405020304" pitchFamily="18" charset="0"/>
                      </a:rPr>
                      <m:t>)</m:t>
                    </m:r>
                  </m:oMath>
                </a14:m>
                <a:r>
                  <a:rPr lang="zh-CN" altLang="en-US" sz="2400" dirty="0">
                    <a:cs typeface="Times New Roman" panose="02020603050405020304" pitchFamily="18" charset="0"/>
                  </a:rPr>
                  <a:t>很低权重。</a:t>
                </a:r>
                <a:endParaRPr lang="en-US" altLang="zh-CN" sz="2400" dirty="0">
                  <a:cs typeface="Times New Roman" panose="02020603050405020304" pitchFamily="18" charset="0"/>
                </a:endParaRPr>
              </a:p>
              <a:p>
                <a:pPr marL="0" lvl="2" indent="360680" algn="just">
                  <a:lnSpc>
                    <a:spcPct val="120000"/>
                  </a:lnSpc>
                  <a:buAutoNum type="alphaLcParenBoth"/>
                </a:pPr>
                <a:r>
                  <a:rPr lang="zh-CN" altLang="en-US" sz="2400" dirty="0">
                    <a:cs typeface="Times New Roman" panose="02020603050405020304" pitchFamily="18" charset="0"/>
                  </a:rPr>
                  <a:t>当第</a:t>
                </a:r>
                <a14:m>
                  <m:oMath xmlns:m="http://schemas.openxmlformats.org/officeDocument/2006/math">
                    <m:r>
                      <a:rPr lang="en-US" altLang="zh-CN" sz="2400" b="0" i="1">
                        <a:latin typeface="Cambria Math" panose="02040503050406030204" pitchFamily="18" charset="0"/>
                        <a:cs typeface="Times New Roman" panose="02020603050405020304" pitchFamily="18" charset="0"/>
                      </a:rPr>
                      <m:t>𝑚</m:t>
                    </m:r>
                  </m:oMath>
                </a14:m>
                <a:r>
                  <a:rPr lang="zh-CN" altLang="en-US" sz="2400" dirty="0">
                    <a:cs typeface="Times New Roman" panose="02020603050405020304" pitchFamily="18" charset="0"/>
                  </a:rPr>
                  <a:t>个弱分类器</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b="0" i="1" dirty="0">
                            <a:latin typeface="Cambria Math" panose="02040503050406030204" pitchFamily="18" charset="0"/>
                            <a:cs typeface="Times New Roman" panose="02020603050405020304" pitchFamily="18" charset="0"/>
                          </a:rPr>
                          <m:t>𝐺</m:t>
                        </m:r>
                      </m:e>
                      <m:sub>
                        <m:r>
                          <a:rPr lang="en-US" altLang="zh-CN" sz="2400" b="0" i="1" dirty="0">
                            <a:latin typeface="Cambria Math" panose="02040503050406030204" pitchFamily="18" charset="0"/>
                            <a:cs typeface="Times New Roman" panose="02020603050405020304" pitchFamily="18" charset="0"/>
                          </a:rPr>
                          <m:t>𝑚</m:t>
                        </m:r>
                      </m:sub>
                    </m:sSub>
                    <m:r>
                      <a:rPr lang="en-US" altLang="zh-CN" sz="2400" b="0" i="1" dirty="0">
                        <a:latin typeface="Cambria Math" panose="02040503050406030204" pitchFamily="18" charset="0"/>
                        <a:cs typeface="Times New Roman" panose="02020603050405020304" pitchFamily="18" charset="0"/>
                      </a:rPr>
                      <m:t>(</m:t>
                    </m:r>
                    <m:r>
                      <a:rPr lang="en-US" altLang="zh-CN" sz="2400" b="0" i="1" dirty="0">
                        <a:latin typeface="Cambria Math" panose="02040503050406030204" pitchFamily="18" charset="0"/>
                        <a:cs typeface="Times New Roman" panose="02020603050405020304" pitchFamily="18" charset="0"/>
                      </a:rPr>
                      <m:t>𝑥</m:t>
                    </m:r>
                    <m:r>
                      <a:rPr lang="en-US" altLang="zh-CN" sz="2400" b="0" i="1" dirty="0">
                        <a:latin typeface="Cambria Math" panose="02040503050406030204" pitchFamily="18" charset="0"/>
                        <a:cs typeface="Times New Roman" panose="02020603050405020304" pitchFamily="18" charset="0"/>
                      </a:rPr>
                      <m:t>)</m:t>
                    </m:r>
                  </m:oMath>
                </a14:m>
                <a:r>
                  <a:rPr lang="zh-CN" altLang="en-US" sz="2400" dirty="0">
                    <a:cs typeface="Times New Roman" panose="02020603050405020304" pitchFamily="18" charset="0"/>
                  </a:rPr>
                  <a:t>错误率为</a:t>
                </a:r>
                <a14:m>
                  <m:oMath xmlns:m="http://schemas.openxmlformats.org/officeDocument/2006/math">
                    <m:f>
                      <m:fPr>
                        <m:ctrlPr>
                          <a:rPr lang="en-US" altLang="zh-CN" sz="2400" i="1" dirty="0" smtClean="0">
                            <a:latin typeface="Cambria Math" panose="02040503050406030204" pitchFamily="18" charset="0"/>
                            <a:cs typeface="Times New Roman" panose="02020603050405020304" pitchFamily="18" charset="0"/>
                          </a:rPr>
                        </m:ctrlPr>
                      </m:fPr>
                      <m:num>
                        <m:r>
                          <a:rPr lang="en-US" altLang="zh-CN" sz="2400" b="0" i="1" dirty="0" smtClean="0">
                            <a:latin typeface="Cambria Math" panose="02040503050406030204" pitchFamily="18" charset="0"/>
                            <a:cs typeface="Times New Roman" panose="02020603050405020304" pitchFamily="18" charset="0"/>
                          </a:rPr>
                          <m:t>1</m:t>
                        </m:r>
                      </m:num>
                      <m:den>
                        <m:r>
                          <a:rPr lang="en-US" altLang="zh-CN" sz="2400" b="0" i="1" dirty="0" smtClean="0">
                            <a:latin typeface="Cambria Math" panose="02040503050406030204" pitchFamily="18" charset="0"/>
                            <a:cs typeface="Times New Roman" panose="02020603050405020304" pitchFamily="18" charset="0"/>
                          </a:rPr>
                          <m:t>2</m:t>
                        </m:r>
                      </m:den>
                    </m:f>
                  </m:oMath>
                </a14:m>
                <a:r>
                  <a:rPr lang="zh-CN" altLang="en-US" sz="2400" dirty="0">
                    <a:cs typeface="Times New Roman" panose="02020603050405020304" pitchFamily="18" charset="0"/>
                  </a:rPr>
                  <a:t>，</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zh-CN" altLang="en-US" sz="2400" b="0" i="1">
                            <a:latin typeface="Cambria Math" panose="02040503050406030204" pitchFamily="18" charset="0"/>
                            <a:cs typeface="Times New Roman" panose="02020603050405020304" pitchFamily="18" charset="0"/>
                          </a:rPr>
                          <m:t>𝛼</m:t>
                        </m:r>
                      </m:e>
                      <m:sub>
                        <m:r>
                          <a:rPr lang="en-US" altLang="zh-CN" sz="2400" b="0" i="1">
                            <a:latin typeface="Cambria Math" panose="02040503050406030204" pitchFamily="18" charset="0"/>
                            <a:cs typeface="Times New Roman" panose="02020603050405020304" pitchFamily="18" charset="0"/>
                          </a:rPr>
                          <m:t>𝑚</m:t>
                        </m:r>
                      </m:sub>
                    </m:sSub>
                    <m:r>
                      <a:rPr lang="en-US" altLang="zh-CN" sz="2400" b="0" i="1">
                        <a:latin typeface="Cambria Math" panose="02040503050406030204" pitchFamily="18" charset="0"/>
                        <a:cs typeface="Times New Roman" panose="02020603050405020304" pitchFamily="18" charset="0"/>
                      </a:rPr>
                      <m:t>=</m:t>
                    </m:r>
                    <m:f>
                      <m:fPr>
                        <m:ctrlPr>
                          <a:rPr lang="en-US" altLang="zh-CN" sz="2400" i="1">
                            <a:latin typeface="Cambria Math" panose="02040503050406030204" pitchFamily="18" charset="0"/>
                            <a:cs typeface="Times New Roman" panose="02020603050405020304" pitchFamily="18" charset="0"/>
                          </a:rPr>
                        </m:ctrlPr>
                      </m:fPr>
                      <m:num>
                        <m:r>
                          <a:rPr lang="en-US" altLang="zh-CN" sz="2400" b="0" i="1">
                            <a:latin typeface="Cambria Math" panose="02040503050406030204" pitchFamily="18" charset="0"/>
                            <a:cs typeface="Times New Roman" panose="02020603050405020304" pitchFamily="18" charset="0"/>
                          </a:rPr>
                          <m:t>1</m:t>
                        </m:r>
                      </m:num>
                      <m:den>
                        <m:r>
                          <a:rPr lang="en-US" altLang="zh-CN" sz="2400" b="0" i="1">
                            <a:latin typeface="Cambria Math" panose="02040503050406030204" pitchFamily="18" charset="0"/>
                            <a:cs typeface="Times New Roman" panose="02020603050405020304" pitchFamily="18" charset="0"/>
                          </a:rPr>
                          <m:t>2</m:t>
                        </m:r>
                      </m:den>
                    </m:f>
                    <m:func>
                      <m:funcPr>
                        <m:ctrlPr>
                          <a:rPr lang="en-US" altLang="zh-CN" sz="2400" i="1">
                            <a:latin typeface="Cambria Math" panose="02040503050406030204" pitchFamily="18" charset="0"/>
                            <a:cs typeface="Times New Roman" panose="02020603050405020304" pitchFamily="18" charset="0"/>
                          </a:rPr>
                        </m:ctrlPr>
                      </m:funcPr>
                      <m:fName>
                        <m:r>
                          <m:rPr>
                            <m:sty m:val="p"/>
                          </m:rPr>
                          <a:rPr lang="en-US" altLang="zh-CN" sz="2400" b="0">
                            <a:latin typeface="Cambria Math" panose="02040503050406030204" pitchFamily="18" charset="0"/>
                            <a:cs typeface="Times New Roman" panose="02020603050405020304" pitchFamily="18" charset="0"/>
                          </a:rPr>
                          <m:t>ln</m:t>
                        </m:r>
                      </m:fName>
                      <m:e>
                        <m:f>
                          <m:fPr>
                            <m:ctrlPr>
                              <a:rPr lang="en-US" altLang="zh-CN" sz="2400" i="1">
                                <a:latin typeface="Cambria Math" panose="02040503050406030204" pitchFamily="18" charset="0"/>
                                <a:cs typeface="Times New Roman" panose="02020603050405020304" pitchFamily="18" charset="0"/>
                              </a:rPr>
                            </m:ctrlPr>
                          </m:fPr>
                          <m:num>
                            <m:r>
                              <a:rPr lang="en-US" altLang="zh-CN" sz="2400" b="0" i="1">
                                <a:latin typeface="Cambria Math" panose="02040503050406030204" pitchFamily="18" charset="0"/>
                                <a:cs typeface="Times New Roman" panose="02020603050405020304" pitchFamily="18" charset="0"/>
                              </a:rPr>
                              <m:t>1</m:t>
                            </m:r>
                            <m:r>
                              <a:rPr lang="en-US" altLang="zh-CN" sz="2400" b="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𝑒𝑟𝑟</m:t>
                                </m:r>
                              </m:e>
                              <m:sub>
                                <m:r>
                                  <a:rPr lang="en-US" altLang="zh-CN" sz="2400" b="0" i="1">
                                    <a:latin typeface="Cambria Math" panose="02040503050406030204" pitchFamily="18" charset="0"/>
                                    <a:cs typeface="Times New Roman" panose="02020603050405020304" pitchFamily="18" charset="0"/>
                                  </a:rPr>
                                  <m:t>𝑚</m:t>
                                </m:r>
                              </m:sub>
                            </m:sSub>
                          </m:num>
                          <m:den>
                            <m:sSub>
                              <m:sSubPr>
                                <m:ctrlPr>
                                  <a:rPr lang="en-US" altLang="zh-CN" sz="240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𝑒𝑟𝑟</m:t>
                                </m:r>
                              </m:e>
                              <m:sub>
                                <m:r>
                                  <a:rPr lang="en-US" altLang="zh-CN" sz="2400" b="0" i="1">
                                    <a:latin typeface="Cambria Math" panose="02040503050406030204" pitchFamily="18" charset="0"/>
                                    <a:cs typeface="Times New Roman" panose="02020603050405020304" pitchFamily="18" charset="0"/>
                                  </a:rPr>
                                  <m:t>𝑚</m:t>
                                </m:r>
                              </m:sub>
                            </m:sSub>
                          </m:den>
                        </m:f>
                      </m:e>
                    </m:func>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0</m:t>
                    </m:r>
                  </m:oMath>
                </a14:m>
                <a:r>
                  <a:rPr lang="zh-CN" altLang="en-US" sz="2400" dirty="0">
                    <a:cs typeface="Times New Roman" panose="02020603050405020304" pitchFamily="18" charset="0"/>
                  </a:rPr>
                  <a:t>。如果错误率</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m:rPr>
                            <m:sty m:val="p"/>
                          </m:rPr>
                          <a:rPr lang="en-US" altLang="zh-CN" sz="2400" b="0" i="1">
                            <a:latin typeface="Cambria Math" panose="02040503050406030204" pitchFamily="18" charset="0"/>
                            <a:cs typeface="Times New Roman" panose="02020603050405020304" pitchFamily="18" charset="0"/>
                          </a:rPr>
                          <m:t>err</m:t>
                        </m:r>
                      </m:e>
                      <m:sub>
                        <m:r>
                          <m:rPr>
                            <m:sty m:val="p"/>
                          </m:rPr>
                          <a:rPr lang="en-US" altLang="zh-CN" sz="2400" b="0" i="1">
                            <a:latin typeface="Cambria Math" panose="02040503050406030204" pitchFamily="18" charset="0"/>
                            <a:cs typeface="Times New Roman" panose="02020603050405020304" pitchFamily="18" charset="0"/>
                          </a:rPr>
                          <m:t>m</m:t>
                        </m:r>
                      </m:sub>
                    </m:sSub>
                  </m:oMath>
                </a14:m>
                <a:r>
                  <a:rPr lang="zh-CN" altLang="en-US" sz="2400" dirty="0">
                    <a:cs typeface="Times New Roman" panose="02020603050405020304" pitchFamily="18" charset="0"/>
                  </a:rPr>
                  <a:t>小于</a:t>
                </a:r>
                <a14:m>
                  <m:oMath xmlns:m="http://schemas.openxmlformats.org/officeDocument/2006/math">
                    <m:f>
                      <m:fPr>
                        <m:ctrlPr>
                          <a:rPr lang="en-US" altLang="zh-CN" sz="2400" i="1" dirty="0">
                            <a:latin typeface="Cambria Math" panose="02040503050406030204" pitchFamily="18" charset="0"/>
                            <a:cs typeface="Times New Roman" panose="02020603050405020304" pitchFamily="18" charset="0"/>
                          </a:rPr>
                        </m:ctrlPr>
                      </m:fPr>
                      <m:num>
                        <m:r>
                          <a:rPr lang="en-US" altLang="zh-CN" sz="2400" b="0" i="1" dirty="0">
                            <a:latin typeface="Cambria Math" panose="02040503050406030204" pitchFamily="18" charset="0"/>
                            <a:cs typeface="Times New Roman" panose="02020603050405020304" pitchFamily="18" charset="0"/>
                          </a:rPr>
                          <m:t>1</m:t>
                        </m:r>
                      </m:num>
                      <m:den>
                        <m:r>
                          <a:rPr lang="en-US" altLang="zh-CN" sz="2400" b="0" i="1" dirty="0">
                            <a:latin typeface="Cambria Math" panose="02040503050406030204" pitchFamily="18" charset="0"/>
                            <a:cs typeface="Times New Roman" panose="02020603050405020304" pitchFamily="18" charset="0"/>
                          </a:rPr>
                          <m:t>2</m:t>
                        </m:r>
                      </m:den>
                    </m:f>
                  </m:oMath>
                </a14:m>
                <a:r>
                  <a:rPr lang="zh-CN" altLang="en-US" sz="2400" dirty="0">
                    <a:cs typeface="Times New Roman" panose="02020603050405020304" pitchFamily="18" charset="0"/>
                  </a:rPr>
                  <a:t>，权重</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zh-CN" altLang="en-US" sz="2400" b="0" i="1">
                            <a:latin typeface="Cambria Math" panose="02040503050406030204" pitchFamily="18" charset="0"/>
                            <a:cs typeface="Times New Roman" panose="02020603050405020304" pitchFamily="18" charset="0"/>
                          </a:rPr>
                          <m:t>𝛼</m:t>
                        </m:r>
                      </m:e>
                      <m:sub>
                        <m:r>
                          <a:rPr lang="en-US" altLang="zh-CN" sz="2400" b="0" i="1">
                            <a:latin typeface="Cambria Math" panose="02040503050406030204" pitchFamily="18" charset="0"/>
                            <a:cs typeface="Times New Roman" panose="02020603050405020304" pitchFamily="18" charset="0"/>
                          </a:rPr>
                          <m:t>𝑚</m:t>
                        </m:r>
                      </m:sub>
                    </m:sSub>
                  </m:oMath>
                </a14:m>
                <a:r>
                  <a:rPr lang="zh-CN" altLang="en-US" sz="2400" dirty="0">
                    <a:cs typeface="Times New Roman" panose="02020603050405020304" pitchFamily="18" charset="0"/>
                  </a:rPr>
                  <a:t>为正</a:t>
                </a:r>
                <a:r>
                  <a:rPr lang="en-US" altLang="zh-CN" sz="2400" dirty="0">
                    <a:cs typeface="Times New Roman" panose="02020603050405020304" pitchFamily="18" charset="0"/>
                  </a:rPr>
                  <a:t>(</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m:rPr>
                            <m:sty m:val="p"/>
                          </m:rPr>
                          <a:rPr lang="en-US" altLang="zh-CN" sz="2400" b="0" i="1">
                            <a:latin typeface="Cambria Math" panose="02040503050406030204" pitchFamily="18" charset="0"/>
                            <a:cs typeface="Times New Roman" panose="02020603050405020304" pitchFamily="18" charset="0"/>
                          </a:rPr>
                          <m:t>err</m:t>
                        </m:r>
                      </m:e>
                      <m:sub>
                        <m:r>
                          <m:rPr>
                            <m:sty m:val="p"/>
                          </m:rPr>
                          <a:rPr lang="en-US" altLang="zh-CN" sz="2400" b="0" i="1">
                            <a:latin typeface="Cambria Math" panose="02040503050406030204" pitchFamily="18" charset="0"/>
                            <a:cs typeface="Times New Roman" panose="02020603050405020304" pitchFamily="18" charset="0"/>
                          </a:rPr>
                          <m:t>m</m:t>
                        </m:r>
                      </m:sub>
                    </m:sSub>
                    <m:r>
                      <a:rPr lang="en-US" altLang="zh-CN" sz="2400" b="0" i="1">
                        <a:latin typeface="Cambria Math" panose="02040503050406030204" pitchFamily="18" charset="0"/>
                        <a:cs typeface="Times New Roman" panose="02020603050405020304" pitchFamily="18" charset="0"/>
                      </a:rPr>
                      <m:t>&lt;</m:t>
                    </m:r>
                    <m:f>
                      <m:fPr>
                        <m:ctrlPr>
                          <a:rPr lang="en-US" altLang="zh-CN" sz="2400" i="1" smtClean="0">
                            <a:latin typeface="Cambria Math" panose="02040503050406030204" pitchFamily="18" charset="0"/>
                            <a:cs typeface="Times New Roman" panose="02020603050405020304" pitchFamily="18" charset="0"/>
                          </a:rPr>
                        </m:ctrlPr>
                      </m:fPr>
                      <m:num>
                        <m:r>
                          <a:rPr lang="en-US" altLang="zh-CN" sz="2400" b="0" i="1" smtClean="0">
                            <a:latin typeface="Cambria Math" panose="02040503050406030204" pitchFamily="18" charset="0"/>
                            <a:cs typeface="Times New Roman" panose="02020603050405020304" pitchFamily="18" charset="0"/>
                          </a:rPr>
                          <m:t>1</m:t>
                        </m:r>
                      </m:num>
                      <m:den>
                        <m:r>
                          <a:rPr lang="en-US" altLang="zh-CN" sz="2400" b="0" i="1" smtClean="0">
                            <a:latin typeface="Cambria Math" panose="02040503050406030204" pitchFamily="18" charset="0"/>
                            <a:cs typeface="Times New Roman" panose="02020603050405020304" pitchFamily="18" charset="0"/>
                          </a:rPr>
                          <m:t>2</m:t>
                        </m:r>
                      </m:den>
                    </m:f>
                    <m:r>
                      <a:rPr lang="zh-CN" altLang="en-US" sz="2400" b="0" i="1" smtClean="0">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zh-CN" altLang="en-US" sz="2400" b="0" i="1">
                            <a:latin typeface="Cambria Math" panose="02040503050406030204" pitchFamily="18" charset="0"/>
                            <a:cs typeface="Times New Roman" panose="02020603050405020304" pitchFamily="18" charset="0"/>
                          </a:rPr>
                          <m:t>𝛼</m:t>
                        </m:r>
                      </m:e>
                      <m:sub>
                        <m:r>
                          <a:rPr lang="en-US" altLang="zh-CN" sz="2400" b="0" i="1">
                            <a:latin typeface="Cambria Math" panose="02040503050406030204" pitchFamily="18" charset="0"/>
                            <a:cs typeface="Times New Roman" panose="02020603050405020304" pitchFamily="18" charset="0"/>
                          </a:rPr>
                          <m:t>𝑚</m:t>
                        </m:r>
                      </m:sub>
                    </m:sSub>
                    <m:r>
                      <a:rPr lang="en-US" altLang="zh-CN" sz="2400" b="0" i="1">
                        <a:latin typeface="Cambria Math" panose="02040503050406030204" pitchFamily="18" charset="0"/>
                        <a:cs typeface="Times New Roman" panose="02020603050405020304" pitchFamily="18" charset="0"/>
                      </a:rPr>
                      <m:t>&gt;</m:t>
                    </m:r>
                    <m:r>
                      <a:rPr lang="en-US" altLang="zh-CN" sz="2400" b="0" i="1" smtClean="0">
                        <a:latin typeface="Cambria Math" panose="02040503050406030204" pitchFamily="18" charset="0"/>
                        <a:cs typeface="Times New Roman" panose="02020603050405020304" pitchFamily="18" charset="0"/>
                      </a:rPr>
                      <m:t>0</m:t>
                    </m:r>
                  </m:oMath>
                </a14:m>
                <a:r>
                  <a:rPr lang="en-US" altLang="zh-CN" sz="2400" dirty="0">
                    <a:cs typeface="Times New Roman" panose="02020603050405020304" pitchFamily="18" charset="0"/>
                  </a:rPr>
                  <a:t>)</a:t>
                </a:r>
                <a:r>
                  <a:rPr lang="zh-CN" altLang="en-US" sz="2400" dirty="0">
                    <a:cs typeface="Times New Roman" panose="02020603050405020304" pitchFamily="18" charset="0"/>
                  </a:rPr>
                  <a:t>。权重</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zh-CN" altLang="en-US" sz="2400" b="0" i="1">
                            <a:latin typeface="Cambria Math" panose="02040503050406030204" pitchFamily="18" charset="0"/>
                            <a:cs typeface="Times New Roman" panose="02020603050405020304" pitchFamily="18" charset="0"/>
                          </a:rPr>
                          <m:t>𝛼</m:t>
                        </m:r>
                      </m:e>
                      <m:sub>
                        <m:r>
                          <a:rPr lang="en-US" altLang="zh-CN" sz="2400" b="0" i="1">
                            <a:latin typeface="Cambria Math" panose="02040503050406030204" pitchFamily="18" charset="0"/>
                            <a:cs typeface="Times New Roman" panose="02020603050405020304" pitchFamily="18" charset="0"/>
                          </a:rPr>
                          <m:t>𝑚</m:t>
                        </m:r>
                      </m:sub>
                    </m:sSub>
                  </m:oMath>
                </a14:m>
                <a:r>
                  <a:rPr lang="zh-CN" altLang="en-US" sz="2400" dirty="0">
                    <a:cs typeface="Times New Roman" panose="02020603050405020304" pitchFamily="18" charset="0"/>
                  </a:rPr>
                  <a:t>随</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m:rPr>
                            <m:sty m:val="p"/>
                          </m:rPr>
                          <a:rPr lang="en-US" altLang="zh-CN" sz="2400" b="0" i="1">
                            <a:latin typeface="Cambria Math" panose="02040503050406030204" pitchFamily="18" charset="0"/>
                            <a:cs typeface="Times New Roman" panose="02020603050405020304" pitchFamily="18" charset="0"/>
                          </a:rPr>
                          <m:t>err</m:t>
                        </m:r>
                      </m:e>
                      <m:sub>
                        <m:r>
                          <m:rPr>
                            <m:sty m:val="p"/>
                          </m:rPr>
                          <a:rPr lang="en-US" altLang="zh-CN" sz="2400" b="0" i="1">
                            <a:latin typeface="Cambria Math" panose="02040503050406030204" pitchFamily="18" charset="0"/>
                            <a:cs typeface="Times New Roman" panose="02020603050405020304" pitchFamily="18" charset="0"/>
                          </a:rPr>
                          <m:t>m</m:t>
                        </m:r>
                      </m:sub>
                    </m:sSub>
                  </m:oMath>
                </a14:m>
                <a:r>
                  <a:rPr lang="zh-CN" altLang="en-US" sz="2400" dirty="0">
                    <a:cs typeface="Times New Roman" panose="02020603050405020304" pitchFamily="18" charset="0"/>
                  </a:rPr>
                  <a:t>减少而增大，即错误率越小的弱分类器会赋予更大权重。</a:t>
                </a:r>
                <a:endParaRPr lang="en-US" altLang="zh-CN" sz="2400" dirty="0">
                  <a:cs typeface="Times New Roman" panose="02020603050405020304" pitchFamily="18" charset="0"/>
                </a:endParaRPr>
              </a:p>
              <a:p>
                <a:pPr marL="0" lvl="2" indent="360680" algn="just">
                  <a:lnSpc>
                    <a:spcPct val="120000"/>
                  </a:lnSpc>
                  <a:buAutoNum type="alphaLcParenBoth"/>
                </a:pPr>
                <a:r>
                  <a:rPr lang="zh-CN" altLang="en-US" sz="2400" dirty="0">
                    <a:cs typeface="Times New Roman" panose="02020603050405020304" pitchFamily="18" charset="0"/>
                  </a:rPr>
                  <a:t>如果一个弱分类器的分类错误率为</a:t>
                </a:r>
                <a14:m>
                  <m:oMath xmlns:m="http://schemas.openxmlformats.org/officeDocument/2006/math">
                    <m:f>
                      <m:fPr>
                        <m:ctrlPr>
                          <a:rPr lang="en-US" altLang="zh-CN" sz="2400" i="1" dirty="0">
                            <a:latin typeface="Cambria Math" panose="02040503050406030204" pitchFamily="18" charset="0"/>
                            <a:cs typeface="Times New Roman" panose="02020603050405020304" pitchFamily="18" charset="0"/>
                          </a:rPr>
                        </m:ctrlPr>
                      </m:fPr>
                      <m:num>
                        <m:r>
                          <a:rPr lang="en-US" altLang="zh-CN" sz="2400" b="0" i="1" dirty="0">
                            <a:latin typeface="Cambria Math" panose="02040503050406030204" pitchFamily="18" charset="0"/>
                            <a:cs typeface="Times New Roman" panose="02020603050405020304" pitchFamily="18" charset="0"/>
                          </a:rPr>
                          <m:t>1</m:t>
                        </m:r>
                      </m:num>
                      <m:den>
                        <m:r>
                          <a:rPr lang="en-US" altLang="zh-CN" sz="2400" b="0" i="1" dirty="0">
                            <a:latin typeface="Cambria Math" panose="02040503050406030204" pitchFamily="18" charset="0"/>
                            <a:cs typeface="Times New Roman" panose="02020603050405020304" pitchFamily="18" charset="0"/>
                          </a:rPr>
                          <m:t>2</m:t>
                        </m:r>
                      </m:den>
                    </m:f>
                  </m:oMath>
                </a14:m>
                <a:r>
                  <a:rPr lang="zh-CN" altLang="en-US" sz="2400" dirty="0">
                    <a:cs typeface="Times New Roman" panose="02020603050405020304" pitchFamily="18" charset="0"/>
                  </a:rPr>
                  <a:t>，可视为其性能仅相当于随机分类效果。</a:t>
                </a:r>
                <a:endParaRPr lang="en-US" altLang="zh-CN" sz="2400" dirty="0">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453734" y="832788"/>
                <a:ext cx="8253848" cy="5626605"/>
              </a:xfrm>
              <a:prstGeom prst="rect">
                <a:avLst/>
              </a:prstGeom>
              <a:blipFill rotWithShape="1">
                <a:blip r:embed="rId1"/>
                <a:stretch>
                  <a:fillRect l="-4" t="-5" r="-194" b="3"/>
                </a:stretch>
              </a:blipFill>
              <a:ln>
                <a:noFill/>
              </a:ln>
            </p:spPr>
            <p:txBody>
              <a:bodyPr/>
              <a:lstStyle/>
              <a:p>
                <a:r>
                  <a:rPr lang="zh-CN" altLang="en-US">
                    <a:noFill/>
                  </a:rPr>
                  <a:t> </a:t>
                </a:r>
              </a:p>
            </p:txBody>
          </p:sp>
        </mc:Fallback>
      </mc:AlternateContent>
      <p:sp>
        <p:nvSpPr>
          <p:cNvPr id="7"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Ada Boosting: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算法解释</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矩形 5"/>
              <p:cNvSpPr/>
              <p:nvPr/>
            </p:nvSpPr>
            <p:spPr>
              <a:xfrm>
                <a:off x="477982" y="993142"/>
                <a:ext cx="8104909" cy="5188793"/>
              </a:xfrm>
              <a:prstGeom prst="rect">
                <a:avLst/>
              </a:prstGeom>
              <a:ln>
                <a:noFill/>
              </a:ln>
            </p:spPr>
            <p:txBody>
              <a:bodyPr wrap="square">
                <a:spAutoFit/>
              </a:bodyPr>
              <a:lstStyle/>
              <a:p>
                <a:pPr marL="342900" lvl="2" indent="-342900" algn="just">
                  <a:lnSpc>
                    <a:spcPct val="130000"/>
                  </a:lnSpc>
                  <a:buFont typeface="Wingdings" panose="05000000000000000000" pitchFamily="2" charset="2"/>
                  <a:buChar char="Ø"/>
                </a:pPr>
                <a:r>
                  <a:rPr lang="zh-CN" altLang="en-US" sz="2400" b="1" dirty="0">
                    <a:solidFill>
                      <a:srgbClr val="FF0000"/>
                    </a:solidFill>
                    <a:latin typeface="+mn-ea"/>
                    <a:cs typeface="Times New Roman" panose="02020603050405020304" pitchFamily="18" charset="0"/>
                  </a:rPr>
                  <a:t>在开始训练第</a:t>
                </a:r>
                <a14:m>
                  <m:oMath xmlns:m="http://schemas.openxmlformats.org/officeDocument/2006/math">
                    <m:r>
                      <a:rPr lang="en-US" altLang="zh-CN" sz="2400" b="1" i="1" smtClean="0">
                        <a:solidFill>
                          <a:srgbClr val="FF0000"/>
                        </a:solidFill>
                        <a:latin typeface="Cambria Math" panose="02040503050406030204" pitchFamily="18" charset="0"/>
                        <a:cs typeface="Times New Roman" panose="02020603050405020304" pitchFamily="18" charset="0"/>
                      </a:rPr>
                      <m:t>𝒎</m:t>
                    </m:r>
                    <m:r>
                      <a:rPr lang="en-US" altLang="zh-CN" sz="2400" b="1" i="1" smtClean="0">
                        <a:solidFill>
                          <a:srgbClr val="FF0000"/>
                        </a:solidFill>
                        <a:latin typeface="Cambria Math" panose="02040503050406030204" pitchFamily="18" charset="0"/>
                        <a:cs typeface="Times New Roman" panose="02020603050405020304" pitchFamily="18" charset="0"/>
                      </a:rPr>
                      <m:t>+</m:t>
                    </m:r>
                    <m:r>
                      <a:rPr lang="en-US" altLang="zh-CN" sz="2400" b="1" i="1" smtClean="0">
                        <a:solidFill>
                          <a:srgbClr val="FF0000"/>
                        </a:solidFill>
                        <a:latin typeface="Cambria Math" panose="02040503050406030204" pitchFamily="18" charset="0"/>
                        <a:cs typeface="Times New Roman" panose="02020603050405020304" pitchFamily="18" charset="0"/>
                      </a:rPr>
                      <m:t>𝟏</m:t>
                    </m:r>
                  </m:oMath>
                </a14:m>
                <a:r>
                  <a:rPr lang="zh-CN" altLang="en-US" sz="2400" b="1" dirty="0">
                    <a:solidFill>
                      <a:srgbClr val="FF0000"/>
                    </a:solidFill>
                    <a:latin typeface="+mn-ea"/>
                    <a:cs typeface="Times New Roman" panose="02020603050405020304" pitchFamily="18" charset="0"/>
                  </a:rPr>
                  <a:t>个弱分类器</a:t>
                </a:r>
                <a14:m>
                  <m:oMath xmlns:m="http://schemas.openxmlformats.org/officeDocument/2006/math">
                    <m:sSub>
                      <m:sSubPr>
                        <m:ctrlPr>
                          <a:rPr lang="en-US" altLang="zh-CN" sz="2400" b="1" i="1" smtClean="0">
                            <a:solidFill>
                              <a:srgbClr val="FF0000"/>
                            </a:solidFill>
                            <a:latin typeface="Cambria Math" panose="02040503050406030204" pitchFamily="18" charset="0"/>
                            <a:cs typeface="Times New Roman" panose="02020603050405020304" pitchFamily="18" charset="0"/>
                          </a:rPr>
                        </m:ctrlPr>
                      </m:sSubPr>
                      <m:e>
                        <m:r>
                          <a:rPr lang="en-US" altLang="zh-CN" sz="2400" b="1" i="1">
                            <a:solidFill>
                              <a:srgbClr val="FF0000"/>
                            </a:solidFill>
                            <a:latin typeface="Cambria Math" panose="02040503050406030204" pitchFamily="18" charset="0"/>
                            <a:cs typeface="Times New Roman" panose="02020603050405020304" pitchFamily="18" charset="0"/>
                          </a:rPr>
                          <m:t>𝑮</m:t>
                        </m:r>
                      </m:e>
                      <m:sub>
                        <m:r>
                          <a:rPr lang="en-US" altLang="zh-CN" sz="2400" b="1" i="1">
                            <a:solidFill>
                              <a:srgbClr val="FF0000"/>
                            </a:solidFill>
                            <a:latin typeface="Cambria Math" panose="02040503050406030204" pitchFamily="18" charset="0"/>
                            <a:cs typeface="Times New Roman" panose="02020603050405020304" pitchFamily="18" charset="0"/>
                          </a:rPr>
                          <m:t>𝒎</m:t>
                        </m:r>
                        <m:r>
                          <a:rPr lang="en-US" altLang="zh-CN" sz="2400" b="1" i="1" smtClean="0">
                            <a:solidFill>
                              <a:srgbClr val="FF0000"/>
                            </a:solidFill>
                            <a:latin typeface="Cambria Math" panose="02040503050406030204" pitchFamily="18" charset="0"/>
                            <a:cs typeface="Times New Roman" panose="02020603050405020304" pitchFamily="18" charset="0"/>
                          </a:rPr>
                          <m:t>+</m:t>
                        </m:r>
                        <m:r>
                          <a:rPr lang="en-US" altLang="zh-CN" sz="2400" b="1" i="1" smtClean="0">
                            <a:solidFill>
                              <a:srgbClr val="FF0000"/>
                            </a:solidFill>
                            <a:latin typeface="Cambria Math" panose="02040503050406030204" pitchFamily="18" charset="0"/>
                            <a:cs typeface="Times New Roman" panose="02020603050405020304" pitchFamily="18" charset="0"/>
                          </a:rPr>
                          <m:t>𝟏</m:t>
                        </m:r>
                      </m:sub>
                    </m:sSub>
                    <m:d>
                      <m:dPr>
                        <m:ctrlPr>
                          <a:rPr lang="en-US" altLang="zh-CN" sz="2400" b="1" i="1">
                            <a:solidFill>
                              <a:srgbClr val="FF0000"/>
                            </a:solidFill>
                            <a:latin typeface="Cambria Math" panose="02040503050406030204" pitchFamily="18" charset="0"/>
                            <a:cs typeface="Times New Roman" panose="02020603050405020304" pitchFamily="18" charset="0"/>
                          </a:rPr>
                        </m:ctrlPr>
                      </m:dPr>
                      <m:e>
                        <m:r>
                          <a:rPr lang="en-US" altLang="zh-CN" sz="2400" b="1" i="1">
                            <a:solidFill>
                              <a:srgbClr val="FF0000"/>
                            </a:solidFill>
                            <a:latin typeface="Cambria Math" panose="02040503050406030204" pitchFamily="18" charset="0"/>
                            <a:cs typeface="Times New Roman" panose="02020603050405020304" pitchFamily="18" charset="0"/>
                          </a:rPr>
                          <m:t>𝒙</m:t>
                        </m:r>
                      </m:e>
                    </m:d>
                  </m:oMath>
                </a14:m>
                <a:r>
                  <a:rPr lang="zh-CN" altLang="en-US" sz="2400" b="1" dirty="0">
                    <a:solidFill>
                      <a:srgbClr val="FF0000"/>
                    </a:solidFill>
                    <a:latin typeface="+mn-ea"/>
                    <a:cs typeface="Times New Roman" panose="02020603050405020304" pitchFamily="18" charset="0"/>
                  </a:rPr>
                  <a:t>之前对训练数据集中数据权重进行调整</a:t>
                </a:r>
                <a:endParaRPr lang="en-US" altLang="zh-CN" sz="2400" b="1" dirty="0">
                  <a:solidFill>
                    <a:srgbClr val="FF0000"/>
                  </a:solidFill>
                  <a:latin typeface="+mn-ea"/>
                  <a:cs typeface="Times New Roman" panose="02020603050405020304" pitchFamily="18" charset="0"/>
                </a:endParaRPr>
              </a:p>
              <a:p>
                <a:pPr marL="0" lvl="2" algn="just">
                  <a:lnSpc>
                    <a:spcPct val="130000"/>
                  </a:lnSpc>
                </a:pPr>
                <a14:m>
                  <m:oMathPara xmlns:m="http://schemas.openxmlformats.org/officeDocument/2006/math">
                    <m:oMathParaPr>
                      <m:jc m:val="center"/>
                    </m:oMathParaPr>
                    <m:oMath xmlns:m="http://schemas.openxmlformats.org/officeDocument/2006/math">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𝒘</m:t>
                          </m:r>
                        </m:e>
                        <m:sub>
                          <m:r>
                            <a:rPr lang="en-US" altLang="zh-CN" sz="2000" b="1" i="1" smtClean="0">
                              <a:solidFill>
                                <a:schemeClr val="tx1"/>
                              </a:solidFill>
                              <a:latin typeface="Cambria Math" panose="02040503050406030204" pitchFamily="18" charset="0"/>
                              <a:cs typeface="Times New Roman" panose="02020603050405020304" pitchFamily="18" charset="0"/>
                            </a:rPr>
                            <m:t>𝒎</m:t>
                          </m:r>
                          <m:r>
                            <a:rPr lang="en-US" altLang="zh-CN" sz="2000" b="1" i="1" smtClean="0">
                              <a:solidFill>
                                <a:schemeClr val="tx1"/>
                              </a:solidFill>
                              <a:latin typeface="Cambria Math" panose="02040503050406030204" pitchFamily="18" charset="0"/>
                              <a:cs typeface="Times New Roman" panose="02020603050405020304" pitchFamily="18" charset="0"/>
                            </a:rPr>
                            <m:t>+</m:t>
                          </m:r>
                          <m:r>
                            <a:rPr lang="en-US" altLang="zh-CN" sz="2000" b="1" i="1" smtClean="0">
                              <a:solidFill>
                                <a:schemeClr val="tx1"/>
                              </a:solidFill>
                              <a:latin typeface="Cambria Math" panose="02040503050406030204" pitchFamily="18" charset="0"/>
                              <a:cs typeface="Times New Roman" panose="02020603050405020304" pitchFamily="18" charset="0"/>
                            </a:rPr>
                            <m:t>𝟏</m:t>
                          </m:r>
                          <m:r>
                            <a:rPr lang="en-US" altLang="zh-CN" sz="2000" b="1" i="1" smtClean="0">
                              <a:solidFill>
                                <a:schemeClr val="tx1"/>
                              </a:solidFill>
                              <a:latin typeface="Cambria Math" panose="02040503050406030204" pitchFamily="18" charset="0"/>
                              <a:cs typeface="Times New Roman" panose="02020603050405020304" pitchFamily="18" charset="0"/>
                            </a:rPr>
                            <m:t>,</m:t>
                          </m:r>
                          <m:r>
                            <a:rPr lang="en-US" altLang="zh-CN" sz="2000" b="1" i="1" smtClean="0">
                              <a:solidFill>
                                <a:schemeClr val="tx1"/>
                              </a:solidFill>
                              <a:latin typeface="Cambria Math" panose="02040503050406030204" pitchFamily="18" charset="0"/>
                              <a:cs typeface="Times New Roman" panose="02020603050405020304" pitchFamily="18" charset="0"/>
                            </a:rPr>
                            <m:t>𝒊</m:t>
                          </m:r>
                        </m:sub>
                      </m:sSub>
                      <m:r>
                        <a:rPr lang="en-US" altLang="zh-CN" sz="2000" b="1" i="1" smtClean="0">
                          <a:solidFill>
                            <a:schemeClr val="tx1"/>
                          </a:solidFill>
                          <a:latin typeface="Cambria Math" panose="02040503050406030204" pitchFamily="18" charset="0"/>
                          <a:cs typeface="Times New Roman" panose="02020603050405020304" pitchFamily="18" charset="0"/>
                        </a:rPr>
                        <m:t>=</m:t>
                      </m:r>
                      <m:d>
                        <m:dPr>
                          <m:begChr m:val="{"/>
                          <m:endChr m:val=""/>
                          <m:ctrlPr>
                            <a:rPr lang="en-US" altLang="zh-CN" sz="2000" b="1" i="1" smtClean="0">
                              <a:solidFill>
                                <a:schemeClr val="tx1"/>
                              </a:solidFill>
                              <a:latin typeface="Cambria Math" panose="02040503050406030204" pitchFamily="18" charset="0"/>
                              <a:cs typeface="Times New Roman" panose="02020603050405020304" pitchFamily="18" charset="0"/>
                            </a:rPr>
                          </m:ctrlPr>
                        </m:dPr>
                        <m:e>
                          <m:eqArr>
                            <m:eqArrPr>
                              <m:ctrlPr>
                                <a:rPr lang="en-US" altLang="zh-CN" sz="2000" b="1" i="1" smtClean="0">
                                  <a:solidFill>
                                    <a:schemeClr val="tx1"/>
                                  </a:solidFill>
                                  <a:latin typeface="Cambria Math" panose="02040503050406030204" pitchFamily="18" charset="0"/>
                                  <a:cs typeface="Times New Roman" panose="02020603050405020304" pitchFamily="18" charset="0"/>
                                </a:rPr>
                              </m:ctrlPr>
                            </m:eqArrPr>
                            <m:e>
                              <m:f>
                                <m:fPr>
                                  <m:ctrlPr>
                                    <a:rPr lang="en-US" altLang="zh-CN" sz="2000" b="1" i="1" smtClean="0">
                                      <a:solidFill>
                                        <a:schemeClr val="tx1"/>
                                      </a:solidFill>
                                      <a:latin typeface="Cambria Math" panose="02040503050406030204" pitchFamily="18" charset="0"/>
                                      <a:cs typeface="Times New Roman" panose="02020603050405020304" pitchFamily="18" charset="0"/>
                                    </a:rPr>
                                  </m:ctrlPr>
                                </m:fPr>
                                <m:num>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𝒘</m:t>
                                      </m:r>
                                    </m:e>
                                    <m:sub>
                                      <m:r>
                                        <a:rPr lang="en-US" altLang="zh-CN" sz="2000" b="1" i="1" smtClean="0">
                                          <a:solidFill>
                                            <a:schemeClr val="tx1"/>
                                          </a:solidFill>
                                          <a:latin typeface="Cambria Math" panose="02040503050406030204" pitchFamily="18" charset="0"/>
                                          <a:cs typeface="Times New Roman" panose="02020603050405020304" pitchFamily="18" charset="0"/>
                                        </a:rPr>
                                        <m:t>𝒎</m:t>
                                      </m:r>
                                      <m:r>
                                        <a:rPr lang="en-US" altLang="zh-CN" sz="2000" b="1" i="1" smtClean="0">
                                          <a:solidFill>
                                            <a:schemeClr val="tx1"/>
                                          </a:solidFill>
                                          <a:latin typeface="Cambria Math" panose="02040503050406030204" pitchFamily="18" charset="0"/>
                                          <a:cs typeface="Times New Roman" panose="02020603050405020304" pitchFamily="18" charset="0"/>
                                        </a:rPr>
                                        <m:t>,</m:t>
                                      </m:r>
                                      <m:r>
                                        <a:rPr lang="en-US" altLang="zh-CN" sz="2000" b="1" i="1" smtClean="0">
                                          <a:solidFill>
                                            <a:schemeClr val="tx1"/>
                                          </a:solidFill>
                                          <a:latin typeface="Cambria Math" panose="02040503050406030204" pitchFamily="18" charset="0"/>
                                          <a:cs typeface="Times New Roman" panose="02020603050405020304" pitchFamily="18" charset="0"/>
                                        </a:rPr>
                                        <m:t>𝒊</m:t>
                                      </m:r>
                                    </m:sub>
                                  </m:sSub>
                                </m:num>
                                <m:den>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𝒁</m:t>
                                      </m:r>
                                    </m:e>
                                    <m:sub>
                                      <m:r>
                                        <a:rPr lang="en-US" altLang="zh-CN" sz="2000" b="1" i="1" smtClean="0">
                                          <a:solidFill>
                                            <a:schemeClr val="tx1"/>
                                          </a:solidFill>
                                          <a:latin typeface="Cambria Math" panose="02040503050406030204" pitchFamily="18" charset="0"/>
                                          <a:cs typeface="Times New Roman" panose="02020603050405020304" pitchFamily="18" charset="0"/>
                                        </a:rPr>
                                        <m:t>𝒎</m:t>
                                      </m:r>
                                    </m:sub>
                                  </m:sSub>
                                </m:den>
                              </m:f>
                              <m:sSup>
                                <m:sSupPr>
                                  <m:ctrlPr>
                                    <a:rPr lang="en-US" altLang="zh-CN" sz="2000" b="1" i="1" smtClean="0">
                                      <a:solidFill>
                                        <a:schemeClr val="tx1"/>
                                      </a:solidFill>
                                      <a:latin typeface="Cambria Math" panose="02040503050406030204" pitchFamily="18" charset="0"/>
                                      <a:cs typeface="Times New Roman" panose="02020603050405020304" pitchFamily="18" charset="0"/>
                                    </a:rPr>
                                  </m:ctrlPr>
                                </m:sSupPr>
                                <m:e>
                                  <m:r>
                                    <a:rPr lang="en-US" altLang="zh-CN" sz="2000" b="1" i="1" smtClean="0">
                                      <a:solidFill>
                                        <a:schemeClr val="tx1"/>
                                      </a:solidFill>
                                      <a:latin typeface="Cambria Math" panose="02040503050406030204" pitchFamily="18" charset="0"/>
                                      <a:cs typeface="Times New Roman" panose="02020603050405020304" pitchFamily="18" charset="0"/>
                                    </a:rPr>
                                    <m:t>𝒆</m:t>
                                  </m:r>
                                </m:e>
                                <m:sup>
                                  <m:r>
                                    <a:rPr lang="en-US" altLang="zh-CN" sz="2000" b="1" i="1" smtClean="0">
                                      <a:solidFill>
                                        <a:schemeClr val="tx1"/>
                                      </a:solidFill>
                                      <a:latin typeface="Cambria Math" panose="02040503050406030204" pitchFamily="18" charset="0"/>
                                      <a:cs typeface="Times New Roman" panose="02020603050405020304" pitchFamily="18" charset="0"/>
                                    </a:rPr>
                                    <m:t>−</m:t>
                                  </m:r>
                                  <m:sSubSup>
                                    <m:sSubSupPr>
                                      <m:ctrlPr>
                                        <a:rPr lang="en-US" altLang="zh-CN" sz="2000" b="1" i="1" smtClean="0">
                                          <a:solidFill>
                                            <a:schemeClr val="tx1"/>
                                          </a:solidFill>
                                          <a:latin typeface="Cambria Math" panose="02040503050406030204" pitchFamily="18" charset="0"/>
                                          <a:cs typeface="Times New Roman" panose="02020603050405020304" pitchFamily="18" charset="0"/>
                                        </a:rPr>
                                      </m:ctrlPr>
                                    </m:sSubSupPr>
                                    <m:e>
                                      <m:r>
                                        <a:rPr lang="zh-CN" altLang="en-US" sz="2000" b="1" i="1" smtClean="0">
                                          <a:solidFill>
                                            <a:schemeClr val="tx1"/>
                                          </a:solidFill>
                                          <a:latin typeface="Cambria Math" panose="02040503050406030204" pitchFamily="18" charset="0"/>
                                          <a:cs typeface="Times New Roman" panose="02020603050405020304" pitchFamily="18" charset="0"/>
                                        </a:rPr>
                                        <m:t>𝛼</m:t>
                                      </m:r>
                                    </m:e>
                                    <m:sub>
                                      <m:r>
                                        <a:rPr lang="en-US" altLang="zh-CN" sz="2000" b="0" i="1" smtClean="0">
                                          <a:solidFill>
                                            <a:schemeClr val="tx1"/>
                                          </a:solidFill>
                                          <a:latin typeface="Cambria Math" panose="02040503050406030204" pitchFamily="18" charset="0"/>
                                        </a:rPr>
                                        <m:t>𝑚</m:t>
                                      </m:r>
                                    </m:sub>
                                    <m:sup/>
                                  </m:sSubSup>
                                </m:sup>
                              </m:sSup>
                              <m:r>
                                <a:rPr lang="en-US" altLang="zh-CN" sz="2000" b="1" i="1" smtClean="0">
                                  <a:solidFill>
                                    <a:schemeClr val="tx1"/>
                                  </a:solidFill>
                                  <a:latin typeface="Cambria Math" panose="02040503050406030204" pitchFamily="18" charset="0"/>
                                  <a:cs typeface="Times New Roman" panose="02020603050405020304" pitchFamily="18" charset="0"/>
                                </a:rPr>
                                <m:t>, </m:t>
                              </m:r>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    </m:t>
                                  </m:r>
                                  <m:r>
                                    <a:rPr lang="en-US" altLang="zh-CN" sz="2000" b="1" i="1" smtClean="0">
                                      <a:solidFill>
                                        <a:schemeClr val="tx1"/>
                                      </a:solidFill>
                                      <a:latin typeface="Cambria Math" panose="02040503050406030204" pitchFamily="18" charset="0"/>
                                      <a:cs typeface="Times New Roman" panose="02020603050405020304" pitchFamily="18" charset="0"/>
                                    </a:rPr>
                                    <m:t>𝑮</m:t>
                                  </m:r>
                                </m:e>
                                <m:sub>
                                  <m:r>
                                    <a:rPr lang="en-US" altLang="zh-CN" sz="2000" b="1" i="1" smtClean="0">
                                      <a:solidFill>
                                        <a:schemeClr val="tx1"/>
                                      </a:solidFill>
                                      <a:latin typeface="Cambria Math" panose="02040503050406030204" pitchFamily="18" charset="0"/>
                                      <a:cs typeface="Times New Roman" panose="02020603050405020304" pitchFamily="18" charset="0"/>
                                    </a:rPr>
                                    <m:t>𝒎</m:t>
                                  </m:r>
                                </m:sub>
                              </m:sSub>
                              <m:d>
                                <m:dPr>
                                  <m:ctrlPr>
                                    <a:rPr lang="en-US" altLang="zh-CN" sz="2000" b="1" i="1" smtClean="0">
                                      <a:solidFill>
                                        <a:schemeClr val="tx1"/>
                                      </a:solidFill>
                                      <a:latin typeface="Cambria Math" panose="02040503050406030204" pitchFamily="18" charset="0"/>
                                      <a:cs typeface="Times New Roman" panose="02020603050405020304" pitchFamily="18" charset="0"/>
                                    </a:rPr>
                                  </m:ctrlPr>
                                </m:dPr>
                                <m:e>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𝒙</m:t>
                                      </m:r>
                                    </m:e>
                                    <m:sub>
                                      <m:r>
                                        <a:rPr lang="en-US" altLang="zh-CN" sz="2000" b="1" i="1" smtClean="0">
                                          <a:solidFill>
                                            <a:schemeClr val="tx1"/>
                                          </a:solidFill>
                                          <a:latin typeface="Cambria Math" panose="02040503050406030204" pitchFamily="18" charset="0"/>
                                          <a:cs typeface="Times New Roman" panose="02020603050405020304" pitchFamily="18" charset="0"/>
                                        </a:rPr>
                                        <m:t>𝒊</m:t>
                                      </m:r>
                                    </m:sub>
                                  </m:sSub>
                                </m:e>
                              </m:d>
                              <m:r>
                                <a:rPr lang="en-US" altLang="zh-CN" sz="2000" b="1" i="1" smtClean="0">
                                  <a:solidFill>
                                    <a:schemeClr val="tx1"/>
                                  </a:solidFill>
                                  <a:latin typeface="Cambria Math" panose="02040503050406030204" pitchFamily="18" charset="0"/>
                                  <a:cs typeface="Times New Roman" panose="02020603050405020304" pitchFamily="18" charset="0"/>
                                </a:rPr>
                                <m:t>=</m:t>
                              </m:r>
                              <m:sSub>
                                <m:sSubPr>
                                  <m:ctrlPr>
                                    <a:rPr lang="en-US" altLang="zh-CN" sz="2000" b="1" i="1" smtClean="0">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𝒚</m:t>
                                  </m:r>
                                </m:e>
                                <m:sub>
                                  <m:r>
                                    <a:rPr lang="en-US" altLang="zh-CN" sz="2000" b="1" i="1" smtClean="0">
                                      <a:solidFill>
                                        <a:schemeClr val="tx1"/>
                                      </a:solidFill>
                                      <a:latin typeface="Cambria Math" panose="02040503050406030204" pitchFamily="18" charset="0"/>
                                      <a:cs typeface="Times New Roman" panose="02020603050405020304" pitchFamily="18" charset="0"/>
                                    </a:rPr>
                                    <m:t>𝒊</m:t>
                                  </m:r>
                                </m:sub>
                              </m:sSub>
                            </m:e>
                            <m:e>
                              <m:f>
                                <m:fPr>
                                  <m:ctrlPr>
                                    <a:rPr lang="en-US" altLang="zh-CN" sz="2000" b="1" i="1">
                                      <a:solidFill>
                                        <a:schemeClr val="tx1"/>
                                      </a:solidFill>
                                      <a:latin typeface="Cambria Math" panose="02040503050406030204" pitchFamily="18" charset="0"/>
                                      <a:cs typeface="Times New Roman" panose="02020603050405020304" pitchFamily="18" charset="0"/>
                                    </a:rPr>
                                  </m:ctrlPr>
                                </m:fPr>
                                <m:num>
                                  <m:sSub>
                                    <m:sSubPr>
                                      <m:ctrlPr>
                                        <a:rPr lang="en-US" altLang="zh-CN" sz="2000" b="1" i="1">
                                          <a:solidFill>
                                            <a:schemeClr val="tx1"/>
                                          </a:solidFill>
                                          <a:latin typeface="Cambria Math" panose="02040503050406030204" pitchFamily="18" charset="0"/>
                                          <a:cs typeface="Times New Roman" panose="02020603050405020304" pitchFamily="18" charset="0"/>
                                        </a:rPr>
                                      </m:ctrlPr>
                                    </m:sSubPr>
                                    <m:e>
                                      <m:r>
                                        <a:rPr lang="en-US" altLang="zh-CN" sz="2000" b="1" i="1">
                                          <a:solidFill>
                                            <a:schemeClr val="tx1"/>
                                          </a:solidFill>
                                          <a:latin typeface="Cambria Math" panose="02040503050406030204" pitchFamily="18" charset="0"/>
                                          <a:cs typeface="Times New Roman" panose="02020603050405020304" pitchFamily="18" charset="0"/>
                                        </a:rPr>
                                        <m:t>𝒘</m:t>
                                      </m:r>
                                    </m:e>
                                    <m:sub>
                                      <m:r>
                                        <a:rPr lang="en-US" altLang="zh-CN" sz="2000" b="1" i="1">
                                          <a:solidFill>
                                            <a:schemeClr val="tx1"/>
                                          </a:solidFill>
                                          <a:latin typeface="Cambria Math" panose="02040503050406030204" pitchFamily="18" charset="0"/>
                                          <a:cs typeface="Times New Roman" panose="02020603050405020304" pitchFamily="18" charset="0"/>
                                        </a:rPr>
                                        <m:t>𝒎</m:t>
                                      </m:r>
                                      <m:r>
                                        <a:rPr lang="en-US" altLang="zh-CN" sz="2000" b="1" i="1">
                                          <a:solidFill>
                                            <a:schemeClr val="tx1"/>
                                          </a:solidFill>
                                          <a:latin typeface="Cambria Math" panose="02040503050406030204" pitchFamily="18" charset="0"/>
                                          <a:cs typeface="Times New Roman" panose="02020603050405020304" pitchFamily="18" charset="0"/>
                                        </a:rPr>
                                        <m:t>,</m:t>
                                      </m:r>
                                      <m:r>
                                        <a:rPr lang="en-US" altLang="zh-CN" sz="2000" b="1" i="1">
                                          <a:solidFill>
                                            <a:schemeClr val="tx1"/>
                                          </a:solidFill>
                                          <a:latin typeface="Cambria Math" panose="02040503050406030204" pitchFamily="18" charset="0"/>
                                          <a:cs typeface="Times New Roman" panose="02020603050405020304" pitchFamily="18" charset="0"/>
                                        </a:rPr>
                                        <m:t>𝒊</m:t>
                                      </m:r>
                                    </m:sub>
                                  </m:sSub>
                                </m:num>
                                <m:den>
                                  <m:sSub>
                                    <m:sSubPr>
                                      <m:ctrlPr>
                                        <a:rPr lang="en-US" altLang="zh-CN" sz="2000" b="1" i="1">
                                          <a:solidFill>
                                            <a:schemeClr val="tx1"/>
                                          </a:solidFill>
                                          <a:latin typeface="Cambria Math" panose="02040503050406030204" pitchFamily="18" charset="0"/>
                                          <a:cs typeface="Times New Roman" panose="02020603050405020304" pitchFamily="18" charset="0"/>
                                        </a:rPr>
                                      </m:ctrlPr>
                                    </m:sSubPr>
                                    <m:e>
                                      <m:r>
                                        <a:rPr lang="en-US" altLang="zh-CN" sz="2000" b="1" i="1">
                                          <a:solidFill>
                                            <a:schemeClr val="tx1"/>
                                          </a:solidFill>
                                          <a:latin typeface="Cambria Math" panose="02040503050406030204" pitchFamily="18" charset="0"/>
                                          <a:cs typeface="Times New Roman" panose="02020603050405020304" pitchFamily="18" charset="0"/>
                                        </a:rPr>
                                        <m:t>𝒁</m:t>
                                      </m:r>
                                    </m:e>
                                    <m:sub>
                                      <m:r>
                                        <a:rPr lang="en-US" altLang="zh-CN" sz="2000" b="1" i="1">
                                          <a:solidFill>
                                            <a:schemeClr val="tx1"/>
                                          </a:solidFill>
                                          <a:latin typeface="Cambria Math" panose="02040503050406030204" pitchFamily="18" charset="0"/>
                                          <a:cs typeface="Times New Roman" panose="02020603050405020304" pitchFamily="18" charset="0"/>
                                        </a:rPr>
                                        <m:t>𝒎</m:t>
                                      </m:r>
                                    </m:sub>
                                  </m:sSub>
                                </m:den>
                              </m:f>
                              <m:sSup>
                                <m:sSupPr>
                                  <m:ctrlPr>
                                    <a:rPr lang="en-US" altLang="zh-CN" sz="2000" b="1" i="1">
                                      <a:solidFill>
                                        <a:schemeClr val="tx1"/>
                                      </a:solidFill>
                                      <a:latin typeface="Cambria Math" panose="02040503050406030204" pitchFamily="18" charset="0"/>
                                      <a:cs typeface="Times New Roman" panose="02020603050405020304" pitchFamily="18" charset="0"/>
                                    </a:rPr>
                                  </m:ctrlPr>
                                </m:sSupPr>
                                <m:e>
                                  <m:r>
                                    <a:rPr lang="en-US" altLang="zh-CN" sz="2000" b="1" i="1">
                                      <a:solidFill>
                                        <a:schemeClr val="tx1"/>
                                      </a:solidFill>
                                      <a:latin typeface="Cambria Math" panose="02040503050406030204" pitchFamily="18" charset="0"/>
                                      <a:cs typeface="Times New Roman" panose="02020603050405020304" pitchFamily="18" charset="0"/>
                                    </a:rPr>
                                    <m:t>𝒆</m:t>
                                  </m:r>
                                </m:e>
                                <m:sup>
                                  <m:sSubSup>
                                    <m:sSubSupPr>
                                      <m:ctrlPr>
                                        <a:rPr lang="en-US" altLang="zh-CN" sz="2000" b="1" i="1">
                                          <a:solidFill>
                                            <a:schemeClr val="tx1"/>
                                          </a:solidFill>
                                          <a:latin typeface="Cambria Math" panose="02040503050406030204" pitchFamily="18" charset="0"/>
                                          <a:cs typeface="Times New Roman" panose="02020603050405020304" pitchFamily="18" charset="0"/>
                                        </a:rPr>
                                      </m:ctrlPr>
                                    </m:sSubSupPr>
                                    <m:e>
                                      <m:r>
                                        <a:rPr lang="zh-CN" altLang="en-US" sz="2000" b="1" i="1">
                                          <a:solidFill>
                                            <a:schemeClr val="tx1"/>
                                          </a:solidFill>
                                          <a:latin typeface="Cambria Math" panose="02040503050406030204" pitchFamily="18" charset="0"/>
                                          <a:cs typeface="Times New Roman" panose="02020603050405020304" pitchFamily="18" charset="0"/>
                                        </a:rPr>
                                        <m:t>𝛼</m:t>
                                      </m:r>
                                    </m:e>
                                    <m:sub>
                                      <m:r>
                                        <a:rPr lang="en-US" altLang="zh-CN" sz="2000" i="1">
                                          <a:solidFill>
                                            <a:schemeClr val="tx1"/>
                                          </a:solidFill>
                                          <a:latin typeface="Cambria Math" panose="02040503050406030204" pitchFamily="18" charset="0"/>
                                        </a:rPr>
                                        <m:t>𝑚</m:t>
                                      </m:r>
                                    </m:sub>
                                    <m:sup/>
                                  </m:sSubSup>
                                </m:sup>
                              </m:sSup>
                              <m:sSub>
                                <m:sSubPr>
                                  <m:ctrlPr>
                                    <a:rPr lang="en-US" altLang="zh-CN" sz="2000" b="1" i="1">
                                      <a:solidFill>
                                        <a:schemeClr val="tx1"/>
                                      </a:solidFill>
                                      <a:latin typeface="Cambria Math" panose="02040503050406030204" pitchFamily="18" charset="0"/>
                                      <a:cs typeface="Times New Roman" panose="02020603050405020304" pitchFamily="18" charset="0"/>
                                    </a:rPr>
                                  </m:ctrlPr>
                                </m:sSubPr>
                                <m:e>
                                  <m:r>
                                    <a:rPr lang="en-US" altLang="zh-CN" sz="2000" b="1" i="1" smtClean="0">
                                      <a:solidFill>
                                        <a:schemeClr val="tx1"/>
                                      </a:solidFill>
                                      <a:latin typeface="Cambria Math" panose="02040503050406030204" pitchFamily="18" charset="0"/>
                                      <a:cs typeface="Times New Roman" panose="02020603050405020304" pitchFamily="18" charset="0"/>
                                    </a:rPr>
                                    <m:t>,  </m:t>
                                  </m:r>
                                  <m:r>
                                    <a:rPr lang="en-US" altLang="zh-CN" sz="2000" b="1" i="1">
                                      <a:solidFill>
                                        <a:schemeClr val="tx1"/>
                                      </a:solidFill>
                                      <a:latin typeface="Cambria Math" panose="02040503050406030204" pitchFamily="18" charset="0"/>
                                      <a:cs typeface="Times New Roman" panose="02020603050405020304" pitchFamily="18" charset="0"/>
                                    </a:rPr>
                                    <m:t>𝑮</m:t>
                                  </m:r>
                                </m:e>
                                <m:sub>
                                  <m:r>
                                    <a:rPr lang="en-US" altLang="zh-CN" sz="2000" b="1" i="1">
                                      <a:solidFill>
                                        <a:schemeClr val="tx1"/>
                                      </a:solidFill>
                                      <a:latin typeface="Cambria Math" panose="02040503050406030204" pitchFamily="18" charset="0"/>
                                      <a:cs typeface="Times New Roman" panose="02020603050405020304" pitchFamily="18" charset="0"/>
                                    </a:rPr>
                                    <m:t>𝒎</m:t>
                                  </m:r>
                                </m:sub>
                              </m:sSub>
                              <m:d>
                                <m:dPr>
                                  <m:ctrlPr>
                                    <a:rPr lang="en-US" altLang="zh-CN" sz="2000" b="1" i="1">
                                      <a:solidFill>
                                        <a:schemeClr val="tx1"/>
                                      </a:solidFill>
                                      <a:latin typeface="Cambria Math" panose="02040503050406030204" pitchFamily="18" charset="0"/>
                                      <a:cs typeface="Times New Roman" panose="02020603050405020304" pitchFamily="18" charset="0"/>
                                    </a:rPr>
                                  </m:ctrlPr>
                                </m:dPr>
                                <m:e>
                                  <m:sSub>
                                    <m:sSubPr>
                                      <m:ctrlPr>
                                        <a:rPr lang="en-US" altLang="zh-CN" sz="2000" b="1" i="1">
                                          <a:solidFill>
                                            <a:schemeClr val="tx1"/>
                                          </a:solidFill>
                                          <a:latin typeface="Cambria Math" panose="02040503050406030204" pitchFamily="18" charset="0"/>
                                          <a:cs typeface="Times New Roman" panose="02020603050405020304" pitchFamily="18" charset="0"/>
                                        </a:rPr>
                                      </m:ctrlPr>
                                    </m:sSubPr>
                                    <m:e>
                                      <m:r>
                                        <a:rPr lang="en-US" altLang="zh-CN" sz="2000" b="1" i="1">
                                          <a:solidFill>
                                            <a:schemeClr val="tx1"/>
                                          </a:solidFill>
                                          <a:latin typeface="Cambria Math" panose="02040503050406030204" pitchFamily="18" charset="0"/>
                                          <a:cs typeface="Times New Roman" panose="02020603050405020304" pitchFamily="18" charset="0"/>
                                        </a:rPr>
                                        <m:t>𝒙</m:t>
                                      </m:r>
                                    </m:e>
                                    <m:sub>
                                      <m:r>
                                        <a:rPr lang="en-US" altLang="zh-CN" sz="2000" b="1" i="1">
                                          <a:solidFill>
                                            <a:schemeClr val="tx1"/>
                                          </a:solidFill>
                                          <a:latin typeface="Cambria Math" panose="02040503050406030204" pitchFamily="18" charset="0"/>
                                          <a:cs typeface="Times New Roman" panose="02020603050405020304" pitchFamily="18" charset="0"/>
                                        </a:rPr>
                                        <m:t>𝒊</m:t>
                                      </m:r>
                                    </m:sub>
                                  </m:sSub>
                                </m:e>
                              </m:d>
                              <m:r>
                                <a:rPr lang="en-US" altLang="zh-CN" sz="2000" b="1" i="1" smtClean="0">
                                  <a:solidFill>
                                    <a:schemeClr val="tx1"/>
                                  </a:solidFill>
                                  <a:latin typeface="Cambria Math" panose="02040503050406030204" pitchFamily="18" charset="0"/>
                                  <a:cs typeface="Times New Roman" panose="02020603050405020304" pitchFamily="18" charset="0"/>
                                </a:rPr>
                                <m:t>≠</m:t>
                              </m:r>
                              <m:sSub>
                                <m:sSubPr>
                                  <m:ctrlPr>
                                    <a:rPr lang="en-US" altLang="zh-CN" sz="2000" b="1" i="1">
                                      <a:solidFill>
                                        <a:schemeClr val="tx1"/>
                                      </a:solidFill>
                                      <a:latin typeface="Cambria Math" panose="02040503050406030204" pitchFamily="18" charset="0"/>
                                      <a:cs typeface="Times New Roman" panose="02020603050405020304" pitchFamily="18" charset="0"/>
                                    </a:rPr>
                                  </m:ctrlPr>
                                </m:sSubPr>
                                <m:e>
                                  <m:r>
                                    <a:rPr lang="en-US" altLang="zh-CN" sz="2000" b="1" i="1">
                                      <a:solidFill>
                                        <a:schemeClr val="tx1"/>
                                      </a:solidFill>
                                      <a:latin typeface="Cambria Math" panose="02040503050406030204" pitchFamily="18" charset="0"/>
                                      <a:cs typeface="Times New Roman" panose="02020603050405020304" pitchFamily="18" charset="0"/>
                                    </a:rPr>
                                    <m:t>𝒚</m:t>
                                  </m:r>
                                </m:e>
                                <m:sub>
                                  <m:r>
                                    <a:rPr lang="en-US" altLang="zh-CN" sz="2000" b="1" i="1">
                                      <a:solidFill>
                                        <a:schemeClr val="tx1"/>
                                      </a:solidFill>
                                      <a:latin typeface="Cambria Math" panose="02040503050406030204" pitchFamily="18" charset="0"/>
                                      <a:cs typeface="Times New Roman" panose="02020603050405020304" pitchFamily="18" charset="0"/>
                                    </a:rPr>
                                    <m:t>𝒊</m:t>
                                  </m:r>
                                </m:sub>
                              </m:sSub>
                            </m:e>
                          </m:eqArr>
                        </m:e>
                      </m:d>
                    </m:oMath>
                  </m:oMathPara>
                </a14:m>
                <a:endParaRPr lang="en-US" altLang="zh-CN" sz="2400" b="1" dirty="0">
                  <a:solidFill>
                    <a:srgbClr val="FF0000"/>
                  </a:solidFill>
                  <a:latin typeface="+mn-ea"/>
                  <a:cs typeface="Times New Roman" panose="02020603050405020304" pitchFamily="18" charset="0"/>
                </a:endParaRPr>
              </a:p>
              <a:p>
                <a:pPr marL="342900" lvl="2" indent="-342900" algn="just">
                  <a:lnSpc>
                    <a:spcPct val="130000"/>
                  </a:lnSpc>
                  <a:buFont typeface="Wingdings" panose="05000000000000000000" pitchFamily="2" charset="2"/>
                  <a:buChar char="Ø"/>
                </a:pPr>
                <a:r>
                  <a:rPr lang="zh-CN" altLang="en-US" sz="2400" dirty="0">
                    <a:latin typeface="+mn-ea"/>
                    <a:cs typeface="Times New Roman" panose="02020603050405020304" pitchFamily="18" charset="0"/>
                  </a:rPr>
                  <a:t>如果某样本无法被第</a:t>
                </a:r>
                <a14:m>
                  <m:oMath xmlns:m="http://schemas.openxmlformats.org/officeDocument/2006/math">
                    <m:r>
                      <a:rPr lang="en-US" altLang="zh-CN" sz="2400">
                        <a:latin typeface="Cambria Math" panose="02040503050406030204" pitchFamily="18" charset="0"/>
                        <a:cs typeface="Times New Roman" panose="02020603050405020304" pitchFamily="18" charset="0"/>
                      </a:rPr>
                      <m:t>𝒎</m:t>
                    </m:r>
                  </m:oMath>
                </a14:m>
                <a:r>
                  <a:rPr lang="zh-CN" altLang="en-US" sz="2400" dirty="0">
                    <a:latin typeface="+mn-ea"/>
                    <a:cs typeface="Times New Roman" panose="02020603050405020304" pitchFamily="18" charset="0"/>
                  </a:rPr>
                  <a:t>个弱分类器</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en-US" altLang="zh-CN" sz="2400">
                            <a:latin typeface="Cambria Math" panose="02040503050406030204" pitchFamily="18" charset="0"/>
                            <a:cs typeface="Times New Roman" panose="02020603050405020304" pitchFamily="18" charset="0"/>
                          </a:rPr>
                          <m:t>𝑮</m:t>
                        </m:r>
                      </m:e>
                      <m:sub>
                        <m:r>
                          <a:rPr lang="en-US" altLang="zh-CN" sz="2400">
                            <a:latin typeface="Cambria Math" panose="02040503050406030204" pitchFamily="18" charset="0"/>
                            <a:cs typeface="Times New Roman" panose="02020603050405020304" pitchFamily="18" charset="0"/>
                          </a:rPr>
                          <m:t>𝒎</m:t>
                        </m:r>
                      </m:sub>
                    </m:sSub>
                    <m:d>
                      <m:dPr>
                        <m:ctrlPr>
                          <a:rPr lang="en-US" altLang="zh-CN" sz="2400" i="1">
                            <a:latin typeface="Cambria Math" panose="02040503050406030204" pitchFamily="18" charset="0"/>
                            <a:cs typeface="Times New Roman" panose="02020603050405020304" pitchFamily="18" charset="0"/>
                          </a:rPr>
                        </m:ctrlPr>
                      </m:dPr>
                      <m:e>
                        <m:r>
                          <a:rPr lang="en-US" altLang="zh-CN" sz="2400">
                            <a:latin typeface="Cambria Math" panose="02040503050406030204" pitchFamily="18" charset="0"/>
                            <a:cs typeface="Times New Roman" panose="02020603050405020304" pitchFamily="18" charset="0"/>
                          </a:rPr>
                          <m:t>𝒙</m:t>
                        </m:r>
                      </m:e>
                    </m:d>
                  </m:oMath>
                </a14:m>
                <a:r>
                  <a:rPr lang="zh-CN" altLang="en-US" sz="2400" dirty="0">
                    <a:latin typeface="+mn-ea"/>
                    <a:cs typeface="Times New Roman" panose="02020603050405020304" pitchFamily="18" charset="0"/>
                  </a:rPr>
                  <a:t>分类成功，则需增大该样本权重，否则减少该样本权重。被错误分类样本会在训练第</a:t>
                </a:r>
                <a14:m>
                  <m:oMath xmlns:m="http://schemas.openxmlformats.org/officeDocument/2006/math">
                    <m:r>
                      <a:rPr lang="en-US" altLang="zh-CN" sz="2400" i="1">
                        <a:latin typeface="Cambria Math" panose="02040503050406030204" pitchFamily="18" charset="0"/>
                        <a:cs typeface="Times New Roman" panose="02020603050405020304" pitchFamily="18" charset="0"/>
                      </a:rPr>
                      <m:t>𝑚</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1</m:t>
                    </m:r>
                  </m:oMath>
                </a14:m>
                <a:r>
                  <a:rPr lang="zh-CN" altLang="en-US" sz="2400" dirty="0">
                    <a:latin typeface="+mn-ea"/>
                    <a:cs typeface="Times New Roman" panose="02020603050405020304" pitchFamily="18" charset="0"/>
                  </a:rPr>
                  <a:t>个弱分类器</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𝐺</m:t>
                        </m:r>
                      </m:e>
                      <m:sub>
                        <m:r>
                          <a:rPr lang="en-US" altLang="zh-CN" sz="2400" i="1">
                            <a:latin typeface="Cambria Math" panose="02040503050406030204" pitchFamily="18" charset="0"/>
                            <a:cs typeface="Times New Roman" panose="02020603050405020304" pitchFamily="18" charset="0"/>
                          </a:rPr>
                          <m:t>𝑚</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1</m:t>
                        </m:r>
                      </m:sub>
                    </m:sSub>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𝑥</m:t>
                        </m:r>
                      </m:e>
                    </m:d>
                  </m:oMath>
                </a14:m>
                <a:r>
                  <a:rPr lang="zh-CN" altLang="en-US" sz="2400" dirty="0">
                    <a:latin typeface="+mn-ea"/>
                    <a:cs typeface="Times New Roman" panose="02020603050405020304" pitchFamily="18" charset="0"/>
                  </a:rPr>
                  <a:t>时会被重点关注。</a:t>
                </a:r>
                <a:endParaRPr lang="en-US" altLang="zh-CN" sz="2400" dirty="0">
                  <a:latin typeface="+mn-ea"/>
                  <a:cs typeface="Times New Roman" panose="02020603050405020304" pitchFamily="18" charset="0"/>
                </a:endParaRPr>
              </a:p>
              <a:p>
                <a:pPr marL="342900" lvl="2" indent="-342900" algn="just">
                  <a:lnSpc>
                    <a:spcPct val="130000"/>
                  </a:lnSpc>
                  <a:buFont typeface="Wingdings" panose="05000000000000000000" pitchFamily="2" charset="2"/>
                  <a:buChar char="Ø"/>
                </a:pPr>
                <a:r>
                  <a:rPr lang="zh-CN" altLang="en-US" sz="2400" dirty="0">
                    <a:latin typeface="+mn-ea"/>
                    <a:cs typeface="Times New Roman" panose="02020603050405020304" pitchFamily="18" charset="0"/>
                  </a:rPr>
                  <a:t>在每一轮学习过程中，</a:t>
                </a:r>
                <a:r>
                  <a:rPr lang="en-US" altLang="zh-CN" sz="2400" dirty="0">
                    <a:latin typeface="+mn-ea"/>
                    <a:cs typeface="Times New Roman" panose="02020603050405020304" pitchFamily="18" charset="0"/>
                  </a:rPr>
                  <a:t>Ada Boosting</a:t>
                </a:r>
                <a:r>
                  <a:rPr lang="zh-CN" altLang="en-US" sz="2400" dirty="0">
                    <a:latin typeface="+mn-ea"/>
                    <a:cs typeface="Times New Roman" panose="02020603050405020304" pitchFamily="18" charset="0"/>
                  </a:rPr>
                  <a:t>算法均在划重点（重视当前尚未被正确分类的样本）</a:t>
                </a:r>
                <a:endParaRPr lang="en-US" altLang="zh-CN" sz="2400" dirty="0">
                  <a:latin typeface="+mn-ea"/>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477982" y="993142"/>
                <a:ext cx="8104909" cy="5188793"/>
              </a:xfrm>
              <a:prstGeom prst="rect">
                <a:avLst/>
              </a:prstGeom>
              <a:blipFill rotWithShape="1">
                <a:blip r:embed="rId1"/>
                <a:stretch>
                  <a:fillRect l="-6" r="-326" b="4"/>
                </a:stretch>
              </a:blipFill>
              <a:ln>
                <a:noFill/>
              </a:ln>
            </p:spPr>
            <p:txBody>
              <a:bodyPr/>
              <a:lstStyle/>
              <a:p>
                <a:r>
                  <a:rPr lang="zh-CN" altLang="en-US">
                    <a:noFill/>
                  </a:rPr>
                  <a:t> </a:t>
                </a:r>
              </a:p>
            </p:txBody>
          </p:sp>
        </mc:Fallback>
      </mc:AlternateContent>
      <p:sp>
        <p:nvSpPr>
          <p:cNvPr id="7"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Ada Boosting: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算法解释</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矩形 5"/>
              <p:cNvSpPr/>
              <p:nvPr/>
            </p:nvSpPr>
            <p:spPr>
              <a:xfrm>
                <a:off x="443344" y="862019"/>
                <a:ext cx="8188037" cy="5168531"/>
              </a:xfrm>
              <a:prstGeom prst="rect">
                <a:avLst/>
              </a:prstGeom>
              <a:ln>
                <a:noFill/>
              </a:ln>
            </p:spPr>
            <p:txBody>
              <a:bodyPr wrap="square">
                <a:spAutoFit/>
              </a:bodyPr>
              <a:lstStyle/>
              <a:p>
                <a:pPr marL="342900" lvl="2" indent="-342900">
                  <a:lnSpc>
                    <a:spcPct val="130000"/>
                  </a:lnSpc>
                  <a:buFont typeface="Wingdings" panose="05000000000000000000" pitchFamily="2" charset="2"/>
                  <a:buChar char="Ø"/>
                </a:pPr>
                <a:r>
                  <a:rPr lang="zh-CN" altLang="en-US" sz="2400" b="1" dirty="0">
                    <a:solidFill>
                      <a:srgbClr val="FF0000"/>
                    </a:solidFill>
                    <a:ea typeface="黑体" panose="02010609060101010101" pitchFamily="49" charset="-122"/>
                    <a:cs typeface="Times New Roman" panose="02020603050405020304" pitchFamily="18" charset="0"/>
                  </a:rPr>
                  <a:t>   </a:t>
                </a:r>
                <a:r>
                  <a:rPr lang="zh-CN" altLang="en-US" sz="2600" b="1" dirty="0">
                    <a:solidFill>
                      <a:srgbClr val="FF0000"/>
                    </a:solidFill>
                    <a:ea typeface="黑体" panose="02010609060101010101" pitchFamily="49" charset="-122"/>
                    <a:cs typeface="Times New Roman" panose="02020603050405020304" pitchFamily="18" charset="0"/>
                  </a:rPr>
                  <a:t>弱分类器构造强分类器</a:t>
                </a:r>
                <a:endParaRPr lang="en-US" altLang="zh-CN" sz="2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lvl="2">
                  <a:lnSpc>
                    <a:spcPct val="130000"/>
                  </a:lnSpc>
                </a:pPr>
                <a:endParaRPr lang="en-US" altLang="zh-CN" sz="2600" i="1" dirty="0">
                  <a:latin typeface="Cambria Math" panose="02040503050406030204"/>
                  <a:ea typeface="黑体" panose="02010609060101010101" pitchFamily="49" charset="-122"/>
                  <a:cs typeface="Times New Roman" panose="02020603050405020304" pitchFamily="18" charset="0"/>
                </a:endParaRPr>
              </a:p>
              <a:p>
                <a:pPr marL="0" lvl="2">
                  <a:lnSpc>
                    <a:spcPct val="130000"/>
                  </a:lnSpc>
                </a:pPr>
                <a14:m>
                  <m:oMathPara xmlns:m="http://schemas.openxmlformats.org/officeDocument/2006/math">
                    <m:oMathParaPr>
                      <m:jc m:val="centerGroup"/>
                    </m:oMathParaPr>
                    <m:oMath xmlns:m="http://schemas.openxmlformats.org/officeDocument/2006/math">
                      <m:r>
                        <a:rPr lang="en-US" altLang="zh-CN" sz="2600" i="1">
                          <a:latin typeface="Cambria Math" panose="02040503050406030204"/>
                          <a:ea typeface="黑体" panose="02010609060101010101" pitchFamily="49" charset="-122"/>
                          <a:cs typeface="Times New Roman" panose="02020603050405020304" pitchFamily="18" charset="0"/>
                        </a:rPr>
                        <m:t>𝐺</m:t>
                      </m:r>
                      <m:d>
                        <m:dPr>
                          <m:ctrlPr>
                            <a:rPr lang="en-US" altLang="zh-CN" sz="26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600" i="1">
                              <a:latin typeface="Cambria Math" panose="02040503050406030204"/>
                              <a:ea typeface="黑体" panose="02010609060101010101" pitchFamily="49" charset="-122"/>
                              <a:cs typeface="Times New Roman" panose="02020603050405020304" pitchFamily="18" charset="0"/>
                            </a:rPr>
                            <m:t>𝑥</m:t>
                          </m:r>
                        </m:e>
                      </m:d>
                      <m:r>
                        <a:rPr lang="en-US" altLang="zh-CN" sz="2600" i="1">
                          <a:latin typeface="Cambria Math" panose="02040503050406030204"/>
                          <a:ea typeface="黑体" panose="02010609060101010101" pitchFamily="49" charset="-122"/>
                          <a:cs typeface="Times New Roman" panose="02020603050405020304" pitchFamily="18" charset="0"/>
                        </a:rPr>
                        <m:t>=</m:t>
                      </m:r>
                      <m:r>
                        <a:rPr lang="en-US" altLang="zh-CN" sz="2600" i="1">
                          <a:latin typeface="Cambria Math" panose="02040503050406030204"/>
                          <a:ea typeface="黑体" panose="02010609060101010101" pitchFamily="49" charset="-122"/>
                          <a:cs typeface="Times New Roman" panose="02020603050405020304" pitchFamily="18" charset="0"/>
                        </a:rPr>
                        <m:t>𝑠𝑖𝑔𝑛</m:t>
                      </m:r>
                      <m:r>
                        <a:rPr lang="en-US" altLang="zh-CN" sz="2600" i="1">
                          <a:latin typeface="Cambria Math" panose="02040503050406030204"/>
                          <a:ea typeface="黑体" panose="02010609060101010101" pitchFamily="49" charset="-122"/>
                          <a:cs typeface="Times New Roman" panose="02020603050405020304" pitchFamily="18" charset="0"/>
                        </a:rPr>
                        <m:t>(</m:t>
                      </m:r>
                      <m:r>
                        <a:rPr lang="en-US" altLang="zh-CN" sz="2600" i="1">
                          <a:latin typeface="Cambria Math" panose="02040503050406030204"/>
                          <a:ea typeface="黑体" panose="02010609060101010101" pitchFamily="49" charset="-122"/>
                          <a:cs typeface="Times New Roman" panose="02020603050405020304" pitchFamily="18" charset="0"/>
                        </a:rPr>
                        <m:t>𝑓</m:t>
                      </m:r>
                      <m:d>
                        <m:dPr>
                          <m:ctrlPr>
                            <a:rPr lang="en-US" altLang="zh-CN" sz="26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600" i="1">
                              <a:latin typeface="Cambria Math" panose="02040503050406030204"/>
                              <a:ea typeface="黑体" panose="02010609060101010101" pitchFamily="49" charset="-122"/>
                              <a:cs typeface="Times New Roman" panose="02020603050405020304" pitchFamily="18" charset="0"/>
                            </a:rPr>
                            <m:t>𝑥</m:t>
                          </m:r>
                        </m:e>
                      </m:d>
                      <m:r>
                        <a:rPr lang="en-US" altLang="zh-CN" sz="2600" i="1">
                          <a:latin typeface="Cambria Math" panose="02040503050406030204"/>
                          <a:ea typeface="黑体" panose="02010609060101010101" pitchFamily="49" charset="-122"/>
                          <a:cs typeface="Times New Roman" panose="02020603050405020304" pitchFamily="18" charset="0"/>
                        </a:rPr>
                        <m:t>)=</m:t>
                      </m:r>
                      <m:r>
                        <a:rPr lang="en-US" altLang="zh-CN" sz="2600" i="1">
                          <a:latin typeface="Cambria Math" panose="02040503050406030204"/>
                          <a:ea typeface="黑体" panose="02010609060101010101" pitchFamily="49" charset="-122"/>
                          <a:cs typeface="Times New Roman" panose="02020603050405020304" pitchFamily="18" charset="0"/>
                        </a:rPr>
                        <m:t>𝑠𝑖𝑔𝑛</m:t>
                      </m:r>
                      <m:r>
                        <a:rPr lang="en-US" altLang="zh-CN" sz="2600" i="1">
                          <a:latin typeface="Cambria Math" panose="02040503050406030204"/>
                          <a:ea typeface="黑体" panose="02010609060101010101" pitchFamily="49" charset="-122"/>
                          <a:cs typeface="Times New Roman" panose="02020603050405020304" pitchFamily="18" charset="0"/>
                        </a:rPr>
                        <m:t>(</m:t>
                      </m:r>
                      <m:nary>
                        <m:naryPr>
                          <m:chr m:val="∑"/>
                          <m:ctrlPr>
                            <a:rPr lang="en-US" altLang="zh-CN" sz="26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2600" i="1">
                              <a:latin typeface="Cambria Math" panose="02040503050406030204"/>
                              <a:ea typeface="黑体" panose="02010609060101010101" pitchFamily="49" charset="-122"/>
                              <a:cs typeface="Times New Roman" panose="02020603050405020304" pitchFamily="18" charset="0"/>
                            </a:rPr>
                            <m:t>𝑖</m:t>
                          </m:r>
                          <m:r>
                            <a:rPr lang="en-US" altLang="zh-CN" sz="2600" i="1">
                              <a:latin typeface="Cambria Math" panose="02040503050406030204"/>
                              <a:ea typeface="黑体" panose="02010609060101010101" pitchFamily="49" charset="-122"/>
                              <a:cs typeface="Times New Roman" panose="02020603050405020304" pitchFamily="18" charset="0"/>
                            </a:rPr>
                            <m:t>=</m:t>
                          </m:r>
                          <m:r>
                            <a:rPr lang="en-US" altLang="zh-CN" sz="2600" i="1">
                              <a:latin typeface="Cambria Math" panose="02040503050406030204"/>
                              <a:ea typeface="黑体" panose="02010609060101010101" pitchFamily="49" charset="-122"/>
                              <a:cs typeface="Times New Roman" panose="02020603050405020304" pitchFamily="18" charset="0"/>
                            </a:rPr>
                            <m:t>1</m:t>
                          </m:r>
                        </m:sub>
                        <m:sup>
                          <m:r>
                            <a:rPr lang="en-US" altLang="zh-CN" sz="2600" i="1">
                              <a:latin typeface="Cambria Math" panose="02040503050406030204"/>
                              <a:ea typeface="黑体" panose="02010609060101010101" pitchFamily="49" charset="-122"/>
                              <a:cs typeface="Times New Roman" panose="02020603050405020304" pitchFamily="18" charset="0"/>
                            </a:rPr>
                            <m:t>𝑀</m:t>
                          </m:r>
                        </m:sup>
                        <m:e>
                          <m:sSub>
                            <m:sSubPr>
                              <m:ctrlPr>
                                <a:rPr lang="en-US" altLang="zh-CN" sz="26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600" i="1">
                                  <a:latin typeface="Cambria Math" panose="02040503050406030204"/>
                                  <a:ea typeface="黑体" panose="02010609060101010101" pitchFamily="49" charset="-122"/>
                                  <a:cs typeface="Times New Roman" panose="02020603050405020304" pitchFamily="18" charset="0"/>
                                </a:rPr>
                                <m:t>𝛼</m:t>
                              </m:r>
                            </m:e>
                            <m:sub>
                              <m:r>
                                <a:rPr lang="en-US" altLang="zh-CN" sz="2600" i="1">
                                  <a:latin typeface="Cambria Math" panose="02040503050406030204"/>
                                  <a:ea typeface="黑体" panose="02010609060101010101" pitchFamily="49" charset="-122"/>
                                  <a:cs typeface="Times New Roman" panose="02020603050405020304" pitchFamily="18" charset="0"/>
                                </a:rPr>
                                <m:t>𝑚</m:t>
                              </m:r>
                            </m:sub>
                          </m:sSub>
                          <m:sSub>
                            <m:sSubPr>
                              <m:ctrlPr>
                                <a:rPr lang="en-US" altLang="zh-CN" sz="26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600" i="1">
                                  <a:latin typeface="Cambria Math" panose="02040503050406030204"/>
                                  <a:ea typeface="黑体" panose="02010609060101010101" pitchFamily="49" charset="-122"/>
                                  <a:cs typeface="Times New Roman" panose="02020603050405020304" pitchFamily="18" charset="0"/>
                                </a:rPr>
                                <m:t>𝐺</m:t>
                              </m:r>
                            </m:e>
                            <m:sub>
                              <m:r>
                                <a:rPr lang="en-US" altLang="zh-CN" sz="2600" i="1">
                                  <a:latin typeface="Cambria Math" panose="02040503050406030204"/>
                                  <a:ea typeface="黑体" panose="02010609060101010101" pitchFamily="49" charset="-122"/>
                                  <a:cs typeface="Times New Roman" panose="02020603050405020304" pitchFamily="18" charset="0"/>
                                </a:rPr>
                                <m:t>𝑚</m:t>
                              </m:r>
                            </m:sub>
                          </m:sSub>
                          <m:r>
                            <a:rPr lang="en-US" altLang="zh-CN" sz="2600" i="1">
                              <a:latin typeface="Cambria Math" panose="02040503050406030204"/>
                              <a:ea typeface="黑体" panose="02010609060101010101" pitchFamily="49" charset="-122"/>
                              <a:cs typeface="Times New Roman" panose="02020603050405020304" pitchFamily="18" charset="0"/>
                            </a:rPr>
                            <m:t>(</m:t>
                          </m:r>
                          <m:r>
                            <a:rPr lang="en-US" altLang="zh-CN" sz="2600" i="1">
                              <a:latin typeface="Cambria Math" panose="02040503050406030204"/>
                              <a:ea typeface="黑体" panose="02010609060101010101" pitchFamily="49" charset="-122"/>
                              <a:cs typeface="Times New Roman" panose="02020603050405020304" pitchFamily="18" charset="0"/>
                            </a:rPr>
                            <m:t>𝑥</m:t>
                          </m:r>
                          <m:r>
                            <a:rPr lang="en-US" altLang="zh-CN" sz="2600" i="1">
                              <a:latin typeface="Cambria Math" panose="02040503050406030204"/>
                              <a:ea typeface="黑体" panose="02010609060101010101" pitchFamily="49" charset="-122"/>
                              <a:cs typeface="Times New Roman" panose="02020603050405020304" pitchFamily="18" charset="0"/>
                            </a:rPr>
                            <m:t>))</m:t>
                          </m:r>
                        </m:e>
                      </m:nary>
                    </m:oMath>
                  </m:oMathPara>
                </a14:m>
                <a:endParaRPr lang="en-US" altLang="zh-CN" sz="2600" dirty="0">
                  <a:latin typeface="Times New Roman" panose="02020603050405020304" pitchFamily="18" charset="0"/>
                  <a:ea typeface="黑体" panose="02010609060101010101" pitchFamily="49" charset="-122"/>
                  <a:cs typeface="Times New Roman" panose="02020603050405020304" pitchFamily="18" charset="0"/>
                </a:endParaRPr>
              </a:p>
              <a:p>
                <a:pPr marL="342900" lvl="2" indent="-342900">
                  <a:lnSpc>
                    <a:spcPct val="130000"/>
                  </a:lnSpc>
                  <a:buFont typeface="Wingdings" panose="05000000000000000000" pitchFamily="2" charset="2"/>
                  <a:buChar char="Ø"/>
                </a:pPr>
                <a14:m>
                  <m:oMath xmlns:m="http://schemas.openxmlformats.org/officeDocument/2006/math">
                    <m:r>
                      <a:rPr lang="en-US" altLang="zh-CN" sz="2600" b="0" i="1" smtClean="0">
                        <a:latin typeface="Cambria Math" panose="02040503050406030204"/>
                        <a:ea typeface="黑体" panose="02010609060101010101" pitchFamily="49" charset="-122"/>
                        <a:cs typeface="Times New Roman" panose="02020603050405020304" pitchFamily="18" charset="0"/>
                      </a:rPr>
                      <m:t>𝑓</m:t>
                    </m:r>
                    <m:r>
                      <a:rPr lang="en-US" altLang="zh-CN" sz="2600" b="0" i="1" smtClean="0">
                        <a:latin typeface="Cambria Math" panose="02040503050406030204"/>
                        <a:ea typeface="黑体" panose="02010609060101010101" pitchFamily="49" charset="-122"/>
                        <a:cs typeface="Times New Roman" panose="02020603050405020304" pitchFamily="18" charset="0"/>
                      </a:rPr>
                      <m:t>(</m:t>
                    </m:r>
                    <m:r>
                      <a:rPr lang="en-US" altLang="zh-CN" sz="2600" b="0" i="1" smtClean="0">
                        <a:latin typeface="Cambria Math" panose="02040503050406030204"/>
                        <a:ea typeface="黑体" panose="02010609060101010101" pitchFamily="49" charset="-122"/>
                        <a:cs typeface="Times New Roman" panose="02020603050405020304" pitchFamily="18" charset="0"/>
                      </a:rPr>
                      <m:t>𝑥</m:t>
                    </m:r>
                    <m:r>
                      <a:rPr lang="en-US" altLang="zh-CN" sz="2600" b="0" i="1" smtClean="0">
                        <a:latin typeface="Cambria Math" panose="02040503050406030204"/>
                        <a:ea typeface="黑体" panose="02010609060101010101" pitchFamily="49" charset="-122"/>
                        <a:cs typeface="Times New Roman" panose="02020603050405020304" pitchFamily="18" charset="0"/>
                      </a:rPr>
                      <m:t>)</m:t>
                    </m:r>
                  </m:oMath>
                </a14:m>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是</a:t>
                </a:r>
                <a14:m>
                  <m:oMath xmlns:m="http://schemas.openxmlformats.org/officeDocument/2006/math">
                    <m:r>
                      <a:rPr lang="en-US" altLang="zh-CN" sz="2600" b="0" i="1" smtClean="0">
                        <a:latin typeface="Cambria Math" panose="02040503050406030204"/>
                        <a:ea typeface="黑体" panose="02010609060101010101" pitchFamily="49" charset="-122"/>
                        <a:cs typeface="Times New Roman" panose="02020603050405020304" pitchFamily="18" charset="0"/>
                      </a:rPr>
                      <m:t>𝑀</m:t>
                    </m:r>
                  </m:oMath>
                </a14:m>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个弱分类器的加权线性累加。分类能力越强的弱分类器具有更大权重。</a:t>
                </a:r>
                <a:endParaRPr lang="en-US" altLang="zh-CN" sz="2600" dirty="0">
                  <a:latin typeface="Times New Roman" panose="02020603050405020304" pitchFamily="18" charset="0"/>
                  <a:ea typeface="黑体" panose="02010609060101010101" pitchFamily="49" charset="-122"/>
                  <a:cs typeface="Times New Roman" panose="02020603050405020304" pitchFamily="18" charset="0"/>
                </a:endParaRPr>
              </a:p>
              <a:p>
                <a:pPr marL="342900" lvl="2" indent="-342900">
                  <a:lnSpc>
                    <a:spcPct val="130000"/>
                  </a:lnSpc>
                  <a:buFont typeface="Wingdings" panose="05000000000000000000" pitchFamily="2" charset="2"/>
                  <a:buChar char="Ø"/>
                </a:pPr>
                <a14:m>
                  <m:oMath xmlns:m="http://schemas.openxmlformats.org/officeDocument/2006/math">
                    <m:sSub>
                      <m:sSubPr>
                        <m:ctrlPr>
                          <a:rPr lang="en-US" altLang="zh-CN" sz="2600"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600" i="1" smtClean="0">
                            <a:latin typeface="Cambria Math" panose="02040503050406030204"/>
                            <a:ea typeface="黑体" panose="02010609060101010101" pitchFamily="49" charset="-122"/>
                            <a:cs typeface="Times New Roman" panose="02020603050405020304" pitchFamily="18" charset="0"/>
                          </a:rPr>
                          <m:t>𝛼</m:t>
                        </m:r>
                      </m:e>
                      <m:sub>
                        <m:r>
                          <a:rPr lang="en-US" altLang="zh-CN" sz="2600" b="0" i="1" smtClean="0">
                            <a:latin typeface="Cambria Math" panose="02040503050406030204"/>
                            <a:ea typeface="黑体" panose="02010609060101010101" pitchFamily="49" charset="-122"/>
                            <a:cs typeface="Times New Roman" panose="02020603050405020304" pitchFamily="18" charset="0"/>
                          </a:rPr>
                          <m:t>𝑚</m:t>
                        </m:r>
                      </m:sub>
                    </m:sSub>
                  </m:oMath>
                </a14:m>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累加之和并不等于</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600" dirty="0">
                  <a:latin typeface="Times New Roman" panose="02020603050405020304" pitchFamily="18" charset="0"/>
                  <a:ea typeface="黑体" panose="02010609060101010101" pitchFamily="49" charset="-122"/>
                  <a:cs typeface="Times New Roman" panose="02020603050405020304" pitchFamily="18" charset="0"/>
                </a:endParaRPr>
              </a:p>
              <a:p>
                <a:pPr marL="342900" lvl="2" indent="-342900">
                  <a:lnSpc>
                    <a:spcPct val="130000"/>
                  </a:lnSpc>
                  <a:buFont typeface="Wingdings" panose="05000000000000000000" pitchFamily="2" charset="2"/>
                  <a:buChar char="Ø"/>
                </a:pPr>
                <a14:m>
                  <m:oMath xmlns:m="http://schemas.openxmlformats.org/officeDocument/2006/math">
                    <m:r>
                      <a:rPr lang="en-US" altLang="zh-CN" sz="2600" i="1">
                        <a:latin typeface="Cambria Math" panose="02040503050406030204"/>
                        <a:ea typeface="黑体" panose="02010609060101010101" pitchFamily="49" charset="-122"/>
                        <a:cs typeface="Times New Roman" panose="02020603050405020304" pitchFamily="18" charset="0"/>
                      </a:rPr>
                      <m:t>𝑓</m:t>
                    </m:r>
                    <m:r>
                      <a:rPr lang="en-US" altLang="zh-CN" sz="2600" i="1">
                        <a:latin typeface="Cambria Math" panose="02040503050406030204"/>
                        <a:ea typeface="黑体" panose="02010609060101010101" pitchFamily="49" charset="-122"/>
                        <a:cs typeface="Times New Roman" panose="02020603050405020304" pitchFamily="18" charset="0"/>
                      </a:rPr>
                      <m:t>(</m:t>
                    </m:r>
                    <m:r>
                      <a:rPr lang="en-US" altLang="zh-CN" sz="2600" i="1">
                        <a:latin typeface="Cambria Math" panose="02040503050406030204"/>
                        <a:ea typeface="黑体" panose="02010609060101010101" pitchFamily="49" charset="-122"/>
                        <a:cs typeface="Times New Roman" panose="02020603050405020304" pitchFamily="18" charset="0"/>
                      </a:rPr>
                      <m:t>𝑥</m:t>
                    </m:r>
                    <m:r>
                      <a:rPr lang="en-US" altLang="zh-CN" sz="2600" i="1">
                        <a:latin typeface="Cambria Math" panose="02040503050406030204"/>
                        <a:ea typeface="黑体" panose="02010609060101010101" pitchFamily="49" charset="-122"/>
                        <a:cs typeface="Times New Roman" panose="02020603050405020304" pitchFamily="18" charset="0"/>
                      </a:rPr>
                      <m:t>)</m:t>
                    </m:r>
                  </m:oMath>
                </a14:m>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符号决定样本</a:t>
                </a:r>
                <a14:m>
                  <m:oMath xmlns:m="http://schemas.openxmlformats.org/officeDocument/2006/math">
                    <m:r>
                      <a:rPr lang="en-US" altLang="zh-CN" sz="2600" i="1">
                        <a:latin typeface="Cambria Math" panose="02040503050406030204"/>
                        <a:ea typeface="黑体" panose="02010609060101010101" pitchFamily="49" charset="-122"/>
                        <a:cs typeface="Times New Roman" panose="02020603050405020304" pitchFamily="18" charset="0"/>
                      </a:rPr>
                      <m:t>𝑥</m:t>
                    </m:r>
                  </m:oMath>
                </a14:m>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分类为</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或</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。如果</a:t>
                </a:r>
                <a14:m>
                  <m:oMath xmlns:m="http://schemas.openxmlformats.org/officeDocument/2006/math">
                    <m:nary>
                      <m:naryPr>
                        <m:chr m:val="∑"/>
                        <m:ctrlPr>
                          <a:rPr lang="en-US" altLang="zh-CN" sz="26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2600" i="1">
                            <a:latin typeface="Cambria Math" panose="02040503050406030204"/>
                            <a:ea typeface="黑体" panose="02010609060101010101" pitchFamily="49" charset="-122"/>
                            <a:cs typeface="Times New Roman" panose="02020603050405020304" pitchFamily="18" charset="0"/>
                          </a:rPr>
                          <m:t>𝑖</m:t>
                        </m:r>
                        <m:r>
                          <a:rPr lang="en-US" altLang="zh-CN" sz="2600" i="1">
                            <a:latin typeface="Cambria Math" panose="02040503050406030204"/>
                            <a:ea typeface="黑体" panose="02010609060101010101" pitchFamily="49" charset="-122"/>
                            <a:cs typeface="Times New Roman" panose="02020603050405020304" pitchFamily="18" charset="0"/>
                          </a:rPr>
                          <m:t>=</m:t>
                        </m:r>
                        <m:r>
                          <a:rPr lang="en-US" altLang="zh-CN" sz="2600" i="1">
                            <a:latin typeface="Cambria Math" panose="02040503050406030204"/>
                            <a:ea typeface="黑体" panose="02010609060101010101" pitchFamily="49" charset="-122"/>
                            <a:cs typeface="Times New Roman" panose="02020603050405020304" pitchFamily="18" charset="0"/>
                          </a:rPr>
                          <m:t>1</m:t>
                        </m:r>
                      </m:sub>
                      <m:sup>
                        <m:r>
                          <a:rPr lang="en-US" altLang="zh-CN" sz="2600" i="1">
                            <a:latin typeface="Cambria Math" panose="02040503050406030204"/>
                            <a:ea typeface="黑体" panose="02010609060101010101" pitchFamily="49" charset="-122"/>
                            <a:cs typeface="Times New Roman" panose="02020603050405020304" pitchFamily="18" charset="0"/>
                          </a:rPr>
                          <m:t>𝑀</m:t>
                        </m:r>
                      </m:sup>
                      <m:e>
                        <m:sSub>
                          <m:sSubPr>
                            <m:ctrlPr>
                              <a:rPr lang="en-US" altLang="zh-CN" sz="26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600" i="1">
                                <a:latin typeface="Cambria Math" panose="02040503050406030204"/>
                                <a:ea typeface="黑体" panose="02010609060101010101" pitchFamily="49" charset="-122"/>
                                <a:cs typeface="Times New Roman" panose="02020603050405020304" pitchFamily="18" charset="0"/>
                              </a:rPr>
                              <m:t>𝛼</m:t>
                            </m:r>
                          </m:e>
                          <m:sub>
                            <m:r>
                              <a:rPr lang="en-US" altLang="zh-CN" sz="2600" i="1">
                                <a:latin typeface="Cambria Math" panose="02040503050406030204"/>
                                <a:ea typeface="黑体" panose="02010609060101010101" pitchFamily="49" charset="-122"/>
                                <a:cs typeface="Times New Roman" panose="02020603050405020304" pitchFamily="18" charset="0"/>
                              </a:rPr>
                              <m:t>𝑚</m:t>
                            </m:r>
                          </m:sub>
                        </m:sSub>
                        <m:sSub>
                          <m:sSubPr>
                            <m:ctrlPr>
                              <a:rPr lang="en-US" altLang="zh-CN" sz="26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600" i="1">
                                <a:latin typeface="Cambria Math" panose="02040503050406030204"/>
                                <a:ea typeface="黑体" panose="02010609060101010101" pitchFamily="49" charset="-122"/>
                                <a:cs typeface="Times New Roman" panose="02020603050405020304" pitchFamily="18" charset="0"/>
                              </a:rPr>
                              <m:t>𝐺</m:t>
                            </m:r>
                          </m:e>
                          <m:sub>
                            <m:r>
                              <a:rPr lang="en-US" altLang="zh-CN" sz="2600" i="1">
                                <a:latin typeface="Cambria Math" panose="02040503050406030204"/>
                                <a:ea typeface="黑体" panose="02010609060101010101" pitchFamily="49" charset="-122"/>
                                <a:cs typeface="Times New Roman" panose="02020603050405020304" pitchFamily="18" charset="0"/>
                              </a:rPr>
                              <m:t>𝑚</m:t>
                            </m:r>
                          </m:sub>
                        </m:sSub>
                        <m:r>
                          <a:rPr lang="en-US" altLang="zh-CN" sz="2600" i="1">
                            <a:latin typeface="Cambria Math" panose="02040503050406030204"/>
                            <a:ea typeface="黑体" panose="02010609060101010101" pitchFamily="49" charset="-122"/>
                            <a:cs typeface="Times New Roman" panose="02020603050405020304" pitchFamily="18" charset="0"/>
                          </a:rPr>
                          <m:t>(</m:t>
                        </m:r>
                        <m:r>
                          <a:rPr lang="en-US" altLang="zh-CN" sz="2600" i="1">
                            <a:latin typeface="Cambria Math" panose="02040503050406030204"/>
                            <a:ea typeface="黑体" panose="02010609060101010101" pitchFamily="49" charset="-122"/>
                            <a:cs typeface="Times New Roman" panose="02020603050405020304" pitchFamily="18" charset="0"/>
                          </a:rPr>
                          <m:t>𝑥</m:t>
                        </m:r>
                        <m:r>
                          <a:rPr lang="en-US" altLang="zh-CN" sz="2600" i="1">
                            <a:latin typeface="Cambria Math" panose="02040503050406030204"/>
                            <a:ea typeface="黑体" panose="02010609060101010101" pitchFamily="49" charset="-122"/>
                            <a:cs typeface="Times New Roman" panose="02020603050405020304" pitchFamily="18" charset="0"/>
                          </a:rPr>
                          <m:t>)</m:t>
                        </m:r>
                      </m:e>
                    </m:nary>
                  </m:oMath>
                </a14:m>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为正，则强分类器</a:t>
                </a:r>
                <a14:m>
                  <m:oMath xmlns:m="http://schemas.openxmlformats.org/officeDocument/2006/math">
                    <m:r>
                      <a:rPr lang="en-US" altLang="zh-CN" sz="2600" i="1">
                        <a:latin typeface="Cambria Math" panose="02040503050406030204"/>
                        <a:ea typeface="黑体" panose="02010609060101010101" pitchFamily="49" charset="-122"/>
                        <a:cs typeface="Times New Roman" panose="02020603050405020304" pitchFamily="18" charset="0"/>
                      </a:rPr>
                      <m:t>𝐺</m:t>
                    </m:r>
                    <m:d>
                      <m:dPr>
                        <m:ctrlPr>
                          <a:rPr lang="en-US" altLang="zh-CN" sz="26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600" i="1">
                            <a:latin typeface="Cambria Math" panose="02040503050406030204"/>
                            <a:ea typeface="黑体" panose="02010609060101010101" pitchFamily="49" charset="-122"/>
                            <a:cs typeface="Times New Roman" panose="02020603050405020304" pitchFamily="18" charset="0"/>
                          </a:rPr>
                          <m:t>𝑥</m:t>
                        </m:r>
                      </m:e>
                    </m:d>
                  </m:oMath>
                </a14:m>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将样本</a:t>
                </a:r>
                <a14:m>
                  <m:oMath xmlns:m="http://schemas.openxmlformats.org/officeDocument/2006/math">
                    <m:r>
                      <a:rPr lang="en-US" altLang="zh-CN" sz="2600" i="1">
                        <a:latin typeface="Cambria Math" panose="02040503050406030204"/>
                        <a:ea typeface="黑体" panose="02010609060101010101" pitchFamily="49" charset="-122"/>
                        <a:cs typeface="Times New Roman" panose="02020603050405020304" pitchFamily="18" charset="0"/>
                      </a:rPr>
                      <m:t>𝑥</m:t>
                    </m:r>
                  </m:oMath>
                </a14:m>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分类为</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；否则为</a:t>
                </a:r>
                <a:r>
                  <a:rPr lang="en-US" altLang="zh-CN" sz="2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6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443344" y="862019"/>
                <a:ext cx="8188037" cy="5168531"/>
              </a:xfrm>
              <a:prstGeom prst="rect">
                <a:avLst/>
              </a:prstGeom>
              <a:blipFill rotWithShape="1">
                <a:blip r:embed="rId1"/>
                <a:stretch>
                  <a:fillRect l="-1" t="-6" r="6" b="-799"/>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p:cNvSpPr/>
              <p:nvPr/>
            </p:nvSpPr>
            <p:spPr>
              <a:xfrm>
                <a:off x="2301167" y="704211"/>
                <a:ext cx="4965542" cy="2169312"/>
              </a:xfrm>
              <a:prstGeom prst="rect">
                <a:avLst/>
              </a:prstGeom>
            </p:spPr>
            <p:txBody>
              <a:bodyPr wrap="square">
                <a:spAutoFit/>
              </a:bodyPr>
              <a:lstStyle/>
              <a:p>
                <a:pPr lvl="2">
                  <a:lnSpc>
                    <a:spcPct val="200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a:ea typeface="黑体" panose="02010609060101010101" pitchFamily="49" charset="-122"/>
                          <a:cs typeface="Times New Roman" panose="02020603050405020304" pitchFamily="18" charset="0"/>
                        </a:rPr>
                        <m:t>𝑓</m:t>
                      </m:r>
                      <m:d>
                        <m:d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400" i="1">
                              <a:latin typeface="Cambria Math" panose="02040503050406030204"/>
                              <a:ea typeface="黑体" panose="02010609060101010101" pitchFamily="49" charset="-122"/>
                              <a:cs typeface="Times New Roman" panose="02020603050405020304" pitchFamily="18" charset="0"/>
                            </a:rPr>
                            <m:t>𝑥</m:t>
                          </m:r>
                        </m:e>
                      </m:d>
                      <m:r>
                        <a:rPr lang="en-US" altLang="zh-CN" sz="2400" i="1">
                          <a:latin typeface="Cambria Math" panose="02040503050406030204"/>
                          <a:ea typeface="黑体" panose="02010609060101010101" pitchFamily="49" charset="-122"/>
                          <a:cs typeface="Times New Roman" panose="02020603050405020304" pitchFamily="18" charset="0"/>
                        </a:rPr>
                        <m:t>=</m:t>
                      </m:r>
                      <m:nary>
                        <m:naryPr>
                          <m:chr m:val="∑"/>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2400" i="1">
                              <a:latin typeface="Cambria Math" panose="02040503050406030204"/>
                              <a:ea typeface="黑体" panose="02010609060101010101" pitchFamily="49" charset="-122"/>
                              <a:cs typeface="Times New Roman" panose="02020603050405020304" pitchFamily="18" charset="0"/>
                            </a:rPr>
                            <m:t>𝑖</m:t>
                          </m:r>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1</m:t>
                          </m:r>
                        </m:sub>
                        <m:sup>
                          <m:r>
                            <a:rPr lang="en-US" altLang="zh-CN" sz="2400" i="1">
                              <a:latin typeface="Cambria Math" panose="02040503050406030204"/>
                              <a:ea typeface="黑体" panose="02010609060101010101" pitchFamily="49" charset="-122"/>
                              <a:cs typeface="Times New Roman" panose="02020603050405020304" pitchFamily="18" charset="0"/>
                            </a:rPr>
                            <m:t>𝑀</m:t>
                          </m:r>
                        </m:sup>
                        <m:e>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400" i="1">
                                  <a:latin typeface="Cambria Math" panose="02040503050406030204"/>
                                  <a:ea typeface="黑体" panose="02010609060101010101" pitchFamily="49" charset="-122"/>
                                  <a:cs typeface="Times New Roman" panose="02020603050405020304" pitchFamily="18" charset="0"/>
                                </a:rPr>
                                <m:t>𝛼</m:t>
                              </m:r>
                            </m:e>
                            <m:sub>
                              <m:r>
                                <a:rPr lang="en-US" altLang="zh-CN" sz="2400" i="1">
                                  <a:latin typeface="Cambria Math" panose="02040503050406030204"/>
                                  <a:ea typeface="黑体" panose="02010609060101010101" pitchFamily="49" charset="-122"/>
                                  <a:cs typeface="Times New Roman" panose="02020603050405020304" pitchFamily="18" charset="0"/>
                                </a:rPr>
                                <m:t>𝑚</m:t>
                              </m:r>
                            </m:sub>
                          </m:sSub>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i="1">
                                  <a:latin typeface="Cambria Math" panose="02040503050406030204"/>
                                  <a:ea typeface="黑体" panose="02010609060101010101" pitchFamily="49" charset="-122"/>
                                  <a:cs typeface="Times New Roman" panose="02020603050405020304" pitchFamily="18" charset="0"/>
                                </a:rPr>
                                <m:t>𝐺</m:t>
                              </m:r>
                            </m:e>
                            <m:sub>
                              <m:r>
                                <a:rPr lang="en-US" altLang="zh-CN" sz="2400" i="1">
                                  <a:latin typeface="Cambria Math" panose="02040503050406030204"/>
                                  <a:ea typeface="黑体" panose="02010609060101010101" pitchFamily="49" charset="-122"/>
                                  <a:cs typeface="Times New Roman" panose="02020603050405020304" pitchFamily="18" charset="0"/>
                                </a:rPr>
                                <m:t>𝑚</m:t>
                              </m:r>
                            </m:sub>
                          </m:sSub>
                          <m:r>
                            <a:rPr lang="en-US" altLang="zh-CN" sz="2400" i="1">
                              <a:latin typeface="Cambria Math" panose="02040503050406030204"/>
                              <a:ea typeface="黑体" panose="02010609060101010101" pitchFamily="49" charset="-122"/>
                              <a:cs typeface="Times New Roman" panose="02020603050405020304" pitchFamily="18" charset="0"/>
                            </a:rPr>
                            <m:t>(</m:t>
                          </m:r>
                          <m:r>
                            <a:rPr lang="en-US" altLang="zh-CN" sz="2400" i="1">
                              <a:latin typeface="Cambria Math" panose="02040503050406030204"/>
                              <a:ea typeface="黑体" panose="02010609060101010101" pitchFamily="49" charset="-122"/>
                              <a:cs typeface="Times New Roman" panose="02020603050405020304" pitchFamily="18" charset="0"/>
                            </a:rPr>
                            <m:t>𝑥</m:t>
                          </m:r>
                          <m:r>
                            <a:rPr lang="en-US" altLang="zh-CN" sz="2400" i="1">
                              <a:latin typeface="Cambria Math" panose="02040503050406030204"/>
                              <a:ea typeface="黑体" panose="02010609060101010101" pitchFamily="49" charset="-122"/>
                              <a:cs typeface="Times New Roman" panose="02020603050405020304" pitchFamily="18" charset="0"/>
                            </a:rPr>
                            <m:t>)</m:t>
                          </m:r>
                        </m:e>
                      </m:nary>
                    </m:oMath>
                  </m:oMathPara>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2301167" y="704211"/>
                <a:ext cx="4965542" cy="2169312"/>
              </a:xfrm>
              <a:prstGeom prst="rect">
                <a:avLst/>
              </a:prstGeom>
              <a:blipFill rotWithShape="1">
                <a:blip r:embed="rId2"/>
                <a:stretch>
                  <a:fillRect l="-11" t="-29" r="8" b="7"/>
                </a:stretch>
              </a:blipFill>
            </p:spPr>
            <p:txBody>
              <a:bodyPr/>
              <a:lstStyle/>
              <a:p>
                <a:r>
                  <a:rPr lang="zh-CN" altLang="en-US">
                    <a:noFill/>
                  </a:rPr>
                  <a:t> </a:t>
                </a:r>
              </a:p>
            </p:txBody>
          </p:sp>
        </mc:Fallback>
      </mc:AlternateContent>
      <p:sp>
        <p:nvSpPr>
          <p:cNvPr id="7"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Ada Boosting: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算法解释</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25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1000"/>
                                        <p:tgtEl>
                                          <p:spTgt spid="6">
                                            <p:txEl>
                                              <p:pRg st="2" end="2"/>
                                            </p:txEl>
                                          </p:spTgt>
                                        </p:tgtEl>
                                      </p:cBhvr>
                                    </p:animEffect>
                                    <p:anim calcmode="lin" valueType="num">
                                      <p:cBhvr>
                                        <p:cTn id="1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1000"/>
                                        <p:tgtEl>
                                          <p:spTgt spid="6">
                                            <p:txEl>
                                              <p:pRg st="3" end="3"/>
                                            </p:txEl>
                                          </p:spTgt>
                                        </p:tgtEl>
                                      </p:cBhvr>
                                    </p:animEffect>
                                    <p:anim calcmode="lin" valueType="num">
                                      <p:cBhvr>
                                        <p:cTn id="2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1000"/>
                                        <p:tgtEl>
                                          <p:spTgt spid="6">
                                            <p:txEl>
                                              <p:pRg st="4" end="4"/>
                                            </p:txEl>
                                          </p:spTgt>
                                        </p:tgtEl>
                                      </p:cBhvr>
                                    </p:animEffect>
                                    <p:anim calcmode="lin" valueType="num">
                                      <p:cBhvr>
                                        <p:cTn id="3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1000"/>
                                        <p:tgtEl>
                                          <p:spTgt spid="6">
                                            <p:txEl>
                                              <p:pRg st="5" end="5"/>
                                            </p:txEl>
                                          </p:spTgt>
                                        </p:tgtEl>
                                      </p:cBhvr>
                                    </p:animEffect>
                                    <p:anim calcmode="lin" valueType="num">
                                      <p:cBhvr>
                                        <p:cTn id="4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464127" y="798685"/>
                <a:ext cx="8160328" cy="5720349"/>
              </a:xfrm>
              <a:prstGeom prst="rect">
                <a:avLst/>
              </a:prstGeom>
              <a:ln>
                <a:noFill/>
              </a:ln>
            </p:spPr>
            <p:txBody>
              <a:bodyPr wrap="square">
                <a:spAutoFit/>
              </a:bodyPr>
              <a:lstStyle/>
              <a:p>
                <a:pPr marL="342900" lvl="2" indent="-342900" algn="just">
                  <a:lnSpc>
                    <a:spcPct val="120000"/>
                  </a:lnSpc>
                  <a:buFont typeface="Wingdings" panose="05000000000000000000" pitchFamily="2" charset="2"/>
                  <a:buChar char="Ø"/>
                </a:pPr>
                <a:r>
                  <a:rPr lang="zh-CN" altLang="en-US" sz="2400" dirty="0">
                    <a:solidFill>
                      <a:srgbClr val="FF0000"/>
                    </a:solidFill>
                    <a:latin typeface="+mn-ea"/>
                    <a:cs typeface="Times New Roman" panose="02020603050405020304" pitchFamily="18" charset="0"/>
                  </a:rPr>
                  <a:t>假设有</a:t>
                </a:r>
                <a14:m>
                  <m:oMath xmlns:m="http://schemas.openxmlformats.org/officeDocument/2006/math">
                    <m:r>
                      <a:rPr lang="en-US" altLang="zh-CN" sz="2400" b="0" i="1" smtClean="0">
                        <a:solidFill>
                          <a:srgbClr val="FF0000"/>
                        </a:solidFill>
                        <a:latin typeface="Cambria Math" panose="02040503050406030204" pitchFamily="18" charset="0"/>
                        <a:cs typeface="Times New Roman" panose="02020603050405020304" pitchFamily="18" charset="0"/>
                      </a:rPr>
                      <m:t>𝑀</m:t>
                    </m:r>
                  </m:oMath>
                </a14:m>
                <a:r>
                  <a:rPr lang="zh-CN" altLang="en-US" sz="2400" dirty="0">
                    <a:solidFill>
                      <a:srgbClr val="FF0000"/>
                    </a:solidFill>
                    <a:latin typeface="+mn-ea"/>
                    <a:cs typeface="Times New Roman" panose="02020603050405020304" pitchFamily="18" charset="0"/>
                  </a:rPr>
                  <a:t>个弱分类器</a:t>
                </a:r>
                <a14:m>
                  <m:oMath xmlns:m="http://schemas.openxmlformats.org/officeDocument/2006/math">
                    <m:sSub>
                      <m:sSubPr>
                        <m:ctrlPr>
                          <a:rPr lang="en-US" altLang="zh-CN" sz="2400" i="1" smtClean="0">
                            <a:solidFill>
                              <a:srgbClr val="FF0000"/>
                            </a:solidFill>
                            <a:latin typeface="Cambria Math" panose="02040503050406030204" pitchFamily="18" charset="0"/>
                            <a:cs typeface="Times New Roman" panose="02020603050405020304" pitchFamily="18" charset="0"/>
                          </a:rPr>
                        </m:ctrlPr>
                      </m:sSubPr>
                      <m:e>
                        <m:r>
                          <a:rPr lang="en-US" altLang="zh-CN" sz="2400" b="0" i="1" smtClean="0">
                            <a:solidFill>
                              <a:srgbClr val="FF0000"/>
                            </a:solidFill>
                            <a:latin typeface="Cambria Math" panose="02040503050406030204" pitchFamily="18" charset="0"/>
                            <a:cs typeface="Times New Roman" panose="02020603050405020304" pitchFamily="18" charset="0"/>
                          </a:rPr>
                          <m:t>𝐺</m:t>
                        </m:r>
                      </m:e>
                      <m:sub>
                        <m:r>
                          <a:rPr lang="en-US" altLang="zh-CN" sz="2400" b="0" i="1" smtClean="0">
                            <a:solidFill>
                              <a:srgbClr val="FF0000"/>
                            </a:solidFill>
                            <a:latin typeface="Cambria Math" panose="02040503050406030204" pitchFamily="18" charset="0"/>
                            <a:cs typeface="Times New Roman" panose="02020603050405020304" pitchFamily="18" charset="0"/>
                          </a:rPr>
                          <m:t>𝑚</m:t>
                        </m:r>
                      </m:sub>
                    </m:sSub>
                    <m:r>
                      <a:rPr lang="en-US" altLang="zh-CN" sz="2400" b="0" i="1" smtClean="0">
                        <a:solidFill>
                          <a:srgbClr val="FF0000"/>
                        </a:solidFill>
                        <a:latin typeface="Cambria Math" panose="02040503050406030204" pitchFamily="18" charset="0"/>
                        <a:cs typeface="Times New Roman" panose="02020603050405020304" pitchFamily="18" charset="0"/>
                      </a:rPr>
                      <m:t>(</m:t>
                    </m:r>
                    <m:r>
                      <a:rPr lang="en-US" altLang="zh-CN" sz="2400" b="0" i="1" smtClean="0">
                        <a:solidFill>
                          <a:srgbClr val="FF0000"/>
                        </a:solidFill>
                        <a:latin typeface="Cambria Math" panose="02040503050406030204" pitchFamily="18" charset="0"/>
                        <a:cs typeface="Times New Roman" panose="02020603050405020304" pitchFamily="18" charset="0"/>
                      </a:rPr>
                      <m:t>1</m:t>
                    </m:r>
                    <m:r>
                      <a:rPr lang="en-US" altLang="zh-CN" sz="2400" b="0" i="1" smtClean="0">
                        <a:solidFill>
                          <a:srgbClr val="FF0000"/>
                        </a:solidFill>
                        <a:latin typeface="Cambria Math" panose="02040503050406030204" pitchFamily="18" charset="0"/>
                        <a:cs typeface="Times New Roman" panose="02020603050405020304" pitchFamily="18" charset="0"/>
                      </a:rPr>
                      <m:t>≤</m:t>
                    </m:r>
                    <m:r>
                      <a:rPr lang="en-US" altLang="zh-CN" sz="2400" b="0" i="1" smtClean="0">
                        <a:solidFill>
                          <a:srgbClr val="FF0000"/>
                        </a:solidFill>
                        <a:latin typeface="Cambria Math" panose="02040503050406030204" pitchFamily="18" charset="0"/>
                        <a:cs typeface="Times New Roman" panose="02020603050405020304" pitchFamily="18" charset="0"/>
                      </a:rPr>
                      <m:t>𝑚</m:t>
                    </m:r>
                    <m:r>
                      <a:rPr lang="en-US" altLang="zh-CN" sz="2400" b="0" i="1" smtClean="0">
                        <a:solidFill>
                          <a:srgbClr val="FF0000"/>
                        </a:solidFill>
                        <a:latin typeface="Cambria Math" panose="02040503050406030204" pitchFamily="18" charset="0"/>
                        <a:cs typeface="Times New Roman" panose="02020603050405020304" pitchFamily="18" charset="0"/>
                      </a:rPr>
                      <m:t>≤</m:t>
                    </m:r>
                    <m:r>
                      <a:rPr lang="en-US" altLang="zh-CN" sz="2400" b="0" i="1" smtClean="0">
                        <a:solidFill>
                          <a:srgbClr val="FF0000"/>
                        </a:solidFill>
                        <a:latin typeface="Cambria Math" panose="02040503050406030204" pitchFamily="18" charset="0"/>
                        <a:cs typeface="Times New Roman" panose="02020603050405020304" pitchFamily="18" charset="0"/>
                      </a:rPr>
                      <m:t>𝑀</m:t>
                    </m:r>
                    <m:r>
                      <a:rPr lang="en-US" altLang="zh-CN" sz="2400" b="0" i="1" smtClean="0">
                        <a:solidFill>
                          <a:srgbClr val="FF0000"/>
                        </a:solidFill>
                        <a:latin typeface="Cambria Math" panose="02040503050406030204" pitchFamily="18" charset="0"/>
                        <a:cs typeface="Times New Roman" panose="02020603050405020304" pitchFamily="18" charset="0"/>
                      </a:rPr>
                      <m:t>) </m:t>
                    </m:r>
                  </m:oMath>
                </a14:m>
                <a:r>
                  <a:rPr lang="en-US" altLang="zh-CN" sz="2400" dirty="0">
                    <a:solidFill>
                      <a:srgbClr val="FF0000"/>
                    </a:solidFill>
                    <a:latin typeface="+mn-ea"/>
                    <a:cs typeface="Times New Roman" panose="02020603050405020304" pitchFamily="18" charset="0"/>
                  </a:rPr>
                  <a:t>, </a:t>
                </a:r>
                <a:r>
                  <a:rPr lang="zh-CN" altLang="en-US" sz="2400" dirty="0">
                    <a:solidFill>
                      <a:srgbClr val="FF0000"/>
                    </a:solidFill>
                    <a:latin typeface="+mn-ea"/>
                    <a:cs typeface="Times New Roman" panose="02020603050405020304" pitchFamily="18" charset="0"/>
                  </a:rPr>
                  <a:t>则</a:t>
                </a:r>
                <a14:m>
                  <m:oMath xmlns:m="http://schemas.openxmlformats.org/officeDocument/2006/math">
                    <m:r>
                      <a:rPr lang="en-US" altLang="zh-CN" sz="2400" b="0" i="1">
                        <a:solidFill>
                          <a:srgbClr val="FF0000"/>
                        </a:solidFill>
                        <a:latin typeface="Cambria Math" panose="02040503050406030204" pitchFamily="18" charset="0"/>
                        <a:cs typeface="Times New Roman" panose="02020603050405020304" pitchFamily="18" charset="0"/>
                      </a:rPr>
                      <m:t>𝑀</m:t>
                    </m:r>
                  </m:oMath>
                </a14:m>
                <a:r>
                  <a:rPr lang="zh-CN" altLang="en-US" sz="2400" dirty="0">
                    <a:solidFill>
                      <a:srgbClr val="FF0000"/>
                    </a:solidFill>
                    <a:latin typeface="+mn-ea"/>
                    <a:cs typeface="Times New Roman" panose="02020603050405020304" pitchFamily="18" charset="0"/>
                  </a:rPr>
                  <a:t>个弱分类器线性组合所产生误差满足如下条件：</a:t>
                </a:r>
                <a:endParaRPr lang="en-US" altLang="zh-CN" sz="2400" dirty="0">
                  <a:solidFill>
                    <a:srgbClr val="FF0000"/>
                  </a:solidFill>
                  <a:latin typeface="+mn-ea"/>
                  <a:cs typeface="Times New Roman" panose="02020603050405020304" pitchFamily="18" charset="0"/>
                </a:endParaRPr>
              </a:p>
              <a:p>
                <a:pPr marL="0" lvl="2" algn="just">
                  <a:lnSpc>
                    <a:spcPct val="12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𝑃</m:t>
                      </m:r>
                      <m:r>
                        <a:rPr lang="en-US" altLang="zh-CN" sz="2400" b="0" i="1" smtClean="0">
                          <a:latin typeface="Cambria Math" panose="02040503050406030204" pitchFamily="18" charset="0"/>
                          <a:cs typeface="Times New Roman" panose="02020603050405020304" pitchFamily="18" charset="0"/>
                        </a:rPr>
                        <m:t>(</m:t>
                      </m:r>
                      <m:nary>
                        <m:naryPr>
                          <m:chr m:val="∑"/>
                          <m:ctrlPr>
                            <a:rPr lang="en-US" altLang="zh-CN" sz="2400" i="1">
                              <a:latin typeface="Cambria Math" panose="02040503050406030204" pitchFamily="18" charset="0"/>
                              <a:cs typeface="Times New Roman" panose="02020603050405020304" pitchFamily="18" charset="0"/>
                            </a:rPr>
                          </m:ctrlPr>
                        </m:naryPr>
                        <m:sub>
                          <m:r>
                            <m:rPr>
                              <m:brk m:alnAt="23"/>
                            </m:rPr>
                            <a:rPr lang="en-US" altLang="zh-CN" sz="2400" b="0" i="1">
                              <a:latin typeface="Cambria Math" panose="02040503050406030204" pitchFamily="18" charset="0"/>
                              <a:cs typeface="Times New Roman" panose="02020603050405020304" pitchFamily="18" charset="0"/>
                            </a:rPr>
                            <m:t>𝑖</m:t>
                          </m:r>
                          <m:r>
                            <a:rPr lang="en-US" altLang="zh-CN" sz="2400" b="0" i="1">
                              <a:latin typeface="Cambria Math" panose="02040503050406030204" pitchFamily="18" charset="0"/>
                              <a:cs typeface="Times New Roman" panose="02020603050405020304" pitchFamily="18" charset="0"/>
                            </a:rPr>
                            <m:t>=</m:t>
                          </m:r>
                          <m:r>
                            <a:rPr lang="en-US" altLang="zh-CN" sz="2400" b="0" i="1">
                              <a:latin typeface="Cambria Math" panose="02040503050406030204" pitchFamily="18" charset="0"/>
                              <a:cs typeface="Times New Roman" panose="02020603050405020304" pitchFamily="18" charset="0"/>
                            </a:rPr>
                            <m:t>1</m:t>
                          </m:r>
                        </m:sub>
                        <m:sup>
                          <m:r>
                            <a:rPr lang="en-US" altLang="zh-CN" sz="2400" b="0" i="1">
                              <a:latin typeface="Cambria Math" panose="02040503050406030204" pitchFamily="18" charset="0"/>
                              <a:cs typeface="Times New Roman" panose="02020603050405020304" pitchFamily="18" charset="0"/>
                            </a:rPr>
                            <m:t>𝑀</m:t>
                          </m:r>
                        </m:sup>
                        <m:e>
                          <m:sSub>
                            <m:sSubPr>
                              <m:ctrlPr>
                                <a:rPr lang="en-US" altLang="zh-CN" sz="240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𝐺</m:t>
                              </m:r>
                            </m:e>
                            <m:sub>
                              <m:r>
                                <a:rPr lang="en-US" altLang="zh-CN" sz="2400" b="0" i="1">
                                  <a:latin typeface="Cambria Math" panose="02040503050406030204" pitchFamily="18" charset="0"/>
                                  <a:cs typeface="Times New Roman" panose="02020603050405020304" pitchFamily="18" charset="0"/>
                                </a:rPr>
                                <m:t>𝑚</m:t>
                              </m:r>
                            </m:sub>
                          </m:sSub>
                          <m:r>
                            <a:rPr lang="en-US" altLang="zh-CN" sz="2400" b="0" i="1">
                              <a:latin typeface="Cambria Math" panose="02040503050406030204" pitchFamily="18" charset="0"/>
                              <a:cs typeface="Times New Roman" panose="02020603050405020304" pitchFamily="18" charset="0"/>
                            </a:rPr>
                            <m:t>(</m:t>
                          </m:r>
                          <m:r>
                            <a:rPr lang="en-US" altLang="zh-CN" sz="2400" b="0" i="1">
                              <a:latin typeface="Cambria Math" panose="02040503050406030204" pitchFamily="18" charset="0"/>
                              <a:cs typeface="Times New Roman" panose="02020603050405020304" pitchFamily="18" charset="0"/>
                            </a:rPr>
                            <m:t>𝑥</m:t>
                          </m:r>
                          <m:r>
                            <a:rPr lang="en-US" altLang="zh-CN" sz="2400" b="0" i="1">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𝜁</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𝑥</m:t>
                          </m:r>
                          <m:r>
                            <a:rPr lang="en-US" altLang="zh-CN" sz="2400" b="0" i="1" smtClean="0">
                              <a:latin typeface="Cambria Math" panose="02040503050406030204" pitchFamily="18" charset="0"/>
                              <a:cs typeface="Times New Roman" panose="02020603050405020304" pitchFamily="18" charset="0"/>
                            </a:rPr>
                            <m:t>))≤</m:t>
                          </m:r>
                          <m:sSup>
                            <m:sSupPr>
                              <m:ctrlPr>
                                <a:rPr lang="en-US" altLang="zh-CN" sz="240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𝑒</m:t>
                              </m:r>
                            </m:e>
                            <m:sup>
                              <m:r>
                                <a:rPr lang="en-US" altLang="zh-CN" sz="2400" b="0" i="1" smtClean="0">
                                  <a:latin typeface="Cambria Math" panose="02040503050406030204" pitchFamily="18" charset="0"/>
                                  <a:cs typeface="Times New Roman" panose="02020603050405020304" pitchFamily="18" charset="0"/>
                                </a:rPr>
                                <m:t>−</m:t>
                              </m:r>
                              <m:f>
                                <m:fPr>
                                  <m:ctrlPr>
                                    <a:rPr lang="en-US" altLang="zh-CN" sz="2400" i="1" smtClean="0">
                                      <a:latin typeface="Cambria Math" panose="02040503050406030204" pitchFamily="18" charset="0"/>
                                      <a:cs typeface="Times New Roman" panose="02020603050405020304" pitchFamily="18" charset="0"/>
                                    </a:rPr>
                                  </m:ctrlPr>
                                </m:fPr>
                                <m:num>
                                  <m:r>
                                    <a:rPr lang="en-US" altLang="zh-CN" sz="2400" b="0" i="1" smtClean="0">
                                      <a:latin typeface="Cambria Math" panose="02040503050406030204" pitchFamily="18" charset="0"/>
                                      <a:cs typeface="Times New Roman" panose="02020603050405020304" pitchFamily="18" charset="0"/>
                                    </a:rPr>
                                    <m:t>1</m:t>
                                  </m:r>
                                </m:num>
                                <m:den>
                                  <m:r>
                                    <a:rPr lang="en-US" altLang="zh-CN" sz="2400" b="0" i="1" smtClean="0">
                                      <a:latin typeface="Cambria Math" panose="02040503050406030204" pitchFamily="18" charset="0"/>
                                      <a:cs typeface="Times New Roman" panose="02020603050405020304" pitchFamily="18" charset="0"/>
                                    </a:rPr>
                                    <m:t>2</m:t>
                                  </m:r>
                                </m:den>
                              </m:f>
                              <m:r>
                                <a:rPr lang="en-US" altLang="zh-CN" sz="2400" b="0" i="1" smtClean="0">
                                  <a:latin typeface="Cambria Math" panose="02040503050406030204" pitchFamily="18" charset="0"/>
                                  <a:cs typeface="Times New Roman" panose="02020603050405020304" pitchFamily="18" charset="0"/>
                                </a:rPr>
                                <m:t>𝑀</m:t>
                              </m:r>
                              <m:sSup>
                                <m:sSupPr>
                                  <m:ctrlPr>
                                    <a:rPr lang="en-US" altLang="zh-CN" sz="240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1</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2</m:t>
                                  </m:r>
                                  <m:r>
                                    <a:rPr lang="zh-CN" altLang="en-US" sz="2400" b="0" i="1" smtClean="0">
                                      <a:latin typeface="Cambria Math" panose="02040503050406030204" pitchFamily="18" charset="0"/>
                                      <a:cs typeface="Times New Roman" panose="02020603050405020304" pitchFamily="18" charset="0"/>
                                    </a:rPr>
                                    <m:t>𝜖</m:t>
                                  </m:r>
                                  <m:r>
                                    <a:rPr lang="en-US" altLang="zh-CN" sz="2400" b="0" i="1" smtClean="0">
                                      <a:latin typeface="Cambria Math" panose="02040503050406030204" pitchFamily="18" charset="0"/>
                                      <a:cs typeface="Times New Roman" panose="02020603050405020304" pitchFamily="18" charset="0"/>
                                    </a:rPr>
                                    <m:t>)</m:t>
                                  </m:r>
                                </m:e>
                                <m:sup>
                                  <m:r>
                                    <a:rPr lang="en-US" altLang="zh-CN" sz="2400" b="0" i="1" smtClean="0">
                                      <a:latin typeface="Cambria Math" panose="02040503050406030204" pitchFamily="18" charset="0"/>
                                      <a:cs typeface="Times New Roman" panose="02020603050405020304" pitchFamily="18" charset="0"/>
                                    </a:rPr>
                                    <m:t>2</m:t>
                                  </m:r>
                                </m:sup>
                              </m:sSup>
                            </m:sup>
                          </m:sSup>
                        </m:e>
                      </m:nary>
                    </m:oMath>
                  </m:oMathPara>
                </a14:m>
                <a:endParaRPr lang="en-US" altLang="zh-CN" sz="2400" dirty="0">
                  <a:latin typeface="+mn-ea"/>
                  <a:cs typeface="Times New Roman" panose="02020603050405020304" pitchFamily="18" charset="0"/>
                </a:endParaRPr>
              </a:p>
              <a:p>
                <a:pPr marL="0" lvl="2" algn="just">
                  <a:lnSpc>
                    <a:spcPct val="120000"/>
                  </a:lnSpc>
                </a:pP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        </m:t>
                    </m:r>
                    <m:r>
                      <a:rPr lang="zh-CN" altLang="en-US" sz="2400" b="0" i="1">
                        <a:latin typeface="Cambria Math" panose="02040503050406030204" pitchFamily="18" charset="0"/>
                        <a:cs typeface="Times New Roman" panose="02020603050405020304" pitchFamily="18" charset="0"/>
                      </a:rPr>
                      <m:t>𝜁</m:t>
                    </m:r>
                    <m:r>
                      <a:rPr lang="en-US" altLang="zh-CN" sz="2400" b="0" i="1">
                        <a:latin typeface="Cambria Math" panose="02040503050406030204" pitchFamily="18" charset="0"/>
                        <a:cs typeface="Times New Roman" panose="02020603050405020304" pitchFamily="18" charset="0"/>
                      </a:rPr>
                      <m:t>(</m:t>
                    </m:r>
                    <m:r>
                      <a:rPr lang="en-US" altLang="zh-CN" sz="2400" b="0" i="1">
                        <a:latin typeface="Cambria Math" panose="02040503050406030204" pitchFamily="18" charset="0"/>
                        <a:cs typeface="Times New Roman" panose="02020603050405020304" pitchFamily="18" charset="0"/>
                      </a:rPr>
                      <m:t>𝑥</m:t>
                    </m:r>
                    <m:r>
                      <a:rPr lang="en-US" altLang="zh-CN" sz="2400" b="0" i="1">
                        <a:latin typeface="Cambria Math" panose="02040503050406030204" pitchFamily="18" charset="0"/>
                        <a:cs typeface="Times New Roman" panose="02020603050405020304" pitchFamily="18" charset="0"/>
                      </a:rPr>
                      <m:t>) </m:t>
                    </m:r>
                  </m:oMath>
                </a14:m>
                <a:r>
                  <a:rPr lang="zh-CN" altLang="en-US" sz="2400" dirty="0">
                    <a:latin typeface="+mn-ea"/>
                    <a:cs typeface="Times New Roman" panose="02020603050405020304" pitchFamily="18" charset="0"/>
                  </a:rPr>
                  <a:t>是真实分类函数、</a:t>
                </a:r>
                <a14:m>
                  <m:oMath xmlns:m="http://schemas.openxmlformats.org/officeDocument/2006/math">
                    <m:r>
                      <a:rPr lang="zh-CN" altLang="en-US" sz="2400" b="0" i="1" smtClean="0">
                        <a:latin typeface="Cambria Math" panose="02040503050406030204" pitchFamily="18" charset="0"/>
                        <a:cs typeface="Times New Roman" panose="02020603050405020304" pitchFamily="18" charset="0"/>
                      </a:rPr>
                      <m:t>𝜀</m:t>
                    </m:r>
                    <m:r>
                      <a:rPr lang="zh-CN" altLang="en-US"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0</m:t>
                    </m:r>
                    <m:r>
                      <a:rPr lang="zh-CN" altLang="en-US"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1</m:t>
                    </m:r>
                    <m:r>
                      <a:rPr lang="zh-CN" altLang="en-US" sz="2400" b="0" i="1" smtClean="0">
                        <a:latin typeface="Cambria Math" panose="02040503050406030204" pitchFamily="18" charset="0"/>
                        <a:cs typeface="Times New Roman" panose="02020603050405020304" pitchFamily="18" charset="0"/>
                      </a:rPr>
                      <m:t>)</m:t>
                    </m:r>
                  </m:oMath>
                </a14:m>
                <a:r>
                  <a:rPr lang="zh-CN" altLang="en-US" sz="2400" dirty="0">
                    <a:latin typeface="+mn-ea"/>
                    <a:cs typeface="Times New Roman" panose="02020603050405020304" pitchFamily="18" charset="0"/>
                  </a:rPr>
                  <a:t> 。如果所“组合” 弱分类器越多，则学习分类误差呈指数级下降，直至为零。</a:t>
                </a:r>
                <a:endParaRPr lang="en-US" altLang="zh-CN" sz="2400" dirty="0">
                  <a:latin typeface="+mn-ea"/>
                  <a:cs typeface="Times New Roman" panose="02020603050405020304" pitchFamily="18" charset="0"/>
                </a:endParaRPr>
              </a:p>
              <a:p>
                <a:pPr marL="342900" lvl="2" indent="-342900" algn="just">
                  <a:lnSpc>
                    <a:spcPct val="120000"/>
                  </a:lnSpc>
                  <a:buFont typeface="Wingdings" panose="05000000000000000000" pitchFamily="2" charset="2"/>
                  <a:buChar char="Ø"/>
                </a:pPr>
                <a:r>
                  <a:rPr lang="zh-CN" altLang="en-US" sz="2400" dirty="0">
                    <a:latin typeface="+mn-ea"/>
                    <a:cs typeface="Times New Roman" panose="02020603050405020304" pitchFamily="18" charset="0"/>
                  </a:rPr>
                  <a:t>上述不等式成立有两个前提条件：</a:t>
                </a:r>
                <a:r>
                  <a:rPr lang="en-US" altLang="zh-CN" sz="2400" dirty="0">
                    <a:latin typeface="+mn-ea"/>
                    <a:cs typeface="Times New Roman" panose="02020603050405020304" pitchFamily="18" charset="0"/>
                  </a:rPr>
                  <a:t>1) </a:t>
                </a:r>
                <a:r>
                  <a:rPr lang="zh-CN" altLang="en-US" sz="2400" dirty="0">
                    <a:latin typeface="+mn-ea"/>
                    <a:cs typeface="Times New Roman" panose="02020603050405020304" pitchFamily="18" charset="0"/>
                  </a:rPr>
                  <a:t>每个弱分类器产生的误差相互独立；</a:t>
                </a:r>
                <a:r>
                  <a:rPr lang="en-US" altLang="zh-CN" sz="2400" dirty="0">
                    <a:latin typeface="+mn-ea"/>
                    <a:cs typeface="Times New Roman" panose="02020603050405020304" pitchFamily="18" charset="0"/>
                  </a:rPr>
                  <a:t> 2) </a:t>
                </a:r>
                <a:r>
                  <a:rPr lang="zh-CN" altLang="en-US" sz="2400" dirty="0">
                    <a:latin typeface="+mn-ea"/>
                    <a:cs typeface="Times New Roman" panose="02020603050405020304" pitchFamily="18" charset="0"/>
                  </a:rPr>
                  <a:t>每个弱分类器的误差率小于</a:t>
                </a:r>
                <a:r>
                  <a:rPr lang="en-US" altLang="zh-CN" sz="2400" dirty="0">
                    <a:latin typeface="+mn-ea"/>
                    <a:cs typeface="Times New Roman" panose="02020603050405020304" pitchFamily="18" charset="0"/>
                  </a:rPr>
                  <a:t>50%</a:t>
                </a:r>
                <a:r>
                  <a:rPr lang="zh-CN" altLang="en-US" sz="2400" dirty="0">
                    <a:latin typeface="+mn-ea"/>
                    <a:cs typeface="Times New Roman" panose="02020603050405020304" pitchFamily="18" charset="0"/>
                  </a:rPr>
                  <a:t>。因为每个弱分类器均是在同一个训练集上产生，条件</a:t>
                </a:r>
                <a:r>
                  <a:rPr lang="en-US" altLang="zh-CN" sz="2400" dirty="0">
                    <a:latin typeface="+mn-ea"/>
                    <a:cs typeface="Times New Roman" panose="02020603050405020304" pitchFamily="18" charset="0"/>
                  </a:rPr>
                  <a:t>1</a:t>
                </a:r>
                <a:r>
                  <a:rPr lang="zh-CN" altLang="en-US" sz="2400" dirty="0">
                    <a:latin typeface="+mn-ea"/>
                    <a:cs typeface="Times New Roman" panose="02020603050405020304" pitchFamily="18" charset="0"/>
                  </a:rPr>
                  <a:t>）难以满足。也就说，“准确性（对分类结果而言）”和“差异性（对每个弱分类器而言）”难以同时满足。</a:t>
                </a:r>
                <a:endParaRPr lang="en-US" altLang="zh-CN" sz="2400" dirty="0">
                  <a:latin typeface="+mn-ea"/>
                  <a:cs typeface="Times New Roman" panose="02020603050405020304" pitchFamily="18" charset="0"/>
                </a:endParaRPr>
              </a:p>
              <a:p>
                <a:pPr marL="342900" lvl="2" indent="-342900" algn="just">
                  <a:lnSpc>
                    <a:spcPct val="120000"/>
                  </a:lnSpc>
                  <a:buFont typeface="Wingdings" panose="05000000000000000000" pitchFamily="2" charset="2"/>
                  <a:buChar char="Ø"/>
                </a:pPr>
                <a:r>
                  <a:rPr lang="en-US" altLang="zh-CN" sz="2400" dirty="0">
                    <a:latin typeface="+mn-ea"/>
                    <a:cs typeface="Times New Roman" panose="02020603050405020304" pitchFamily="18" charset="0"/>
                  </a:rPr>
                  <a:t>Ada Boosting </a:t>
                </a:r>
                <a:r>
                  <a:rPr lang="zh-CN" altLang="en-US" sz="2400" dirty="0">
                    <a:latin typeface="+mn-ea"/>
                    <a:cs typeface="Times New Roman" panose="02020603050405020304" pitchFamily="18" charset="0"/>
                  </a:rPr>
                  <a:t>采取了序列化学习机制。</a:t>
                </a:r>
                <a:endParaRPr lang="en-US" altLang="zh-CN" sz="2400" dirty="0">
                  <a:latin typeface="+mn-ea"/>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464127" y="798685"/>
                <a:ext cx="8160328" cy="5720349"/>
              </a:xfrm>
              <a:prstGeom prst="rect">
                <a:avLst/>
              </a:prstGeom>
              <a:blipFill rotWithShape="1">
                <a:blip r:embed="rId1"/>
                <a:stretch>
                  <a:fillRect l="-7" t="-9" r="6" b="2"/>
                </a:stretch>
              </a:blipFill>
              <a:ln>
                <a:noFill/>
              </a:ln>
            </p:spPr>
            <p:txBody>
              <a:bodyPr/>
              <a:lstStyle/>
              <a:p>
                <a:r>
                  <a:rPr lang="zh-CN" altLang="en-US">
                    <a:noFill/>
                  </a:rPr>
                  <a:t> </a:t>
                </a:r>
              </a:p>
            </p:txBody>
          </p:sp>
        </mc:Fallback>
      </mc:AlternateContent>
      <p:sp>
        <p:nvSpPr>
          <p:cNvPr id="6"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Ada Boosting: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回看霍夫丁不等式</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750"/>
                                        <p:tgtEl>
                                          <p:spTgt spid="4">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75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75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75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436418" y="1061921"/>
                <a:ext cx="8070273" cy="4537524"/>
              </a:xfrm>
              <a:prstGeom prst="rect">
                <a:avLst/>
              </a:prstGeom>
              <a:ln>
                <a:noFill/>
              </a:ln>
            </p:spPr>
            <p:txBody>
              <a:bodyPr wrap="square">
                <a:spAutoFit/>
              </a:bodyPr>
              <a:lstStyle/>
              <a:p>
                <a:pPr marL="342900" lvl="2" indent="-342900">
                  <a:lnSpc>
                    <a:spcPct val="130000"/>
                  </a:lnSpc>
                  <a:buFont typeface="Wingdings" panose="05000000000000000000" pitchFamily="2" charset="2"/>
                  <a:buChar char="Ø"/>
                </a:pP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Ada Boost</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实际在最小化如下指数损失函数：</a:t>
                </a:r>
                <a:endPar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lvl="2">
                  <a:lnSpc>
                    <a:spcPct val="130000"/>
                  </a:lnSpc>
                </a:pPr>
                <a14:m>
                  <m:oMathPara xmlns:m="http://schemas.openxmlformats.org/officeDocument/2006/math">
                    <m:oMathParaPr>
                      <m:jc m:val="centerGroup"/>
                    </m:oMathParaPr>
                    <m:oMath xmlns:m="http://schemas.openxmlformats.org/officeDocument/2006/math">
                      <m:nary>
                        <m:naryPr>
                          <m:chr m:val="∑"/>
                          <m:supHide m:val="on"/>
                          <m:ctrlPr>
                            <a:rPr lang="en-US" altLang="zh-CN" sz="200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7"/>
                            </m:rP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𝑖</m:t>
                          </m:r>
                        </m:sub>
                        <m:sup/>
                        <m:e>
                          <m:sSup>
                            <m:sSupPr>
                              <m:ctrlPr>
                                <a:rPr lang="en-US" altLang="zh-CN" sz="200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𝑒</m:t>
                              </m:r>
                            </m:e>
                            <m:sup>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m:t>
                              </m:r>
                              <m:sSub>
                                <m:sSubPr>
                                  <m:ctrlPr>
                                    <a:rPr lang="en-US" altLang="zh-CN" sz="20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𝑦</m:t>
                                  </m:r>
                                </m:e>
                                <m:sub>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𝑖</m:t>
                                  </m:r>
                                </m:sub>
                              </m:sSub>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𝑓</m:t>
                              </m:r>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m:t>
                              </m:r>
                              <m:sSub>
                                <m:sSubPr>
                                  <m:ctrlPr>
                                    <a:rPr lang="en-US" altLang="zh-CN" sz="20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𝑥</m:t>
                                  </m:r>
                                </m:e>
                                <m:sub>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𝑖</m:t>
                                  </m:r>
                                </m:sub>
                              </m:sSub>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m:t>
                              </m:r>
                            </m:sup>
                          </m:sSup>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m:t>
                          </m:r>
                          <m:nary>
                            <m:naryPr>
                              <m:chr m:val="∑"/>
                              <m:supHide m:val="on"/>
                              <m:ctrlPr>
                                <a:rPr lang="en-US" altLang="zh-CN" sz="20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7"/>
                                </m:rP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𝑖</m:t>
                              </m:r>
                            </m:sub>
                            <m:sup/>
                            <m:e>
                              <m:sSup>
                                <m:sSupPr>
                                  <m:ctrlPr>
                                    <a:rPr lang="en-US" altLang="zh-CN" sz="20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𝑒</m:t>
                                  </m:r>
                                </m:e>
                                <m:sup>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m:t>
                                  </m:r>
                                  <m:sSub>
                                    <m:sSubPr>
                                      <m:ctrlPr>
                                        <a:rPr lang="en-US" altLang="zh-CN" sz="20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𝑦</m:t>
                                      </m:r>
                                    </m:e>
                                    <m:sub>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𝑖</m:t>
                                      </m:r>
                                    </m:sub>
                                  </m:sSub>
                                  <m:nary>
                                    <m:naryPr>
                                      <m:chr m:val="∑"/>
                                      <m:ctrlPr>
                                        <a:rPr lang="en-US" altLang="zh-CN" sz="20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𝑚</m:t>
                                      </m:r>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m:t>
                                      </m:r>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1</m:t>
                                      </m:r>
                                    </m:sub>
                                    <m:sup>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𝑀</m:t>
                                      </m:r>
                                    </m:sup>
                                    <m:e>
                                      <m:sSub>
                                        <m:sSubPr>
                                          <m:ctrlPr>
                                            <a:rPr lang="en-US" altLang="zh-CN" sz="20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b="0" i="1" smtClean="0">
                                              <a:solidFill>
                                                <a:schemeClr val="tx1"/>
                                              </a:solidFill>
                                              <a:latin typeface="Cambria Math" panose="02040503050406030204"/>
                                              <a:ea typeface="黑体" panose="02010609060101010101" pitchFamily="49" charset="-122"/>
                                              <a:cs typeface="Times New Roman" panose="02020603050405020304" pitchFamily="18" charset="0"/>
                                            </a:rPr>
                                            <m:t>𝛼</m:t>
                                          </m:r>
                                        </m:e>
                                        <m:sub>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𝑚</m:t>
                                          </m:r>
                                        </m:sub>
                                      </m:sSub>
                                      <m:sSub>
                                        <m:sSubPr>
                                          <m:ctrlPr>
                                            <a:rPr lang="en-US" altLang="zh-CN" sz="20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𝐺</m:t>
                                          </m:r>
                                        </m:e>
                                        <m:sub>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𝑚</m:t>
                                          </m:r>
                                        </m:sub>
                                      </m:sSub>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m:t>
                                      </m:r>
                                      <m:sSub>
                                        <m:sSubPr>
                                          <m:ctrlPr>
                                            <a:rPr lang="en-US" altLang="zh-CN" sz="20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𝑥</m:t>
                                          </m:r>
                                        </m:e>
                                        <m:sub>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𝑖</m:t>
                                          </m:r>
                                        </m:sub>
                                      </m:sSub>
                                      <m:r>
                                        <a:rPr lang="en-US" altLang="zh-CN" sz="2000" b="0" i="1" smtClean="0">
                                          <a:solidFill>
                                            <a:schemeClr val="tx1"/>
                                          </a:solidFill>
                                          <a:latin typeface="Cambria Math" panose="02040503050406030204"/>
                                          <a:ea typeface="黑体" panose="02010609060101010101" pitchFamily="49" charset="-122"/>
                                          <a:cs typeface="Times New Roman" panose="02020603050405020304" pitchFamily="18" charset="0"/>
                                        </a:rPr>
                                        <m:t>)</m:t>
                                      </m:r>
                                    </m:e>
                                  </m:nary>
                                </m:sup>
                              </m:sSup>
                            </m:e>
                          </m:nary>
                        </m:e>
                      </m:nary>
                    </m:oMath>
                  </m:oMathPara>
                </a14:m>
                <a:endPar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lvl="2" indent="-342900">
                  <a:lnSpc>
                    <a:spcPct val="130000"/>
                  </a:lnSpc>
                  <a:buFont typeface="Wingdings" panose="05000000000000000000" pitchFamily="2" charset="2"/>
                  <a:buChar char="Ø"/>
                </a:pPr>
                <a:r>
                  <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Ada Boost</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的分类误差上界如下所示：</a:t>
                </a:r>
                <a:endParaRPr lang="en-US"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0" lvl="2">
                  <a:lnSpc>
                    <a:spcPct val="130000"/>
                  </a:lnSpc>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0" i="1" smtClean="0">
                              <a:latin typeface="Cambria Math" panose="02040503050406030204"/>
                              <a:ea typeface="黑体" panose="02010609060101010101" pitchFamily="49" charset="-122"/>
                              <a:cs typeface="Times New Roman" panose="02020603050405020304" pitchFamily="18" charset="0"/>
                            </a:rPr>
                            <m:t>1</m:t>
                          </m:r>
                        </m:num>
                        <m:den>
                          <m:r>
                            <a:rPr lang="en-US" altLang="zh-CN" sz="2000" b="0" i="1" smtClean="0">
                              <a:latin typeface="Cambria Math" panose="02040503050406030204"/>
                              <a:ea typeface="黑体" panose="02010609060101010101" pitchFamily="49" charset="-122"/>
                              <a:cs typeface="Times New Roman" panose="02020603050405020304" pitchFamily="18" charset="0"/>
                            </a:rPr>
                            <m:t>𝑁</m:t>
                          </m:r>
                        </m:den>
                      </m:f>
                      <m:nary>
                        <m:naryPr>
                          <m:chr m:val="∑"/>
                          <m:ctrlPr>
                            <a:rPr lang="en-US" altLang="zh-CN" sz="2000"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2000" b="0" i="1" smtClean="0">
                              <a:latin typeface="Cambria Math" panose="02040503050406030204"/>
                              <a:ea typeface="黑体" panose="02010609060101010101" pitchFamily="49" charset="-122"/>
                              <a:cs typeface="Times New Roman" panose="02020603050405020304" pitchFamily="18" charset="0"/>
                            </a:rPr>
                            <m:t>𝑖</m:t>
                          </m:r>
                          <m:r>
                            <a:rPr lang="en-US" altLang="zh-CN" sz="2000" b="0" i="1" smtClean="0">
                              <a:latin typeface="Cambria Math" panose="02040503050406030204"/>
                              <a:ea typeface="黑体" panose="02010609060101010101" pitchFamily="49" charset="-122"/>
                              <a:cs typeface="Times New Roman" panose="02020603050405020304" pitchFamily="18" charset="0"/>
                            </a:rPr>
                            <m:t>=</m:t>
                          </m:r>
                          <m:r>
                            <a:rPr lang="en-US" altLang="zh-CN" sz="2000" b="0" i="1" smtClean="0">
                              <a:latin typeface="Cambria Math" panose="02040503050406030204"/>
                              <a:ea typeface="黑体" panose="02010609060101010101" pitchFamily="49" charset="-122"/>
                              <a:cs typeface="Times New Roman" panose="02020603050405020304" pitchFamily="18" charset="0"/>
                            </a:rPr>
                            <m:t>1</m:t>
                          </m:r>
                        </m:sub>
                        <m:sup>
                          <m:r>
                            <a:rPr lang="en-US" altLang="zh-CN" sz="2000" b="0" i="1" smtClean="0">
                              <a:latin typeface="Cambria Math" panose="02040503050406030204"/>
                              <a:ea typeface="黑体" panose="02010609060101010101" pitchFamily="49" charset="-122"/>
                              <a:cs typeface="Times New Roman" panose="02020603050405020304" pitchFamily="18" charset="0"/>
                            </a:rPr>
                            <m:t>𝑁</m:t>
                          </m:r>
                        </m:sup>
                        <m:e>
                          <m:r>
                            <a:rPr lang="en-US" altLang="zh-CN" sz="2000" b="0" i="1" smtClean="0">
                              <a:latin typeface="Cambria Math" panose="02040503050406030204"/>
                              <a:ea typeface="黑体" panose="02010609060101010101" pitchFamily="49" charset="-122"/>
                              <a:cs typeface="Times New Roman" panose="02020603050405020304" pitchFamily="18" charset="0"/>
                            </a:rPr>
                            <m:t>𝐼</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0" i="1" smtClean="0">
                                  <a:latin typeface="Cambria Math" panose="02040503050406030204"/>
                                  <a:ea typeface="黑体" panose="02010609060101010101" pitchFamily="49" charset="-122"/>
                                  <a:cs typeface="Times New Roman" panose="02020603050405020304" pitchFamily="18" charset="0"/>
                                </a:rPr>
                                <m:t>𝐺</m:t>
                              </m:r>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panose="02040503050406030204"/>
                                          <a:ea typeface="黑体" panose="02010609060101010101" pitchFamily="49" charset="-122"/>
                                          <a:cs typeface="Times New Roman" panose="02020603050405020304" pitchFamily="18" charset="0"/>
                                        </a:rPr>
                                        <m:t>𝑥</m:t>
                                      </m:r>
                                    </m:e>
                                    <m:sub>
                                      <m:r>
                                        <a:rPr lang="en-US" altLang="zh-CN" sz="2000" b="0" i="1" smtClean="0">
                                          <a:latin typeface="Cambria Math" panose="02040503050406030204"/>
                                          <a:ea typeface="黑体" panose="02010609060101010101" pitchFamily="49" charset="-122"/>
                                          <a:cs typeface="Times New Roman" panose="02020603050405020304" pitchFamily="18" charset="0"/>
                                        </a:rPr>
                                        <m:t>𝑖</m:t>
                                      </m:r>
                                    </m:sub>
                                  </m:sSub>
                                </m:e>
                              </m:d>
                              <m:r>
                                <a:rPr lang="en-US" altLang="zh-CN" sz="2000" b="0" i="1" smtClean="0">
                                  <a:latin typeface="Cambria Math" panose="02040503050406030204"/>
                                  <a:ea typeface="Cambria Math" panose="02040503050406030204"/>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a:cs typeface="Times New Roman" panose="02020603050405020304" pitchFamily="18" charset="0"/>
                                    </a:rPr>
                                  </m:ctrlPr>
                                </m:sSubPr>
                                <m:e>
                                  <m:r>
                                    <a:rPr lang="en-US" altLang="zh-CN" sz="2000" b="0" i="1" smtClean="0">
                                      <a:latin typeface="Cambria Math" panose="02040503050406030204"/>
                                      <a:ea typeface="Cambria Math" panose="02040503050406030204"/>
                                      <a:cs typeface="Times New Roman" panose="02020603050405020304" pitchFamily="18" charset="0"/>
                                    </a:rPr>
                                    <m:t>𝑦</m:t>
                                  </m:r>
                                </m:e>
                                <m:sub>
                                  <m:r>
                                    <a:rPr lang="en-US" altLang="zh-CN" sz="2000" b="0" i="1" smtClean="0">
                                      <a:latin typeface="Cambria Math" panose="02040503050406030204"/>
                                      <a:ea typeface="Cambria Math" panose="02040503050406030204"/>
                                      <a:cs typeface="Times New Roman" panose="02020603050405020304" pitchFamily="18" charset="0"/>
                                    </a:rPr>
                                    <m:t>𝑖</m:t>
                                  </m:r>
                                </m:sub>
                              </m:sSub>
                            </m:e>
                          </m:d>
                          <m:r>
                            <a:rPr lang="en-US" altLang="zh-CN" sz="2000" b="0" i="1" smtClean="0">
                              <a:latin typeface="Cambria Math" panose="02040503050406030204"/>
                              <a:ea typeface="Cambria Math" panose="02040503050406030204"/>
                              <a:cs typeface="Times New Roman" panose="02020603050405020304" pitchFamily="18" charset="0"/>
                            </a:rPr>
                            <m:t>≤</m:t>
                          </m:r>
                          <m:f>
                            <m:fPr>
                              <m:ctrlPr>
                                <a:rPr lang="en-US" altLang="zh-CN" sz="2000" b="0" i="1" smtClean="0">
                                  <a:latin typeface="Cambria Math" panose="02040503050406030204" pitchFamily="18" charset="0"/>
                                  <a:ea typeface="Cambria Math" panose="02040503050406030204"/>
                                  <a:cs typeface="Times New Roman" panose="02020603050405020304" pitchFamily="18" charset="0"/>
                                </a:rPr>
                              </m:ctrlPr>
                            </m:fPr>
                            <m:num>
                              <m:r>
                                <a:rPr lang="en-US" altLang="zh-CN" sz="2000" b="0" i="1" smtClean="0">
                                  <a:latin typeface="Cambria Math" panose="02040503050406030204"/>
                                  <a:ea typeface="Cambria Math" panose="02040503050406030204"/>
                                  <a:cs typeface="Times New Roman" panose="02020603050405020304" pitchFamily="18" charset="0"/>
                                </a:rPr>
                                <m:t>1</m:t>
                              </m:r>
                            </m:num>
                            <m:den>
                              <m:r>
                                <a:rPr lang="en-US" altLang="zh-CN" sz="2000" b="0" i="1" smtClean="0">
                                  <a:latin typeface="Cambria Math" panose="02040503050406030204"/>
                                  <a:ea typeface="Cambria Math" panose="02040503050406030204"/>
                                  <a:cs typeface="Times New Roman" panose="02020603050405020304" pitchFamily="18" charset="0"/>
                                </a:rPr>
                                <m:t>𝑁</m:t>
                              </m:r>
                            </m:den>
                          </m:f>
                          <m:nary>
                            <m:naryPr>
                              <m:chr m:val="∑"/>
                              <m:supHide m:val="on"/>
                              <m:ctrlPr>
                                <a:rPr lang="en-US" altLang="zh-CN" sz="2000" b="0" i="1" smtClean="0">
                                  <a:latin typeface="Cambria Math" panose="02040503050406030204" pitchFamily="18" charset="0"/>
                                  <a:ea typeface="Cambria Math" panose="02040503050406030204"/>
                                  <a:cs typeface="Times New Roman" panose="02020603050405020304" pitchFamily="18" charset="0"/>
                                </a:rPr>
                              </m:ctrlPr>
                            </m:naryPr>
                            <m:sub>
                              <m:r>
                                <m:rPr>
                                  <m:brk m:alnAt="7"/>
                                </m:rPr>
                                <a:rPr lang="en-US" altLang="zh-CN" sz="2000" b="0" i="1" smtClean="0">
                                  <a:latin typeface="Cambria Math" panose="02040503050406030204"/>
                                  <a:ea typeface="Cambria Math" panose="02040503050406030204"/>
                                  <a:cs typeface="Times New Roman" panose="02020603050405020304" pitchFamily="18" charset="0"/>
                                </a:rPr>
                                <m:t>𝑖</m:t>
                              </m:r>
                            </m:sub>
                            <m:sup/>
                            <m:e>
                              <m:sSup>
                                <m:sSupPr>
                                  <m:ctrlPr>
                                    <a:rPr lang="en-US" altLang="zh-CN" sz="2000" b="0" i="1" smtClean="0">
                                      <a:latin typeface="Cambria Math" panose="02040503050406030204" pitchFamily="18" charset="0"/>
                                      <a:ea typeface="Cambria Math" panose="02040503050406030204"/>
                                      <a:cs typeface="Times New Roman" panose="02020603050405020304" pitchFamily="18" charset="0"/>
                                    </a:rPr>
                                  </m:ctrlPr>
                                </m:sSupPr>
                                <m:e>
                                  <m:r>
                                    <a:rPr lang="en-US" altLang="zh-CN" sz="2000" b="0" i="1" smtClean="0">
                                      <a:latin typeface="Cambria Math" panose="02040503050406030204"/>
                                      <a:ea typeface="Cambria Math" panose="02040503050406030204"/>
                                      <a:cs typeface="Times New Roman" panose="02020603050405020304" pitchFamily="18" charset="0"/>
                                    </a:rPr>
                                    <m:t>𝑒</m:t>
                                  </m:r>
                                </m:e>
                                <m:sup>
                                  <m:r>
                                    <a:rPr lang="en-US" altLang="zh-CN" sz="2000" i="1">
                                      <a:latin typeface="Cambria Math" panose="02040503050406030204"/>
                                      <a:ea typeface="黑体" panose="02010609060101010101" pitchFamily="49" charset="-122"/>
                                      <a:cs typeface="Times New Roman" panose="02020603050405020304" pitchFamily="18" charset="0"/>
                                    </a:rPr>
                                    <m:t>−</m:t>
                                  </m:r>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latin typeface="Cambria Math" panose="02040503050406030204"/>
                                          <a:ea typeface="黑体" panose="02010609060101010101" pitchFamily="49" charset="-122"/>
                                          <a:cs typeface="Times New Roman" panose="02020603050405020304" pitchFamily="18" charset="0"/>
                                        </a:rPr>
                                        <m:t>𝑦</m:t>
                                      </m:r>
                                    </m:e>
                                    <m:sub>
                                      <m:r>
                                        <a:rPr lang="en-US" altLang="zh-CN" sz="2000" i="1">
                                          <a:latin typeface="Cambria Math" panose="02040503050406030204"/>
                                          <a:ea typeface="黑体" panose="02010609060101010101" pitchFamily="49" charset="-122"/>
                                          <a:cs typeface="Times New Roman" panose="02020603050405020304" pitchFamily="18" charset="0"/>
                                        </a:rPr>
                                        <m:t>𝑖</m:t>
                                      </m:r>
                                    </m:sub>
                                  </m:sSub>
                                  <m:r>
                                    <a:rPr lang="en-US" altLang="zh-CN" sz="2000" i="1">
                                      <a:latin typeface="Cambria Math" panose="02040503050406030204"/>
                                      <a:ea typeface="黑体" panose="02010609060101010101" pitchFamily="49" charset="-122"/>
                                      <a:cs typeface="Times New Roman" panose="02020603050405020304" pitchFamily="18" charset="0"/>
                                    </a:rPr>
                                    <m:t>𝑓</m:t>
                                  </m:r>
                                  <m:d>
                                    <m:d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latin typeface="Cambria Math" panose="02040503050406030204"/>
                                              <a:ea typeface="黑体" panose="02010609060101010101" pitchFamily="49" charset="-122"/>
                                              <a:cs typeface="Times New Roman" panose="02020603050405020304" pitchFamily="18" charset="0"/>
                                            </a:rPr>
                                            <m:t>𝑥</m:t>
                                          </m:r>
                                        </m:e>
                                        <m:sub>
                                          <m:r>
                                            <a:rPr lang="en-US" altLang="zh-CN" sz="2000" i="1">
                                              <a:latin typeface="Cambria Math" panose="02040503050406030204"/>
                                              <a:ea typeface="黑体" panose="02010609060101010101" pitchFamily="49" charset="-122"/>
                                              <a:cs typeface="Times New Roman" panose="02020603050405020304" pitchFamily="18" charset="0"/>
                                            </a:rPr>
                                            <m:t>𝑖</m:t>
                                          </m:r>
                                        </m:sub>
                                      </m:sSub>
                                    </m:e>
                                  </m:d>
                                </m:sup>
                              </m:sSup>
                            </m:e>
                          </m:nary>
                          <m:r>
                            <a:rPr lang="en-US" altLang="zh-CN" sz="2000" b="0" i="1" smtClean="0">
                              <a:latin typeface="Cambria Math" panose="02040503050406030204"/>
                              <a:ea typeface="Cambria Math" panose="02040503050406030204"/>
                              <a:cs typeface="Times New Roman" panose="02020603050405020304" pitchFamily="18" charset="0"/>
                            </a:rPr>
                            <m:t>=</m:t>
                          </m:r>
                          <m:nary>
                            <m:naryPr>
                              <m:chr m:val="∏"/>
                              <m:supHide m:val="on"/>
                              <m:ctrlPr>
                                <a:rPr lang="en-US" altLang="zh-CN" sz="2000" b="0" i="1" smtClean="0">
                                  <a:latin typeface="Cambria Math" panose="02040503050406030204" pitchFamily="18" charset="0"/>
                                  <a:ea typeface="Cambria Math" panose="02040503050406030204"/>
                                  <a:cs typeface="Times New Roman" panose="02020603050405020304" pitchFamily="18" charset="0"/>
                                </a:rPr>
                              </m:ctrlPr>
                            </m:naryPr>
                            <m:sub>
                              <m:r>
                                <m:rPr>
                                  <m:brk m:alnAt="7"/>
                                </m:rPr>
                                <a:rPr lang="en-US" altLang="zh-CN" sz="2000" b="0" i="1" smtClean="0">
                                  <a:latin typeface="Cambria Math" panose="02040503050406030204"/>
                                  <a:ea typeface="Cambria Math" panose="02040503050406030204"/>
                                  <a:cs typeface="Times New Roman" panose="02020603050405020304" pitchFamily="18" charset="0"/>
                                </a:rPr>
                                <m:t>𝑚</m:t>
                              </m:r>
                            </m:sub>
                            <m:sup/>
                            <m:e>
                              <m:sSub>
                                <m:sSubPr>
                                  <m:ctrlPr>
                                    <a:rPr lang="en-US" altLang="zh-CN" sz="2000" b="0" i="1" smtClean="0">
                                      <a:latin typeface="Cambria Math" panose="02040503050406030204" pitchFamily="18" charset="0"/>
                                      <a:ea typeface="Cambria Math" panose="02040503050406030204"/>
                                      <a:cs typeface="Times New Roman" panose="02020603050405020304" pitchFamily="18" charset="0"/>
                                    </a:rPr>
                                  </m:ctrlPr>
                                </m:sSubPr>
                                <m:e>
                                  <m:r>
                                    <a:rPr lang="en-US" altLang="zh-CN" sz="2000" b="0" i="1" smtClean="0">
                                      <a:latin typeface="Cambria Math" panose="02040503050406030204"/>
                                      <a:ea typeface="Cambria Math" panose="02040503050406030204"/>
                                      <a:cs typeface="Times New Roman" panose="02020603050405020304" pitchFamily="18" charset="0"/>
                                    </a:rPr>
                                    <m:t>𝑍</m:t>
                                  </m:r>
                                </m:e>
                                <m:sub>
                                  <m:r>
                                    <a:rPr lang="en-US" altLang="zh-CN" sz="2000" b="0" i="1" smtClean="0">
                                      <a:latin typeface="Cambria Math" panose="02040503050406030204"/>
                                      <a:ea typeface="Cambria Math" panose="02040503050406030204"/>
                                      <a:cs typeface="Times New Roman" panose="02020603050405020304" pitchFamily="18" charset="0"/>
                                    </a:rPr>
                                    <m:t>𝑚</m:t>
                                  </m:r>
                                </m:sub>
                              </m:sSub>
                            </m:e>
                          </m:nary>
                        </m:e>
                      </m:nary>
                    </m:oMath>
                  </m:oMathPara>
                </a14:m>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lvl="2" indent="-342900">
                  <a:lnSpc>
                    <a:spcPct val="130000"/>
                  </a:lnSpc>
                  <a:buFont typeface="Wingdings" panose="05000000000000000000" pitchFamily="2" charset="2"/>
                  <a:buChar char="Ø"/>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在第</a:t>
                </a:r>
                <a14:m>
                  <m:oMath xmlns:m="http://schemas.openxmlformats.org/officeDocument/2006/math">
                    <m:r>
                      <a:rPr lang="en-US" altLang="zh-CN" sz="2400" b="0" i="1" smtClean="0">
                        <a:latin typeface="Cambria Math" panose="02040503050406030204"/>
                        <a:ea typeface="黑体" panose="02010609060101010101" pitchFamily="49" charset="-122"/>
                        <a:cs typeface="Times New Roman" panose="02020603050405020304" pitchFamily="18" charset="0"/>
                      </a:rPr>
                      <m:t>𝑚</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次迭代中，</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Ada Boosting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总是趋向于将具有最小误差的学习模型选做本轮生成的 弱分类器</a:t>
                </a:r>
                <a:r>
                  <a:rPr lang="en-US" altLang="zh-CN" sz="24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4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b="0" i="1" smtClean="0">
                            <a:latin typeface="Cambria Math" panose="02040503050406030204"/>
                            <a:ea typeface="黑体" panose="02010609060101010101" pitchFamily="49" charset="-122"/>
                            <a:cs typeface="Times New Roman" panose="02020603050405020304" pitchFamily="18" charset="0"/>
                          </a:rPr>
                          <m:t>𝐺</m:t>
                        </m:r>
                      </m:e>
                      <m:sub>
                        <m:r>
                          <a:rPr lang="en-US" altLang="zh-CN" sz="2400" b="0" i="1" smtClean="0">
                            <a:latin typeface="Cambria Math" panose="02040503050406030204"/>
                            <a:ea typeface="黑体" panose="02010609060101010101" pitchFamily="49" charset="-122"/>
                            <a:cs typeface="Times New Roman" panose="02020603050405020304" pitchFamily="18" charset="0"/>
                          </a:rPr>
                          <m:t>𝑚</m:t>
                        </m:r>
                      </m:sub>
                    </m:sSub>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，使得累积误差快速下降。</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436418" y="1061921"/>
                <a:ext cx="8070273" cy="4537524"/>
              </a:xfrm>
              <a:prstGeom prst="rect">
                <a:avLst/>
              </a:prstGeom>
              <a:blipFill rotWithShape="1">
                <a:blip r:embed="rId1"/>
                <a:stretch>
                  <a:fillRect l="-2" t="-4" r="3"/>
                </a:stretch>
              </a:blipFill>
              <a:ln>
                <a:noFill/>
              </a:ln>
            </p:spPr>
            <p:txBody>
              <a:bodyPr/>
              <a:lstStyle/>
              <a:p>
                <a:r>
                  <a:rPr lang="zh-CN" altLang="en-US">
                    <a:noFill/>
                  </a:rPr>
                  <a:t> </a:t>
                </a:r>
              </a:p>
            </p:txBody>
          </p:sp>
        </mc:Fallback>
      </mc:AlternateContent>
      <p:sp>
        <p:nvSpPr>
          <p:cNvPr id="9" name="标题 3"/>
          <p:cNvSpPr txBox="1"/>
          <p:nvPr/>
        </p:nvSpPr>
        <p:spPr>
          <a:xfrm>
            <a:off x="311102" y="85010"/>
            <a:ext cx="852179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fontAlgn="base">
              <a:spcAft>
                <a:spcPct val="0"/>
              </a:spcAft>
              <a:defRPr/>
            </a:pPr>
            <a:r>
              <a:rPr lang="en-US" altLang="zh-CN" sz="4000" dirty="0">
                <a:latin typeface="方正姚体" panose="02010601030101010101" pitchFamily="2" charset="-122"/>
                <a:ea typeface="方正姚体" panose="02010601030101010101" pitchFamily="2" charset="-122"/>
                <a:cs typeface="Times New Roman" panose="02020603050405020304" pitchFamily="18" charset="0"/>
              </a:rPr>
              <a:t>Ada Boosting: </a:t>
            </a:r>
            <a:r>
              <a:rPr lang="zh-CN" altLang="en-US" sz="4000" dirty="0">
                <a:latin typeface="方正姚体" panose="02010601030101010101" pitchFamily="2" charset="-122"/>
                <a:ea typeface="方正姚体" panose="02010601030101010101" pitchFamily="2" charset="-122"/>
                <a:cs typeface="Times New Roman" panose="02020603050405020304" pitchFamily="18" charset="0"/>
              </a:rPr>
              <a:t>优化目标</a:t>
            </a:r>
            <a:endParaRPr lang="en-US" altLang="zh-CN" sz="4000" kern="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25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0901"/>
            <a:ext cx="5094038" cy="707886"/>
          </a:xfrm>
          <a:prstGeom prst="rect">
            <a:avLst/>
          </a:prstGeom>
        </p:spPr>
        <p:txBody>
          <a:bodyPr wrap="square">
            <a:spAutoFit/>
          </a:bodyPr>
          <a:lstStyle/>
          <a:p>
            <a:pPr algn="ctr"/>
            <a:r>
              <a:rPr lang="zh-CN" altLang="en-US" sz="4000" dirty="0">
                <a:solidFill>
                  <a:srgbClr val="C00000"/>
                </a:solidFill>
                <a:latin typeface="方正姚体" panose="02010601030101010101" pitchFamily="2" charset="-122"/>
                <a:ea typeface="方正姚体" panose="02010601030101010101" pitchFamily="2" charset="-122"/>
              </a:rPr>
              <a:t>回归与分类的区别</a:t>
            </a:r>
            <a:endParaRPr lang="zh-CN" altLang="en-US" sz="4000" dirty="0">
              <a:solidFill>
                <a:srgbClr val="C00000"/>
              </a:solidFill>
              <a:latin typeface="方正姚体" panose="02010601030101010101" pitchFamily="2" charset="-122"/>
              <a:ea typeface="方正姚体" panose="02010601030101010101" pitchFamily="2" charset="-122"/>
            </a:endParaRPr>
          </a:p>
        </p:txBody>
      </p:sp>
      <p:sp>
        <p:nvSpPr>
          <p:cNvPr id="8" name="矩形 7"/>
          <p:cNvSpPr/>
          <p:nvPr/>
        </p:nvSpPr>
        <p:spPr>
          <a:xfrm>
            <a:off x="421107" y="1056170"/>
            <a:ext cx="8366634" cy="1133195"/>
          </a:xfrm>
          <a:prstGeom prst="rect">
            <a:avLst/>
          </a:prstGeom>
        </p:spPr>
        <p:txBody>
          <a:bodyPr wrap="square">
            <a:spAutoFit/>
          </a:bodyPr>
          <a:lstStyle/>
          <a:p>
            <a:pPr marL="342900" indent="-342900">
              <a:lnSpc>
                <a:spcPct val="130000"/>
              </a:lnSpc>
              <a:buFont typeface="Wingdings" panose="05000000000000000000" pitchFamily="2" charset="2"/>
              <a:buChar char="Ø"/>
            </a:pPr>
            <a:r>
              <a:rPr lang="zh-CN" altLang="en-US" sz="2800" dirty="0">
                <a:latin typeface="黑体" panose="02010609060101010101" pitchFamily="49" charset="-122"/>
                <a:ea typeface="黑体" panose="02010609060101010101" pitchFamily="49" charset="-122"/>
              </a:rPr>
              <a:t>两者均是学习输入变量和输出变量之间潜在关系模型，基于学习所得模型将输入变量映射到输出变量</a:t>
            </a:r>
            <a:endParaRPr lang="zh-CN" altLang="en-US" sz="28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2" name="TextBox 1"/>
              <p:cNvSpPr txBox="1"/>
              <p:nvPr/>
            </p:nvSpPr>
            <p:spPr>
              <a:xfrm>
                <a:off x="1178393" y="2201229"/>
                <a:ext cx="6852062" cy="523220"/>
              </a:xfrm>
              <a:prstGeom prst="rect">
                <a:avLst/>
              </a:prstGeom>
              <a:solidFill>
                <a:srgbClr val="FFFF00"/>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a:ea typeface="黑体" panose="02010609060101010101" pitchFamily="49" charset="-122"/>
                        </a:rPr>
                        <m:t>𝑓</m:t>
                      </m:r>
                      <m:r>
                        <a:rPr lang="en-US" altLang="zh-CN" sz="2800" b="0" i="1" smtClean="0">
                          <a:latin typeface="Cambria Math" panose="02040503050406030204"/>
                          <a:ea typeface="黑体" panose="02010609060101010101" pitchFamily="49" charset="-122"/>
                        </a:rPr>
                        <m:t>:      </m:t>
                      </m:r>
                      <m:r>
                        <a:rPr lang="en-US" altLang="zh-CN" sz="2800" b="0" i="1" smtClean="0">
                          <a:latin typeface="Cambria Math" panose="02040503050406030204"/>
                          <a:ea typeface="黑体" panose="02010609060101010101" pitchFamily="49" charset="-122"/>
                        </a:rPr>
                        <m:t>𝑥</m:t>
                      </m:r>
                      <m:r>
                        <a:rPr lang="en-US" altLang="zh-CN" sz="2800" b="0" i="1" smtClean="0">
                          <a:latin typeface="Cambria Math" panose="02040503050406030204"/>
                          <a:ea typeface="黑体" panose="02010609060101010101" pitchFamily="49" charset="-122"/>
                        </a:rPr>
                        <m:t>  →  </m:t>
                      </m:r>
                      <m:r>
                        <a:rPr lang="en-US" altLang="zh-CN" sz="2800" b="0" i="1" smtClean="0">
                          <a:latin typeface="Cambria Math" panose="02040503050406030204"/>
                          <a:ea typeface="Cambria Math" panose="02040503050406030204"/>
                        </a:rPr>
                        <m:t>𝑦</m:t>
                      </m:r>
                      <m:r>
                        <a:rPr lang="en-US" altLang="zh-CN" sz="2800" b="0" i="1" smtClean="0">
                          <a:latin typeface="Cambria Math" panose="02040503050406030204"/>
                          <a:ea typeface="Cambria Math" panose="02040503050406030204"/>
                        </a:rPr>
                        <m:t>,  </m:t>
                      </m:r>
                      <m:r>
                        <a:rPr lang="en-US" altLang="zh-CN" sz="2800" b="0" i="1" smtClean="0">
                          <a:latin typeface="Cambria Math" panose="02040503050406030204"/>
                          <a:ea typeface="Cambria Math" panose="02040503050406030204"/>
                        </a:rPr>
                        <m:t>𝑥</m:t>
                      </m:r>
                      <m:r>
                        <a:rPr lang="en-US" altLang="zh-CN" sz="2800" b="0" i="1" smtClean="0">
                          <a:latin typeface="Cambria Math" panose="02040503050406030204"/>
                          <a:ea typeface="Cambria Math" panose="02040503050406030204"/>
                        </a:rPr>
                        <m:t>∈</m:t>
                      </m:r>
                      <m:r>
                        <a:rPr lang="en-US" altLang="zh-CN" sz="2800" b="0" i="1" smtClean="0">
                          <a:latin typeface="Cambria Math" panose="02040503050406030204"/>
                          <a:ea typeface="Cambria Math" panose="02040503050406030204"/>
                        </a:rPr>
                        <m:t>𝐴</m:t>
                      </m:r>
                      <m:r>
                        <a:rPr lang="en-US" altLang="zh-CN" sz="2800" b="0" i="1" smtClean="0">
                          <a:latin typeface="Cambria Math" panose="02040503050406030204"/>
                          <a:ea typeface="Cambria Math" panose="02040503050406030204"/>
                        </a:rPr>
                        <m:t>,  </m:t>
                      </m:r>
                      <m:r>
                        <a:rPr lang="en-US" altLang="zh-CN" sz="2800" b="0" i="1" smtClean="0">
                          <a:latin typeface="Cambria Math" panose="02040503050406030204"/>
                          <a:ea typeface="Cambria Math" panose="02040503050406030204"/>
                        </a:rPr>
                        <m:t>𝑦</m:t>
                      </m:r>
                      <m:r>
                        <a:rPr lang="en-US" altLang="zh-CN" sz="2800" b="0" i="1" smtClean="0">
                          <a:latin typeface="Cambria Math" panose="02040503050406030204"/>
                          <a:ea typeface="Cambria Math" panose="02040503050406030204"/>
                        </a:rPr>
                        <m:t>∈</m:t>
                      </m:r>
                      <m:r>
                        <a:rPr lang="en-US" altLang="zh-CN" sz="2800" b="0" i="1" smtClean="0">
                          <a:latin typeface="Cambria Math" panose="02040503050406030204"/>
                          <a:ea typeface="Cambria Math" panose="02040503050406030204"/>
                        </a:rPr>
                        <m:t>𝐵</m:t>
                      </m:r>
                    </m:oMath>
                  </m:oMathPara>
                </a14:m>
                <a:endParaRPr lang="zh-CN" altLang="en-US" sz="2800" dirty="0">
                  <a:ea typeface="黑体" panose="02010609060101010101" pitchFamily="49" charset="-122"/>
                </a:endParaRPr>
              </a:p>
            </p:txBody>
          </p:sp>
        </mc:Choice>
        <mc:Fallback>
          <p:sp>
            <p:nvSpPr>
              <p:cNvPr id="2" name="TextBox 1"/>
              <p:cNvSpPr txBox="1">
                <a:spLocks noRot="1" noChangeAspect="1" noMove="1" noResize="1" noEditPoints="1" noAdjustHandles="1" noChangeArrowheads="1" noChangeShapeType="1" noTextEdit="1"/>
              </p:cNvSpPr>
              <p:nvPr/>
            </p:nvSpPr>
            <p:spPr>
              <a:xfrm>
                <a:off x="1178393" y="2201229"/>
                <a:ext cx="6852062" cy="523220"/>
              </a:xfrm>
              <a:prstGeom prst="rect">
                <a:avLst/>
              </a:prstGeom>
              <a:blipFill rotWithShape="1">
                <a:blip r:embed="rId1"/>
                <a:stretch>
                  <a:fillRect l="-7" t="-61" r="4" b="57"/>
                </a:stretch>
              </a:blipFill>
            </p:spPr>
            <p:txBody>
              <a:bodyPr/>
              <a:lstStyle/>
              <a:p>
                <a:r>
                  <a:rPr lang="zh-CN" altLang="en-US">
                    <a:noFill/>
                  </a:rPr>
                  <a:t> </a:t>
                </a:r>
              </a:p>
            </p:txBody>
          </p:sp>
        </mc:Fallback>
      </mc:AlternateContent>
      <p:cxnSp>
        <p:nvCxnSpPr>
          <p:cNvPr id="11" name="直接箭头连接符 10"/>
          <p:cNvCxnSpPr/>
          <p:nvPr/>
        </p:nvCxnSpPr>
        <p:spPr>
          <a:xfrm flipV="1">
            <a:off x="2012860" y="2773136"/>
            <a:ext cx="0" cy="4333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104316" y="3189055"/>
            <a:ext cx="1627007" cy="707886"/>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  映射函数</a:t>
            </a:r>
            <a:endParaRPr lang="zh-CN" altLang="en-US"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（学习模型）</a:t>
            </a:r>
            <a:endParaRPr lang="zh-CN" altLang="en-US" sz="2000" dirty="0">
              <a:latin typeface="黑体" panose="02010609060101010101" pitchFamily="49" charset="-122"/>
              <a:ea typeface="黑体" panose="02010609060101010101" pitchFamily="49" charset="-122"/>
            </a:endParaRPr>
          </a:p>
        </p:txBody>
      </p:sp>
      <p:sp>
        <p:nvSpPr>
          <p:cNvPr id="17" name="矩形 16"/>
          <p:cNvSpPr/>
          <p:nvPr/>
        </p:nvSpPr>
        <p:spPr>
          <a:xfrm>
            <a:off x="2662603" y="3226198"/>
            <a:ext cx="732312" cy="707886"/>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输入</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变量</a:t>
            </a:r>
            <a:endParaRPr lang="zh-CN" altLang="en-US" sz="2000" dirty="0">
              <a:latin typeface="黑体" panose="02010609060101010101" pitchFamily="49" charset="-122"/>
              <a:ea typeface="黑体" panose="02010609060101010101" pitchFamily="49" charset="-122"/>
            </a:endParaRPr>
          </a:p>
        </p:txBody>
      </p:sp>
      <p:cxnSp>
        <p:nvCxnSpPr>
          <p:cNvPr id="19" name="直接箭头连接符 18"/>
          <p:cNvCxnSpPr/>
          <p:nvPr/>
        </p:nvCxnSpPr>
        <p:spPr>
          <a:xfrm flipV="1">
            <a:off x="2898545" y="2792887"/>
            <a:ext cx="0" cy="4333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73828" y="3184865"/>
            <a:ext cx="818426" cy="707886"/>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输出</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变量</a:t>
            </a:r>
            <a:endParaRPr lang="zh-CN" altLang="en-US" sz="2000" dirty="0">
              <a:latin typeface="黑体" panose="02010609060101010101" pitchFamily="49" charset="-122"/>
              <a:ea typeface="黑体" panose="02010609060101010101" pitchFamily="49" charset="-122"/>
            </a:endParaRPr>
          </a:p>
        </p:txBody>
      </p:sp>
      <p:cxnSp>
        <p:nvCxnSpPr>
          <p:cNvPr id="21" name="直接箭头连接符 20"/>
          <p:cNvCxnSpPr/>
          <p:nvPr/>
        </p:nvCxnSpPr>
        <p:spPr>
          <a:xfrm flipV="1">
            <a:off x="3896054" y="2793368"/>
            <a:ext cx="0" cy="4333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830009" y="3338753"/>
            <a:ext cx="1020340" cy="400110"/>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变量域</a:t>
            </a:r>
            <a:endParaRPr lang="zh-CN" altLang="en-US" sz="2000" dirty="0">
              <a:latin typeface="黑体" panose="02010609060101010101" pitchFamily="49" charset="-122"/>
              <a:ea typeface="黑体" panose="02010609060101010101" pitchFamily="49" charset="-122"/>
            </a:endParaRPr>
          </a:p>
        </p:txBody>
      </p:sp>
      <p:cxnSp>
        <p:nvCxnSpPr>
          <p:cNvPr id="23" name="直接箭头连接符 22"/>
          <p:cNvCxnSpPr/>
          <p:nvPr/>
        </p:nvCxnSpPr>
        <p:spPr>
          <a:xfrm flipV="1">
            <a:off x="5240898" y="2808154"/>
            <a:ext cx="0" cy="4333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183000" y="3338753"/>
            <a:ext cx="1734871" cy="400110"/>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  值域</a:t>
            </a:r>
            <a:endParaRPr lang="zh-CN" altLang="en-US" sz="2000" dirty="0">
              <a:latin typeface="黑体" panose="02010609060101010101" pitchFamily="49" charset="-122"/>
              <a:ea typeface="黑体" panose="02010609060101010101" pitchFamily="49" charset="-122"/>
            </a:endParaRPr>
          </a:p>
        </p:txBody>
      </p:sp>
      <p:cxnSp>
        <p:nvCxnSpPr>
          <p:cNvPr id="25" name="直接箭头连接符 24"/>
          <p:cNvCxnSpPr/>
          <p:nvPr/>
        </p:nvCxnSpPr>
        <p:spPr>
          <a:xfrm flipV="1">
            <a:off x="6798513" y="2792886"/>
            <a:ext cx="0" cy="4333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21106" y="4001324"/>
            <a:ext cx="8293403" cy="2441374"/>
          </a:xfrm>
          <a:prstGeom prst="rect">
            <a:avLst/>
          </a:prstGeom>
        </p:spPr>
        <p:txBody>
          <a:bodyPr wrap="square">
            <a:spAutoFit/>
          </a:bodyPr>
          <a:lstStyle/>
          <a:p>
            <a:pPr marL="285750" indent="-285750" algn="just">
              <a:lnSpc>
                <a:spcPct val="13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监督学习分为回归和分类两个类别。</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3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在分类模型中，学习得到一个函数将输入变量映射到离散输出空间，如人脸和汽车等，即值域是离散空间。</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3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在回归分析中，学习得到一个函数将输入变量映射到连续输出空间，如价格和温度等，即值域是连续空间。</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par>
                                <p:cTn id="42" presetID="22" presetClass="entr" presetSubtype="4"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fade">
                                      <p:cBhvr>
                                        <p:cTn id="49" dur="1000"/>
                                        <p:tgtEl>
                                          <p:spTgt spid="15">
                                            <p:txEl>
                                              <p:pRg st="0" end="0"/>
                                            </p:txEl>
                                          </p:spTgt>
                                        </p:tgtEl>
                                      </p:cBhvr>
                                    </p:animEffect>
                                    <p:anim calcmode="lin" valueType="num">
                                      <p:cBhvr>
                                        <p:cTn id="50"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5">
                                            <p:txEl>
                                              <p:pRg st="1" end="1"/>
                                            </p:txEl>
                                          </p:spTgt>
                                        </p:tgtEl>
                                        <p:attrNameLst>
                                          <p:attrName>style.visibility</p:attrName>
                                        </p:attrNameLst>
                                      </p:cBhvr>
                                      <p:to>
                                        <p:strVal val="visible"/>
                                      </p:to>
                                    </p:set>
                                    <p:animEffect transition="in" filter="fade">
                                      <p:cBhvr>
                                        <p:cTn id="56" dur="1000"/>
                                        <p:tgtEl>
                                          <p:spTgt spid="15">
                                            <p:txEl>
                                              <p:pRg st="1" end="1"/>
                                            </p:txEl>
                                          </p:spTgt>
                                        </p:tgtEl>
                                      </p:cBhvr>
                                    </p:animEffect>
                                    <p:anim calcmode="lin" valueType="num">
                                      <p:cBhvr>
                                        <p:cTn id="57"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5">
                                            <p:txEl>
                                              <p:pRg st="2" end="2"/>
                                            </p:txEl>
                                          </p:spTgt>
                                        </p:tgtEl>
                                        <p:attrNameLst>
                                          <p:attrName>style.visibility</p:attrName>
                                        </p:attrNameLst>
                                      </p:cBhvr>
                                      <p:to>
                                        <p:strVal val="visible"/>
                                      </p:to>
                                    </p:set>
                                    <p:animEffect transition="in" filter="fade">
                                      <p:cBhvr>
                                        <p:cTn id="63" dur="1000"/>
                                        <p:tgtEl>
                                          <p:spTgt spid="15">
                                            <p:txEl>
                                              <p:pRg st="2" end="2"/>
                                            </p:txEl>
                                          </p:spTgt>
                                        </p:tgtEl>
                                      </p:cBhvr>
                                    </p:animEffect>
                                    <p:anim calcmode="lin" valueType="num">
                                      <p:cBhvr>
                                        <p:cTn id="64"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13" grpId="0"/>
      <p:bldP spid="17" grpId="0"/>
      <p:bldP spid="20" grpId="0"/>
      <p:bldP spid="22" grpId="0"/>
      <p:bldP spid="24" grpId="0"/>
    </p:bldLst>
  </p:timing>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白底灰边-Office2010风格</Template>
  <TotalTime>0</TotalTime>
  <Words>19099</Words>
  <Application>WPS 演示</Application>
  <PresentationFormat>全屏显示(4:3)</PresentationFormat>
  <Paragraphs>1865</Paragraphs>
  <Slides>96</Slides>
  <Notes>20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96</vt:i4>
      </vt:variant>
    </vt:vector>
  </HeadingPairs>
  <TitlesOfParts>
    <vt:vector size="117" baseType="lpstr">
      <vt:lpstr>Arial</vt:lpstr>
      <vt:lpstr>宋体</vt:lpstr>
      <vt:lpstr>Wingdings</vt:lpstr>
      <vt:lpstr>华文行楷</vt:lpstr>
      <vt:lpstr>微软雅黑</vt:lpstr>
      <vt:lpstr>Verdana</vt:lpstr>
      <vt:lpstr>Times New Roman</vt:lpstr>
      <vt:lpstr>Calibri</vt:lpstr>
      <vt:lpstr>黑体</vt:lpstr>
      <vt:lpstr>Cambria Math</vt:lpstr>
      <vt:lpstr>方正姚体</vt:lpstr>
      <vt:lpstr>Arial Unicode MS</vt:lpstr>
      <vt:lpstr>Tahoma</vt:lpstr>
      <vt:lpstr>Cambria Math</vt:lpstr>
      <vt:lpstr>华文楷体</vt:lpstr>
      <vt:lpstr>Times New Roman</vt:lpstr>
      <vt:lpstr>楷体_GB2312</vt:lpstr>
      <vt:lpstr>新宋体</vt:lpstr>
      <vt:lpstr>等线</vt:lpstr>
      <vt:lpstr>Wingdings</vt:lpstr>
      <vt:lpstr>白底灰边-Office2010风格</vt:lpstr>
      <vt:lpstr>机器学习与 监督学习</vt:lpstr>
      <vt:lpstr>PowerPoint 演示文稿</vt:lpstr>
      <vt:lpstr> </vt:lpstr>
      <vt:lpstr> </vt:lpstr>
      <vt:lpstr> </vt:lpstr>
      <vt:lpstr> </vt:lpstr>
      <vt:lpstr> </vt:lpstr>
      <vt:lpstr> </vt:lpstr>
      <vt:lpstr> </vt:lpstr>
      <vt:lpstr> </vt:lpstr>
      <vt:lpstr>PowerPoint 演示文稿</vt:lpstr>
      <vt:lpstr> </vt:lpstr>
      <vt:lpstr> </vt:lpstr>
      <vt:lpstr> </vt:lpstr>
      <vt:lpstr> </vt:lpstr>
      <vt:lpstr> </vt:lpstr>
      <vt:lpstr> </vt:lpstr>
      <vt:lpstr> </vt:lpstr>
      <vt:lpstr>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参数学习</vt:lpstr>
      <vt:lpstr>参数学习</vt:lpstr>
      <vt:lpstr>参数学习</vt:lpstr>
      <vt:lpstr>参数学习</vt:lpstr>
      <vt:lpstr>参数学习</vt:lpstr>
      <vt:lpstr>参数学习</vt:lpstr>
      <vt:lpstr>PowerPoint 演示文稿</vt:lpstr>
      <vt:lpstr>PowerPoint 演示文稿</vt:lpstr>
      <vt:lpstr>Adaptive boosting，自适应提升</vt:lpstr>
      <vt:lpstr>PowerPoint 演示文稿</vt:lpstr>
      <vt:lpstr>PowerPoint 演示文稿</vt:lpstr>
      <vt:lpstr>PowerPoint 演示文稿</vt:lpstr>
      <vt:lpstr>PowerPoint 演示文稿</vt:lpstr>
      <vt:lpstr>PowerPoint 演示文稿</vt:lpstr>
      <vt:lpstr>（1）数据样本权重初始化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梁桐</cp:lastModifiedBy>
  <cp:revision>1506</cp:revision>
  <dcterms:created xsi:type="dcterms:W3CDTF">2018-01-15T02:11:00Z</dcterms:created>
  <dcterms:modified xsi:type="dcterms:W3CDTF">2025-06-16T14:16:47Z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D94CA32864C44446B7653AE743421279_12</vt:lpwstr>
  </property>
</Properties>
</file>